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notesSlides/notesSlide13.xml" ContentType="application/vnd.openxmlformats-officedocument.presentationml.notesSlid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charts/chart14.xml" ContentType="application/vnd.openxmlformats-officedocument.drawingml.chart+xml"/>
  <Override PartName="/ppt/charts/style14.xml" ContentType="application/vnd.ms-office.chartstyle+xml"/>
  <Override PartName="/ppt/charts/colors14.xml" ContentType="application/vnd.ms-office.chartcolorstyle+xml"/>
  <Override PartName="/ppt/theme/themeOverride1.xml" ContentType="application/vnd.openxmlformats-officedocument.themeOverride+xml"/>
  <Override PartName="/ppt/drawings/drawing1.xml" ContentType="application/vnd.openxmlformats-officedocument.drawingml.chartshapes+xml"/>
  <Override PartName="/ppt/charts/chart15.xml" ContentType="application/vnd.openxmlformats-officedocument.drawingml.chart+xml"/>
  <Override PartName="/ppt/charts/style15.xml" ContentType="application/vnd.ms-office.chartstyle+xml"/>
  <Override PartName="/ppt/charts/colors15.xml" ContentType="application/vnd.ms-office.chartcolorstyle+xml"/>
  <Override PartName="/ppt/theme/themeOverride2.xml" ContentType="application/vnd.openxmlformats-officedocument.themeOverride+xml"/>
  <Override PartName="/ppt/drawings/drawing2.xml" ContentType="application/vnd.openxmlformats-officedocument.drawingml.chartshapes+xml"/>
  <Override PartName="/ppt/charts/chart16.xml" ContentType="application/vnd.openxmlformats-officedocument.drawingml.chart+xml"/>
  <Override PartName="/ppt/charts/style16.xml" ContentType="application/vnd.ms-office.chartstyle+xml"/>
  <Override PartName="/ppt/charts/colors16.xml" ContentType="application/vnd.ms-office.chartcolorstyle+xml"/>
  <Override PartName="/ppt/theme/themeOverride3.xml" ContentType="application/vnd.openxmlformats-officedocument.themeOverride+xml"/>
  <Override PartName="/ppt/drawings/drawing3.xml" ContentType="application/vnd.openxmlformats-officedocument.drawingml.chartshapes+xml"/>
  <Override PartName="/ppt/charts/chart17.xml" ContentType="application/vnd.openxmlformats-officedocument.drawingml.chart+xml"/>
  <Override PartName="/ppt/charts/style17.xml" ContentType="application/vnd.ms-office.chartstyle+xml"/>
  <Override PartName="/ppt/charts/colors17.xml" ContentType="application/vnd.ms-office.chartcolorstyle+xml"/>
  <Override PartName="/ppt/theme/themeOverride4.xml" ContentType="application/vnd.openxmlformats-officedocument.themeOverride+xml"/>
  <Override PartName="/ppt/drawings/drawing4.xml" ContentType="application/vnd.openxmlformats-officedocument.drawingml.chartshapes+xml"/>
  <Override PartName="/ppt/charts/chart18.xml" ContentType="application/vnd.openxmlformats-officedocument.drawingml.chart+xml"/>
  <Override PartName="/ppt/charts/style18.xml" ContentType="application/vnd.ms-office.chartstyle+xml"/>
  <Override PartName="/ppt/charts/colors18.xml" ContentType="application/vnd.ms-office.chartcolorstyle+xml"/>
  <Override PartName="/ppt/theme/themeOverride5.xml" ContentType="application/vnd.openxmlformats-officedocument.themeOverride+xml"/>
  <Override PartName="/ppt/drawings/drawing5.xml" ContentType="application/vnd.openxmlformats-officedocument.drawingml.chartshapes+xml"/>
  <Override PartName="/ppt/charts/chart19.xml" ContentType="application/vnd.openxmlformats-officedocument.drawingml.chart+xml"/>
  <Override PartName="/ppt/charts/style19.xml" ContentType="application/vnd.ms-office.chartstyle+xml"/>
  <Override PartName="/ppt/charts/colors19.xml" ContentType="application/vnd.ms-office.chartcolorstyle+xml"/>
  <Override PartName="/ppt/theme/themeOverride6.xml" ContentType="application/vnd.openxmlformats-officedocument.themeOverride+xml"/>
  <Override PartName="/ppt/drawings/drawing6.xml" ContentType="application/vnd.openxmlformats-officedocument.drawingml.chartshape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rts/chart20.xml" ContentType="application/vnd.openxmlformats-officedocument.drawingml.chart+xml"/>
  <Override PartName="/ppt/charts/style20.xml" ContentType="application/vnd.ms-office.chartstyle+xml"/>
  <Override PartName="/ppt/charts/colors20.xml" ContentType="application/vnd.ms-office.chartcolorstyle+xml"/>
  <Override PartName="/ppt/charts/chart21.xml" ContentType="application/vnd.openxmlformats-officedocument.drawingml.chart+xml"/>
  <Override PartName="/ppt/charts/style21.xml" ContentType="application/vnd.ms-office.chartstyle+xml"/>
  <Override PartName="/ppt/charts/colors21.xml" ContentType="application/vnd.ms-office.chartcolorstyle+xml"/>
  <Override PartName="/ppt/charts/chart22.xml" ContentType="application/vnd.openxmlformats-officedocument.drawingml.chart+xml"/>
  <Override PartName="/ppt/charts/style22.xml" ContentType="application/vnd.ms-office.chartstyle+xml"/>
  <Override PartName="/ppt/charts/colors22.xml" ContentType="application/vnd.ms-office.chartcolorstyle+xml"/>
  <Override PartName="/ppt/charts/chart23.xml" ContentType="application/vnd.openxmlformats-officedocument.drawingml.chart+xml"/>
  <Override PartName="/ppt/charts/style23.xml" ContentType="application/vnd.ms-office.chartstyle+xml"/>
  <Override PartName="/ppt/charts/colors23.xml" ContentType="application/vnd.ms-office.chartcolorstyl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718" r:id="rId1"/>
  </p:sldMasterIdLst>
  <p:notesMasterIdLst>
    <p:notesMasterId r:id="rId40"/>
  </p:notesMasterIdLst>
  <p:sldIdLst>
    <p:sldId id="257" r:id="rId2"/>
    <p:sldId id="277" r:id="rId3"/>
    <p:sldId id="258" r:id="rId4"/>
    <p:sldId id="274" r:id="rId5"/>
    <p:sldId id="259" r:id="rId6"/>
    <p:sldId id="278" r:id="rId7"/>
    <p:sldId id="286" r:id="rId8"/>
    <p:sldId id="260" r:id="rId9"/>
    <p:sldId id="261" r:id="rId10"/>
    <p:sldId id="262" r:id="rId11"/>
    <p:sldId id="284" r:id="rId12"/>
    <p:sldId id="299" r:id="rId13"/>
    <p:sldId id="300" r:id="rId14"/>
    <p:sldId id="263" r:id="rId15"/>
    <p:sldId id="285" r:id="rId16"/>
    <p:sldId id="287" r:id="rId17"/>
    <p:sldId id="265" r:id="rId18"/>
    <p:sldId id="290" r:id="rId19"/>
    <p:sldId id="288" r:id="rId20"/>
    <p:sldId id="289" r:id="rId21"/>
    <p:sldId id="264" r:id="rId22"/>
    <p:sldId id="291" r:id="rId23"/>
    <p:sldId id="256" r:id="rId24"/>
    <p:sldId id="296" r:id="rId25"/>
    <p:sldId id="297" r:id="rId26"/>
    <p:sldId id="272" r:id="rId27"/>
    <p:sldId id="292" r:id="rId28"/>
    <p:sldId id="268" r:id="rId29"/>
    <p:sldId id="293" r:id="rId30"/>
    <p:sldId id="294" r:id="rId31"/>
    <p:sldId id="281" r:id="rId32"/>
    <p:sldId id="295" r:id="rId33"/>
    <p:sldId id="282" r:id="rId34"/>
    <p:sldId id="298" r:id="rId35"/>
    <p:sldId id="270" r:id="rId36"/>
    <p:sldId id="283" r:id="rId37"/>
    <p:sldId id="276" r:id="rId38"/>
    <p:sldId id="279" r:id="rId39"/>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מצגת ראשית" id="{C2AE2DA9-84D9-4D1E-B534-96C5F93C710C}">
          <p14:sldIdLst>
            <p14:sldId id="257"/>
            <p14:sldId id="277"/>
            <p14:sldId id="258"/>
            <p14:sldId id="274"/>
            <p14:sldId id="259"/>
            <p14:sldId id="278"/>
            <p14:sldId id="286"/>
            <p14:sldId id="260"/>
            <p14:sldId id="261"/>
            <p14:sldId id="262"/>
            <p14:sldId id="284"/>
            <p14:sldId id="299"/>
            <p14:sldId id="300"/>
            <p14:sldId id="263"/>
            <p14:sldId id="285"/>
            <p14:sldId id="287"/>
            <p14:sldId id="265"/>
            <p14:sldId id="290"/>
            <p14:sldId id="288"/>
            <p14:sldId id="289"/>
            <p14:sldId id="264"/>
            <p14:sldId id="291"/>
            <p14:sldId id="256"/>
            <p14:sldId id="296"/>
            <p14:sldId id="297"/>
            <p14:sldId id="272"/>
            <p14:sldId id="292"/>
            <p14:sldId id="268"/>
            <p14:sldId id="293"/>
            <p14:sldId id="294"/>
            <p14:sldId id="281"/>
            <p14:sldId id="295"/>
            <p14:sldId id="282"/>
            <p14:sldId id="298"/>
            <p14:sldId id="270"/>
            <p14:sldId id="283"/>
          </p14:sldIdLst>
        </p14:section>
        <p14:section name="נספחים" id="{AF4F0CE2-004C-4DBC-A166-C0F11538AD84}">
          <p14:sldIdLst>
            <p14:sldId id="276"/>
            <p14:sldId id="279"/>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Noam cohen" initials="Nc" lastIdx="2" clrIdx="0">
    <p:extLst>
      <p:ext uri="{19B8F6BF-5375-455C-9EA6-DF929625EA0E}">
        <p15:presenceInfo xmlns:p15="http://schemas.microsoft.com/office/powerpoint/2012/main" userId="a1302e669e091abb"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ECC7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5407" autoAdjust="0"/>
  </p:normalViewPr>
  <p:slideViewPr>
    <p:cSldViewPr snapToGrid="0">
      <p:cViewPr varScale="1">
        <p:scale>
          <a:sx n="119" d="100"/>
          <a:sy n="119" d="100"/>
        </p:scale>
        <p:origin x="162" y="102"/>
      </p:cViewPr>
      <p:guideLst>
        <p:guide orient="horz" pos="1620"/>
        <p:guide pos="288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commentAuthors" Target="commentAuthor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Worksheet9.xlsx"/><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package" Target="../embeddings/Microsoft_Excel_Worksheet10.xlsx"/><Relationship Id="rId2" Type="http://schemas.microsoft.com/office/2011/relationships/chartColorStyle" Target="colors11.xml"/><Relationship Id="rId1" Type="http://schemas.microsoft.com/office/2011/relationships/chartStyle" Target="style11.xml"/></Relationships>
</file>

<file path=ppt/charts/_rels/chart12.xml.rels><?xml version="1.0" encoding="UTF-8" standalone="yes"?>
<Relationships xmlns="http://schemas.openxmlformats.org/package/2006/relationships"><Relationship Id="rId3" Type="http://schemas.openxmlformats.org/officeDocument/2006/relationships/package" Target="../embeddings/Microsoft_Excel_Worksheet11.xlsx"/><Relationship Id="rId2" Type="http://schemas.microsoft.com/office/2011/relationships/chartColorStyle" Target="colors12.xml"/><Relationship Id="rId1" Type="http://schemas.microsoft.com/office/2011/relationships/chartStyle" Target="style12.xml"/></Relationships>
</file>

<file path=ppt/charts/_rels/chart13.xml.rels><?xml version="1.0" encoding="UTF-8" standalone="yes"?>
<Relationships xmlns="http://schemas.openxmlformats.org/package/2006/relationships"><Relationship Id="rId3" Type="http://schemas.openxmlformats.org/officeDocument/2006/relationships/package" Target="../embeddings/Microsoft_Excel_Worksheet12.xlsx"/><Relationship Id="rId2" Type="http://schemas.microsoft.com/office/2011/relationships/chartColorStyle" Target="colors13.xml"/><Relationship Id="rId1" Type="http://schemas.microsoft.com/office/2011/relationships/chartStyle" Target="style13.xml"/></Relationships>
</file>

<file path=ppt/charts/_rels/chart14.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4.xml"/><Relationship Id="rId1" Type="http://schemas.microsoft.com/office/2011/relationships/chartStyle" Target="style14.xml"/><Relationship Id="rId5" Type="http://schemas.openxmlformats.org/officeDocument/2006/relationships/chartUserShapes" Target="../drawings/drawing1.xml"/><Relationship Id="rId4" Type="http://schemas.openxmlformats.org/officeDocument/2006/relationships/package" Target="../embeddings/Microsoft_Excel_Worksheet13.xlsx"/></Relationships>
</file>

<file path=ppt/charts/_rels/chart15.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15.xml"/><Relationship Id="rId1" Type="http://schemas.microsoft.com/office/2011/relationships/chartStyle" Target="style15.xml"/><Relationship Id="rId5" Type="http://schemas.openxmlformats.org/officeDocument/2006/relationships/chartUserShapes" Target="../drawings/drawing2.xml"/><Relationship Id="rId4" Type="http://schemas.openxmlformats.org/officeDocument/2006/relationships/package" Target="../embeddings/Microsoft_Excel_Worksheet14.xlsx"/></Relationships>
</file>

<file path=ppt/charts/_rels/chart16.xml.rels><?xml version="1.0" encoding="UTF-8" standalone="yes"?>
<Relationships xmlns="http://schemas.openxmlformats.org/package/2006/relationships"><Relationship Id="rId3" Type="http://schemas.openxmlformats.org/officeDocument/2006/relationships/themeOverride" Target="../theme/themeOverride3.xml"/><Relationship Id="rId2" Type="http://schemas.microsoft.com/office/2011/relationships/chartColorStyle" Target="colors16.xml"/><Relationship Id="rId1" Type="http://schemas.microsoft.com/office/2011/relationships/chartStyle" Target="style16.xml"/><Relationship Id="rId5" Type="http://schemas.openxmlformats.org/officeDocument/2006/relationships/chartUserShapes" Target="../drawings/drawing3.xml"/><Relationship Id="rId4" Type="http://schemas.openxmlformats.org/officeDocument/2006/relationships/package" Target="../embeddings/Microsoft_Excel_Worksheet15.xlsx"/></Relationships>
</file>

<file path=ppt/charts/_rels/chart17.xml.rels><?xml version="1.0" encoding="UTF-8" standalone="yes"?>
<Relationships xmlns="http://schemas.openxmlformats.org/package/2006/relationships"><Relationship Id="rId3" Type="http://schemas.openxmlformats.org/officeDocument/2006/relationships/themeOverride" Target="../theme/themeOverride4.xml"/><Relationship Id="rId2" Type="http://schemas.microsoft.com/office/2011/relationships/chartColorStyle" Target="colors17.xml"/><Relationship Id="rId1" Type="http://schemas.microsoft.com/office/2011/relationships/chartStyle" Target="style17.xml"/><Relationship Id="rId5" Type="http://schemas.openxmlformats.org/officeDocument/2006/relationships/chartUserShapes" Target="../drawings/drawing4.xml"/><Relationship Id="rId4" Type="http://schemas.openxmlformats.org/officeDocument/2006/relationships/package" Target="../embeddings/Microsoft_Excel_Worksheet16.xlsx"/></Relationships>
</file>

<file path=ppt/charts/_rels/chart18.xml.rels><?xml version="1.0" encoding="UTF-8" standalone="yes"?>
<Relationships xmlns="http://schemas.openxmlformats.org/package/2006/relationships"><Relationship Id="rId3" Type="http://schemas.openxmlformats.org/officeDocument/2006/relationships/themeOverride" Target="../theme/themeOverride5.xml"/><Relationship Id="rId2" Type="http://schemas.microsoft.com/office/2011/relationships/chartColorStyle" Target="colors18.xml"/><Relationship Id="rId1" Type="http://schemas.microsoft.com/office/2011/relationships/chartStyle" Target="style18.xml"/><Relationship Id="rId5" Type="http://schemas.openxmlformats.org/officeDocument/2006/relationships/chartUserShapes" Target="../drawings/drawing5.xml"/><Relationship Id="rId4" Type="http://schemas.openxmlformats.org/officeDocument/2006/relationships/package" Target="../embeddings/Microsoft_Excel_Worksheet17.xlsx"/></Relationships>
</file>

<file path=ppt/charts/_rels/chart19.xml.rels><?xml version="1.0" encoding="UTF-8" standalone="yes"?>
<Relationships xmlns="http://schemas.openxmlformats.org/package/2006/relationships"><Relationship Id="rId3" Type="http://schemas.openxmlformats.org/officeDocument/2006/relationships/themeOverride" Target="../theme/themeOverride6.xml"/><Relationship Id="rId2" Type="http://schemas.microsoft.com/office/2011/relationships/chartColorStyle" Target="colors19.xml"/><Relationship Id="rId1" Type="http://schemas.microsoft.com/office/2011/relationships/chartStyle" Target="style19.xml"/><Relationship Id="rId5" Type="http://schemas.openxmlformats.org/officeDocument/2006/relationships/chartUserShapes" Target="../drawings/drawing6.xml"/><Relationship Id="rId4" Type="http://schemas.openxmlformats.org/officeDocument/2006/relationships/package" Target="../embeddings/Microsoft_Excel_Worksheet18.xlsx"/></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20.xml.rels><?xml version="1.0" encoding="UTF-8" standalone="yes"?>
<Relationships xmlns="http://schemas.openxmlformats.org/package/2006/relationships"><Relationship Id="rId3" Type="http://schemas.openxmlformats.org/officeDocument/2006/relationships/package" Target="../embeddings/Microsoft_Excel_Worksheet19.xlsx"/><Relationship Id="rId2" Type="http://schemas.microsoft.com/office/2011/relationships/chartColorStyle" Target="colors20.xml"/><Relationship Id="rId1" Type="http://schemas.microsoft.com/office/2011/relationships/chartStyle" Target="style20.xml"/></Relationships>
</file>

<file path=ppt/charts/_rels/chart21.xml.rels><?xml version="1.0" encoding="UTF-8" standalone="yes"?>
<Relationships xmlns="http://schemas.openxmlformats.org/package/2006/relationships"><Relationship Id="rId3" Type="http://schemas.openxmlformats.org/officeDocument/2006/relationships/package" Target="../embeddings/Microsoft_Excel_Worksheet20.xlsx"/><Relationship Id="rId2" Type="http://schemas.microsoft.com/office/2011/relationships/chartColorStyle" Target="colors21.xml"/><Relationship Id="rId1" Type="http://schemas.microsoft.com/office/2011/relationships/chartStyle" Target="style21.xml"/></Relationships>
</file>

<file path=ppt/charts/_rels/chart22.xml.rels><?xml version="1.0" encoding="UTF-8" standalone="yes"?>
<Relationships xmlns="http://schemas.openxmlformats.org/package/2006/relationships"><Relationship Id="rId3" Type="http://schemas.openxmlformats.org/officeDocument/2006/relationships/oleObject" Target="../embeddings/oleObject1.bin"/><Relationship Id="rId2" Type="http://schemas.microsoft.com/office/2011/relationships/chartColorStyle" Target="colors22.xml"/><Relationship Id="rId1" Type="http://schemas.microsoft.com/office/2011/relationships/chartStyle" Target="style22.xml"/></Relationships>
</file>

<file path=ppt/charts/_rels/chart23.xml.rels><?xml version="1.0" encoding="UTF-8" standalone="yes"?>
<Relationships xmlns="http://schemas.openxmlformats.org/package/2006/relationships"><Relationship Id="rId3" Type="http://schemas.openxmlformats.org/officeDocument/2006/relationships/oleObject" Target="../embeddings/oleObject2.bin"/><Relationship Id="rId2" Type="http://schemas.microsoft.com/office/2011/relationships/chartColorStyle" Target="colors23.xml"/><Relationship Id="rId1" Type="http://schemas.microsoft.com/office/2011/relationships/chartStyle" Target="style23.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he-IL" sz="1400" b="0" i="0" u="none" strike="noStrike" kern="1200" spc="0" baseline="0">
                <a:solidFill>
                  <a:sysClr val="windowText" lastClr="000000">
                    <a:lumMod val="65000"/>
                    <a:lumOff val="35000"/>
                  </a:sysClr>
                </a:solidFill>
                <a:effectLst/>
                <a:latin typeface="+mn-lt"/>
                <a:ea typeface="+mn-ea"/>
                <a:cs typeface="+mn-cs"/>
              </a:rPr>
              <a:t>טמפרטורה</a:t>
            </a:r>
            <a:r>
              <a:rPr lang="he-IL" sz="1400" b="0" i="0" u="none" strike="noStrike" baseline="0">
                <a:effectLst/>
              </a:rPr>
              <a:t> כתלות במיקום בדקה 5</a:t>
            </a:r>
            <a:endParaRPr lang="he-IL"/>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spPr>
            <a:ln w="25400" cap="rnd">
              <a:noFill/>
              <a:round/>
            </a:ln>
            <a:effectLst/>
          </c:spPr>
          <c:marker>
            <c:symbol val="circle"/>
            <c:size val="5"/>
            <c:spPr>
              <a:solidFill>
                <a:schemeClr val="accent1"/>
              </a:solidFill>
              <a:ln w="9525">
                <a:solidFill>
                  <a:schemeClr val="accent1"/>
                </a:solidFill>
              </a:ln>
              <a:effectLst/>
            </c:spPr>
          </c:marker>
          <c:errBars>
            <c:errDir val="y"/>
            <c:errBarType val="both"/>
            <c:errValType val="cust"/>
            <c:noEndCap val="0"/>
            <c:plus>
              <c:numRef>
                <c:f>'גרף טמפ'!TimeErrorY</c:f>
                <c:numCache>
                  <c:formatCode>General</c:formatCode>
                  <c:ptCount val="8"/>
                  <c:pt idx="0">
                    <c:v>1.7419753086419751</c:v>
                  </c:pt>
                  <c:pt idx="1">
                    <c:v>1.5598765432098762</c:v>
                  </c:pt>
                  <c:pt idx="2">
                    <c:v>1.2543209876543207</c:v>
                  </c:pt>
                  <c:pt idx="3">
                    <c:v>1.1061728395061725</c:v>
                  </c:pt>
                  <c:pt idx="4">
                    <c:v>1.1061728395061725</c:v>
                  </c:pt>
                  <c:pt idx="5">
                    <c:v>1.1277777777777773</c:v>
                  </c:pt>
                  <c:pt idx="6">
                    <c:v>1.0999999999999996</c:v>
                  </c:pt>
                  <c:pt idx="7">
                    <c:v>1.1617283950617281</c:v>
                  </c:pt>
                </c:numCache>
              </c:numRef>
            </c:plus>
            <c:minus>
              <c:numRef>
                <c:f>'גרף טמפ'!TimeErrorY</c:f>
                <c:numCache>
                  <c:formatCode>General</c:formatCode>
                  <c:ptCount val="8"/>
                  <c:pt idx="0">
                    <c:v>1.7419753086419751</c:v>
                  </c:pt>
                  <c:pt idx="1">
                    <c:v>1.5598765432098762</c:v>
                  </c:pt>
                  <c:pt idx="2">
                    <c:v>1.2543209876543207</c:v>
                  </c:pt>
                  <c:pt idx="3">
                    <c:v>1.1061728395061725</c:v>
                  </c:pt>
                  <c:pt idx="4">
                    <c:v>1.1061728395061725</c:v>
                  </c:pt>
                  <c:pt idx="5">
                    <c:v>1.1277777777777773</c:v>
                  </c:pt>
                  <c:pt idx="6">
                    <c:v>1.0999999999999996</c:v>
                  </c:pt>
                  <c:pt idx="7">
                    <c:v>1.1617283950617281</c:v>
                  </c:pt>
                </c:numCache>
              </c:numRef>
            </c:minus>
            <c:spPr>
              <a:noFill/>
              <a:ln w="9525" cap="flat" cmpd="sng" algn="ctr">
                <a:solidFill>
                  <a:schemeClr val="tx1">
                    <a:lumMod val="65000"/>
                    <a:lumOff val="35000"/>
                  </a:schemeClr>
                </a:solidFill>
                <a:round/>
              </a:ln>
              <a:effectLst/>
            </c:spPr>
          </c:errBars>
          <c:errBars>
            <c:errDir val="x"/>
            <c:errBarType val="both"/>
            <c:errValType val="cust"/>
            <c:noEndCap val="0"/>
            <c:plus>
              <c:numRef>
                <c:f>'שגיאה סופית'!$M$3</c:f>
                <c:numCache>
                  <c:formatCode>General</c:formatCode>
                  <c:ptCount val="1"/>
                  <c:pt idx="0">
                    <c:v>5.0000000000000001E-3</c:v>
                  </c:pt>
                </c:numCache>
              </c:numRef>
            </c:plus>
            <c:minus>
              <c:numRef>
                <c:f>'שגיאה סופית'!$M$3</c:f>
                <c:numCache>
                  <c:formatCode>General</c:formatCode>
                  <c:ptCount val="1"/>
                  <c:pt idx="0">
                    <c:v>5.0000000000000001E-3</c:v>
                  </c:pt>
                </c:numCache>
              </c:numRef>
            </c:minus>
            <c:spPr>
              <a:noFill/>
              <a:ln w="9525" cap="flat" cmpd="sng" algn="ctr">
                <a:solidFill>
                  <a:schemeClr val="tx1">
                    <a:lumMod val="65000"/>
                    <a:lumOff val="35000"/>
                  </a:schemeClr>
                </a:solidFill>
                <a:round/>
              </a:ln>
              <a:effectLst/>
            </c:spPr>
          </c:errBars>
          <c:xVal>
            <c:numRef>
              <c:f>'גרף טמפ'!TimeX</c:f>
              <c:numCache>
                <c:formatCode>General</c:formatCode>
                <c:ptCount val="8"/>
                <c:pt idx="0">
                  <c:v>8.1000000000000003E-2</c:v>
                </c:pt>
                <c:pt idx="1">
                  <c:v>0.156</c:v>
                </c:pt>
                <c:pt idx="2">
                  <c:v>0.23099999999999998</c:v>
                </c:pt>
                <c:pt idx="3">
                  <c:v>0.30599999999999999</c:v>
                </c:pt>
                <c:pt idx="4">
                  <c:v>0.38100000000000001</c:v>
                </c:pt>
                <c:pt idx="5">
                  <c:v>0.45600000000000002</c:v>
                </c:pt>
                <c:pt idx="6">
                  <c:v>0.53100000000000003</c:v>
                </c:pt>
                <c:pt idx="7">
                  <c:v>0.60599999999999998</c:v>
                </c:pt>
              </c:numCache>
            </c:numRef>
          </c:xVal>
          <c:yVal>
            <c:numRef>
              <c:f>'גרף טמפ'!TimeY</c:f>
              <c:numCache>
                <c:formatCode>General</c:formatCode>
                <c:ptCount val="8"/>
                <c:pt idx="0">
                  <c:v>39.1</c:v>
                </c:pt>
                <c:pt idx="1">
                  <c:v>28.7</c:v>
                </c:pt>
                <c:pt idx="2">
                  <c:v>24.2</c:v>
                </c:pt>
                <c:pt idx="3">
                  <c:v>23.7</c:v>
                </c:pt>
                <c:pt idx="4">
                  <c:v>24</c:v>
                </c:pt>
                <c:pt idx="5">
                  <c:v>23.9</c:v>
                </c:pt>
                <c:pt idx="6">
                  <c:v>24.9</c:v>
                </c:pt>
                <c:pt idx="7">
                  <c:v>23.9</c:v>
                </c:pt>
              </c:numCache>
            </c:numRef>
          </c:yVal>
          <c:smooth val="0"/>
          <c:extLst>
            <c:ext xmlns:c16="http://schemas.microsoft.com/office/drawing/2014/chart" uri="{C3380CC4-5D6E-409C-BE32-E72D297353CC}">
              <c16:uniqueId val="{00000000-C7D1-42D9-AA05-917F9C10D4D7}"/>
            </c:ext>
          </c:extLst>
        </c:ser>
        <c:dLbls>
          <c:showLegendKey val="0"/>
          <c:showVal val="0"/>
          <c:showCatName val="0"/>
          <c:showSerName val="0"/>
          <c:showPercent val="0"/>
          <c:showBubbleSize val="0"/>
        </c:dLbls>
        <c:axId val="423442208"/>
        <c:axId val="423447456"/>
      </c:scatterChart>
      <c:valAx>
        <c:axId val="423442208"/>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he-IL"/>
                  <a:t>מיקום</a:t>
                </a:r>
                <a:r>
                  <a:rPr lang="he-IL" baseline="0"/>
                  <a:t> מטר</a:t>
                </a:r>
              </a:p>
            </c:rich>
          </c:tx>
          <c:layout>
            <c:manualLayout>
              <c:xMode val="edge"/>
              <c:yMode val="edge"/>
              <c:x val="0.62754692707615423"/>
              <c:y val="0.86956683950160829"/>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23447456"/>
        <c:crosses val="autoZero"/>
        <c:crossBetween val="midCat"/>
      </c:valAx>
      <c:valAx>
        <c:axId val="423447456"/>
        <c:scaling>
          <c:orientation val="minMax"/>
          <c:max val="50"/>
          <c:min val="2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he-IL" sz="1000" b="0" i="0" u="none" strike="noStrike" kern="1200" baseline="0">
                    <a:solidFill>
                      <a:sysClr val="windowText" lastClr="000000">
                        <a:lumMod val="65000"/>
                        <a:lumOff val="35000"/>
                      </a:sysClr>
                    </a:solidFill>
                    <a:latin typeface="+mn-lt"/>
                    <a:ea typeface="+mn-ea"/>
                    <a:cs typeface="+mn-cs"/>
                  </a:rPr>
                  <a:t>טמפרטורה</a:t>
                </a:r>
                <a:r>
                  <a:rPr lang="he-IL"/>
                  <a:t> צלזיוס</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23442208"/>
        <c:crosses val="autoZero"/>
        <c:crossBetween val="midCat"/>
      </c:valAx>
      <c:spPr>
        <a:noFill/>
        <a:ln>
          <a:noFill/>
        </a:ln>
        <a:effectLst/>
      </c:spPr>
    </c:plotArea>
    <c:plotVisOnly val="1"/>
    <c:dispBlanksAs val="gap"/>
    <c:showDLblsOverMax val="0"/>
  </c:chart>
  <c:spPr>
    <a:solidFill>
      <a:schemeClr val="bg1"/>
    </a:solidFill>
    <a:ln>
      <a:noFill/>
    </a:ln>
    <a:effectLst/>
  </c:spPr>
  <c:txPr>
    <a:bodyPr/>
    <a:lstStyle/>
    <a:p>
      <a:pPr>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he-IL" dirty="0"/>
              <a:t>טמפרטורת</a:t>
            </a:r>
            <a:r>
              <a:rPr lang="he-IL" baseline="0" dirty="0"/>
              <a:t> ניסוי ביחס לטמפרטורת נוסחה</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1"/>
          <c:order val="0"/>
          <c:tx>
            <c:v>ניסוי - SINH</c:v>
          </c:tx>
          <c:spPr>
            <a:ln w="25400" cap="rnd">
              <a:noFill/>
              <a:round/>
            </a:ln>
            <a:effectLst/>
          </c:spPr>
          <c:marker>
            <c:symbol val="circle"/>
            <c:size val="5"/>
            <c:spPr>
              <a:solidFill>
                <a:schemeClr val="accent1"/>
              </a:solidFill>
              <a:ln w="9525">
                <a:noFill/>
              </a:ln>
              <a:effectLst/>
            </c:spPr>
          </c:marker>
          <c:trendline>
            <c:spPr>
              <a:ln w="19050" cap="rnd">
                <a:solidFill>
                  <a:srgbClr val="0070C0"/>
                </a:solidFill>
                <a:prstDash val="sysDot"/>
              </a:ln>
              <a:effectLst/>
            </c:spPr>
            <c:trendlineType val="linear"/>
            <c:dispRSqr val="1"/>
            <c:dispEq val="1"/>
            <c:trendlineLbl>
              <c:layout>
                <c:manualLayout>
                  <c:x val="-9.523272090988627E-2"/>
                  <c:y val="-4.1666666666666669E-4"/>
                </c:manualLayout>
              </c:layout>
              <c:numFmt formatCode="General" sourceLinked="0"/>
              <c:spPr>
                <a:noFill/>
                <a:ln>
                  <a:noFill/>
                </a:ln>
                <a:effectLst/>
              </c:spPr>
              <c:txPr>
                <a:bodyPr rot="0" spcFirstLastPara="1" vertOverflow="ellipsis" vert="horz" wrap="square" anchor="ctr" anchorCtr="1"/>
                <a:lstStyle/>
                <a:p>
                  <a:pPr rtl="0">
                    <a:defRPr sz="900" b="0" i="0" u="none" strike="noStrike" kern="1200" baseline="0">
                      <a:solidFill>
                        <a:schemeClr val="tx1">
                          <a:lumMod val="65000"/>
                          <a:lumOff val="35000"/>
                        </a:schemeClr>
                      </a:solidFill>
                      <a:latin typeface="+mn-lt"/>
                      <a:ea typeface="+mn-ea"/>
                      <a:cs typeface="+mn-cs"/>
                    </a:defRPr>
                  </a:pPr>
                  <a:endParaRPr lang="en-US"/>
                </a:p>
              </c:txPr>
            </c:trendlineLbl>
          </c:trendline>
          <c:errBars>
            <c:errDir val="y"/>
            <c:errBarType val="both"/>
            <c:errValType val="fixedVal"/>
            <c:noEndCap val="0"/>
            <c:val val="0"/>
            <c:spPr>
              <a:noFill/>
              <a:ln w="9525" cap="flat" cmpd="sng" algn="ctr">
                <a:solidFill>
                  <a:schemeClr val="tx1">
                    <a:lumMod val="65000"/>
                    <a:lumOff val="35000"/>
                  </a:schemeClr>
                </a:solidFill>
                <a:round/>
              </a:ln>
              <a:effectLst/>
            </c:spPr>
          </c:errBars>
          <c:errBars>
            <c:errDir val="x"/>
            <c:errBarType val="both"/>
            <c:errValType val="cust"/>
            <c:noEndCap val="0"/>
            <c:plus>
              <c:numRef>
                <c:f>תיאוריה!$J$1:$J$8</c:f>
                <c:numCache>
                  <c:formatCode>General</c:formatCode>
                  <c:ptCount val="8"/>
                  <c:pt idx="0">
                    <c:v>1.964197530864197</c:v>
                  </c:pt>
                  <c:pt idx="1">
                    <c:v>1.7018518518518513</c:v>
                  </c:pt>
                  <c:pt idx="2">
                    <c:v>1.3623456790123454</c:v>
                  </c:pt>
                  <c:pt idx="3">
                    <c:v>1.2234567901234565</c:v>
                  </c:pt>
                  <c:pt idx="4">
                    <c:v>1.1555555555555552</c:v>
                  </c:pt>
                  <c:pt idx="5">
                    <c:v>1.1277777777777775</c:v>
                  </c:pt>
                  <c:pt idx="6">
                    <c:v>1.1277777777777773</c:v>
                  </c:pt>
                  <c:pt idx="7">
                    <c:v>1.1617283950617281</c:v>
                  </c:pt>
                </c:numCache>
              </c:numRef>
            </c:plus>
            <c:minus>
              <c:numRef>
                <c:f>תיאוריה!$J$1:$J$8</c:f>
                <c:numCache>
                  <c:formatCode>General</c:formatCode>
                  <c:ptCount val="8"/>
                  <c:pt idx="0">
                    <c:v>1.964197530864197</c:v>
                  </c:pt>
                  <c:pt idx="1">
                    <c:v>1.7018518518518513</c:v>
                  </c:pt>
                  <c:pt idx="2">
                    <c:v>1.3623456790123454</c:v>
                  </c:pt>
                  <c:pt idx="3">
                    <c:v>1.2234567901234565</c:v>
                  </c:pt>
                  <c:pt idx="4">
                    <c:v>1.1555555555555552</c:v>
                  </c:pt>
                  <c:pt idx="5">
                    <c:v>1.1277777777777775</c:v>
                  </c:pt>
                  <c:pt idx="6">
                    <c:v>1.1277777777777773</c:v>
                  </c:pt>
                  <c:pt idx="7">
                    <c:v>1.1617283950617281</c:v>
                  </c:pt>
                </c:numCache>
              </c:numRef>
            </c:minus>
            <c:spPr>
              <a:noFill/>
              <a:ln w="9525" cap="flat" cmpd="sng" algn="ctr">
                <a:solidFill>
                  <a:schemeClr val="tx1">
                    <a:lumMod val="65000"/>
                    <a:lumOff val="35000"/>
                  </a:schemeClr>
                </a:solidFill>
                <a:round/>
              </a:ln>
              <a:effectLst/>
            </c:spPr>
          </c:errBars>
          <c:xVal>
            <c:numRef>
              <c:f>תיאוריה!$N$2:$N$9</c:f>
              <c:numCache>
                <c:formatCode>General</c:formatCode>
                <c:ptCount val="8"/>
                <c:pt idx="0">
                  <c:v>24.400000000000002</c:v>
                </c:pt>
                <c:pt idx="1">
                  <c:v>10.400000000000002</c:v>
                </c:pt>
                <c:pt idx="2">
                  <c:v>4.9000000000000021</c:v>
                </c:pt>
                <c:pt idx="3">
                  <c:v>1.9000000000000021</c:v>
                </c:pt>
                <c:pt idx="4">
                  <c:v>0.90000000000000213</c:v>
                </c:pt>
                <c:pt idx="5">
                  <c:v>0.10000000000000142</c:v>
                </c:pt>
                <c:pt idx="6">
                  <c:v>0</c:v>
                </c:pt>
                <c:pt idx="7">
                  <c:v>1</c:v>
                </c:pt>
              </c:numCache>
            </c:numRef>
          </c:xVal>
          <c:yVal>
            <c:numRef>
              <c:f>תיאוריה!$O$2:$O$9</c:f>
              <c:numCache>
                <c:formatCode>General</c:formatCode>
                <c:ptCount val="8"/>
                <c:pt idx="0">
                  <c:v>24.7</c:v>
                </c:pt>
                <c:pt idx="1">
                  <c:v>10.743393168950409</c:v>
                </c:pt>
                <c:pt idx="2">
                  <c:v>4.6726489376489724</c:v>
                </c:pt>
                <c:pt idx="3">
                  <c:v>2.0317212382094882</c:v>
                </c:pt>
                <c:pt idx="4">
                  <c:v>0.88211702228684774</c:v>
                </c:pt>
                <c:pt idx="5">
                  <c:v>0.38000410871711632</c:v>
                </c:pt>
                <c:pt idx="6">
                  <c:v>0.15682171007479256</c:v>
                </c:pt>
                <c:pt idx="7">
                  <c:v>4.8749541399801602E-2</c:v>
                </c:pt>
              </c:numCache>
            </c:numRef>
          </c:yVal>
          <c:smooth val="0"/>
          <c:extLst>
            <c:ext xmlns:c16="http://schemas.microsoft.com/office/drawing/2014/chart" uri="{C3380CC4-5D6E-409C-BE32-E72D297353CC}">
              <c16:uniqueId val="{00000001-40C8-41E3-BA32-E6A04E13D85E}"/>
            </c:ext>
          </c:extLst>
        </c:ser>
        <c:dLbls>
          <c:showLegendKey val="0"/>
          <c:showVal val="0"/>
          <c:showCatName val="0"/>
          <c:showSerName val="0"/>
          <c:showPercent val="0"/>
          <c:showBubbleSize val="0"/>
        </c:dLbls>
        <c:axId val="165074344"/>
        <c:axId val="165074736"/>
      </c:scatterChart>
      <c:valAx>
        <c:axId val="165074344"/>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he-IL" sz="1000" b="0" i="0" u="none" strike="noStrike" baseline="0">
                    <a:effectLst/>
                  </a:rPr>
                  <a:t>הפרש הטמפרטורות ביחס לאוויר של</a:t>
                </a:r>
                <a:r>
                  <a:rPr lang="he-IL"/>
                  <a:t> הניסוי</a:t>
                </a:r>
                <a:endParaRPr lang="en-US"/>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65074736"/>
        <c:crosses val="autoZero"/>
        <c:crossBetween val="midCat"/>
      </c:valAx>
      <c:valAx>
        <c:axId val="16507473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he-IL" sz="1000" b="0" i="0" u="none" strike="noStrike" baseline="0">
                    <a:effectLst/>
                  </a:rPr>
                  <a:t>הפרש הטמפרטורות ביחס לאוויר של</a:t>
                </a:r>
                <a:r>
                  <a:rPr lang="he-IL"/>
                  <a:t> הנוסחה</a:t>
                </a:r>
                <a:endParaRPr lang="en-US"/>
              </a:p>
            </c:rich>
          </c:tx>
          <c:layout>
            <c:manualLayout>
              <c:xMode val="edge"/>
              <c:yMode val="edge"/>
              <c:x val="1.7927170868347338E-2"/>
              <c:y val="0.21163096548415319"/>
            </c:manualLayout>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65074344"/>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a:noFill/>
    </a:ln>
    <a:effectLst/>
  </c:spPr>
  <c:txPr>
    <a:bodyPr/>
    <a:lstStyle/>
    <a:p>
      <a:pPr>
        <a:defRPr/>
      </a:pPr>
      <a:endParaRPr lang="en-US"/>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he-IL" baseline="0" dirty="0"/>
              <a:t>טמפרטורה ביחס למיקום בשיווי משקל - נוסחה וניסוי</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tx>
            <c:v>תוצאה אנליטית</c:v>
          </c:tx>
          <c:spPr>
            <a:ln w="25400" cap="rnd">
              <a:solidFill>
                <a:schemeClr val="accent1"/>
              </a:solidFill>
              <a:round/>
            </a:ln>
            <a:effectLst/>
          </c:spPr>
          <c:marker>
            <c:symbol val="none"/>
          </c:marker>
          <c:xVal>
            <c:numRef>
              <c:f>תיאוריה!$E$1:$E$21</c:f>
              <c:numCache>
                <c:formatCode>General</c:formatCode>
                <c:ptCount val="21"/>
                <c:pt idx="0">
                  <c:v>0</c:v>
                </c:pt>
                <c:pt idx="1">
                  <c:v>2.1156249999999998E-2</c:v>
                </c:pt>
                <c:pt idx="2">
                  <c:v>4.2312499999999996E-2</c:v>
                </c:pt>
                <c:pt idx="3">
                  <c:v>6.346874999999999E-2</c:v>
                </c:pt>
                <c:pt idx="4">
                  <c:v>8.4624999999999992E-2</c:v>
                </c:pt>
                <c:pt idx="5">
                  <c:v>0.10578124999999999</c:v>
                </c:pt>
                <c:pt idx="6">
                  <c:v>0.12693749999999998</c:v>
                </c:pt>
                <c:pt idx="7">
                  <c:v>0.14809374999999997</c:v>
                </c:pt>
                <c:pt idx="8">
                  <c:v>0.16924999999999996</c:v>
                </c:pt>
                <c:pt idx="9">
                  <c:v>0.19040624999999994</c:v>
                </c:pt>
                <c:pt idx="10">
                  <c:v>0.21156249999999993</c:v>
                </c:pt>
                <c:pt idx="11">
                  <c:v>0.23271874999999992</c:v>
                </c:pt>
                <c:pt idx="12">
                  <c:v>0.25387499999999991</c:v>
                </c:pt>
                <c:pt idx="13">
                  <c:v>0.27503124999999989</c:v>
                </c:pt>
                <c:pt idx="14">
                  <c:v>0.29618749999999988</c:v>
                </c:pt>
                <c:pt idx="15">
                  <c:v>0.31734374999999987</c:v>
                </c:pt>
                <c:pt idx="16">
                  <c:v>0.33849999999999986</c:v>
                </c:pt>
                <c:pt idx="17">
                  <c:v>0.35965624999999984</c:v>
                </c:pt>
                <c:pt idx="18">
                  <c:v>0.38081249999999983</c:v>
                </c:pt>
                <c:pt idx="19">
                  <c:v>0.40196874999999982</c:v>
                </c:pt>
                <c:pt idx="20">
                  <c:v>0.42312499999999981</c:v>
                </c:pt>
              </c:numCache>
            </c:numRef>
          </c:xVal>
          <c:yVal>
            <c:numRef>
              <c:f>תיאוריה!$G$1:$G$21</c:f>
              <c:numCache>
                <c:formatCode>General</c:formatCode>
                <c:ptCount val="21"/>
                <c:pt idx="0">
                  <c:v>28.300000000000004</c:v>
                </c:pt>
                <c:pt idx="1">
                  <c:v>26.326126222484948</c:v>
                </c:pt>
                <c:pt idx="2">
                  <c:v>24.444659982386256</c:v>
                </c:pt>
                <c:pt idx="3">
                  <c:v>22.648997130635063</c:v>
                </c:pt>
                <c:pt idx="4">
                  <c:v>20.932834697293501</c:v>
                </c:pt>
                <c:pt idx="5">
                  <c:v>19.290148767451679</c:v>
                </c:pt>
                <c:pt idx="6">
                  <c:v>17.715173336637754</c:v>
                </c:pt>
                <c:pt idx="7">
                  <c:v>16.202380071521439</c:v>
                </c:pt>
                <c:pt idx="8">
                  <c:v>14.746458904868843</c:v>
                </c:pt>
                <c:pt idx="9">
                  <c:v>13.342299396634758</c:v>
                </c:pt>
                <c:pt idx="10">
                  <c:v>11.984972795767876</c:v>
                </c:pt>
                <c:pt idx="11">
                  <c:v>10.669714739763974</c:v>
                </c:pt>
                <c:pt idx="12">
                  <c:v>9.3919085312405706</c:v>
                </c:pt>
                <c:pt idx="13">
                  <c:v>8.1470689328320489</c:v>
                </c:pt>
                <c:pt idx="14">
                  <c:v>6.930826423523607</c:v>
                </c:pt>
                <c:pt idx="15">
                  <c:v>5.7389118611620731</c:v>
                </c:pt>
                <c:pt idx="16">
                  <c:v>4.5671414973072944</c:v>
                </c:pt>
                <c:pt idx="17">
                  <c:v>3.411402291824682</c:v>
                </c:pt>
                <c:pt idx="18">
                  <c:v>2.2676374756715125</c:v>
                </c:pt>
                <c:pt idx="19">
                  <c:v>1.1318323112008191</c:v>
                </c:pt>
                <c:pt idx="20">
                  <c:v>8.9041182775797593E-15</c:v>
                </c:pt>
              </c:numCache>
            </c:numRef>
          </c:yVal>
          <c:smooth val="0"/>
          <c:extLst>
            <c:ext xmlns:c16="http://schemas.microsoft.com/office/drawing/2014/chart" uri="{C3380CC4-5D6E-409C-BE32-E72D297353CC}">
              <c16:uniqueId val="{00000000-3350-4AC6-8334-66EC56356198}"/>
            </c:ext>
          </c:extLst>
        </c:ser>
        <c:ser>
          <c:idx val="2"/>
          <c:order val="2"/>
          <c:tx>
            <c:v>ניסוי</c:v>
          </c:tx>
          <c:spPr>
            <a:ln w="25400" cap="rnd">
              <a:noFill/>
              <a:round/>
            </a:ln>
            <a:effectLst/>
          </c:spPr>
          <c:marker>
            <c:symbol val="diamond"/>
            <c:size val="9"/>
            <c:spPr>
              <a:solidFill>
                <a:schemeClr val="accent6">
                  <a:lumMod val="75000"/>
                </a:schemeClr>
              </a:solidFill>
              <a:ln w="9525">
                <a:solidFill>
                  <a:schemeClr val="accent3"/>
                </a:solidFill>
              </a:ln>
              <a:effectLst/>
            </c:spPr>
          </c:marker>
          <c:errBars>
            <c:errDir val="y"/>
            <c:errBarType val="both"/>
            <c:errValType val="cust"/>
            <c:noEndCap val="0"/>
            <c:plus>
              <c:numRef>
                <c:f>תיאוריה!$J$1:$J$8</c:f>
                <c:numCache>
                  <c:formatCode>General</c:formatCode>
                  <c:ptCount val="8"/>
                  <c:pt idx="0">
                    <c:v>1.5250000000000004</c:v>
                  </c:pt>
                  <c:pt idx="1">
                    <c:v>1.5531250000000005</c:v>
                  </c:pt>
                  <c:pt idx="2">
                    <c:v>1.4406250000000005</c:v>
                  </c:pt>
                  <c:pt idx="3">
                    <c:v>1.2968750000000002</c:v>
                  </c:pt>
                  <c:pt idx="4">
                    <c:v>1.2625000000000002</c:v>
                  </c:pt>
                  <c:pt idx="5">
                    <c:v>1.2187500000000004</c:v>
                  </c:pt>
                  <c:pt idx="6">
                    <c:v>1.1937500000000005</c:v>
                  </c:pt>
                  <c:pt idx="7">
                    <c:v>1.1812500000000004</c:v>
                  </c:pt>
                </c:numCache>
              </c:numRef>
            </c:plus>
            <c:minus>
              <c:numRef>
                <c:f>תיאוריה!$J$1:$J$8</c:f>
                <c:numCache>
                  <c:formatCode>General</c:formatCode>
                  <c:ptCount val="8"/>
                  <c:pt idx="0">
                    <c:v>1.5250000000000004</c:v>
                  </c:pt>
                  <c:pt idx="1">
                    <c:v>1.5531250000000005</c:v>
                  </c:pt>
                  <c:pt idx="2">
                    <c:v>1.4406250000000005</c:v>
                  </c:pt>
                  <c:pt idx="3">
                    <c:v>1.2968750000000002</c:v>
                  </c:pt>
                  <c:pt idx="4">
                    <c:v>1.2625000000000002</c:v>
                  </c:pt>
                  <c:pt idx="5">
                    <c:v>1.2187500000000004</c:v>
                  </c:pt>
                  <c:pt idx="6">
                    <c:v>1.1937500000000005</c:v>
                  </c:pt>
                  <c:pt idx="7">
                    <c:v>1.1812500000000004</c:v>
                  </c:pt>
                </c:numCache>
              </c:numRef>
            </c:minus>
            <c:spPr>
              <a:noFill/>
              <a:ln w="9525" cap="flat" cmpd="sng" algn="ctr">
                <a:solidFill>
                  <a:schemeClr val="tx1">
                    <a:lumMod val="65000"/>
                    <a:lumOff val="35000"/>
                  </a:schemeClr>
                </a:solidFill>
                <a:round/>
              </a:ln>
              <a:effectLst/>
            </c:spPr>
          </c:errBars>
          <c:errBars>
            <c:errDir val="x"/>
            <c:errBarType val="both"/>
            <c:errValType val="fixedVal"/>
            <c:noEndCap val="0"/>
            <c:val val="1.0000000000000002E-2"/>
            <c:spPr>
              <a:noFill/>
              <a:ln w="9525" cap="flat" cmpd="sng" algn="ctr">
                <a:solidFill>
                  <a:schemeClr val="tx1">
                    <a:lumMod val="65000"/>
                    <a:lumOff val="35000"/>
                  </a:schemeClr>
                </a:solidFill>
                <a:round/>
              </a:ln>
              <a:effectLst/>
            </c:spPr>
          </c:errBars>
          <c:xVal>
            <c:numRef>
              <c:f>תיאוריה!$M$2:$M$9</c:f>
              <c:numCache>
                <c:formatCode>General</c:formatCode>
                <c:ptCount val="8"/>
                <c:pt idx="0">
                  <c:v>0</c:v>
                </c:pt>
                <c:pt idx="1">
                  <c:v>5.8900000000000001E-2</c:v>
                </c:pt>
                <c:pt idx="2">
                  <c:v>0.1178</c:v>
                </c:pt>
                <c:pt idx="3">
                  <c:v>0.1767</c:v>
                </c:pt>
                <c:pt idx="4">
                  <c:v>0.2356</c:v>
                </c:pt>
                <c:pt idx="5">
                  <c:v>0.29449999999999998</c:v>
                </c:pt>
                <c:pt idx="6">
                  <c:v>0.35339999999999999</c:v>
                </c:pt>
                <c:pt idx="7">
                  <c:v>0.4123</c:v>
                </c:pt>
              </c:numCache>
            </c:numRef>
          </c:xVal>
          <c:yVal>
            <c:numRef>
              <c:f>תיאוריה!$N$2:$N$9</c:f>
              <c:numCache>
                <c:formatCode>General</c:formatCode>
                <c:ptCount val="8"/>
                <c:pt idx="0">
                  <c:v>28.300000000000004</c:v>
                </c:pt>
                <c:pt idx="1">
                  <c:v>22.300000000000004</c:v>
                </c:pt>
                <c:pt idx="2">
                  <c:v>15.399999999999999</c:v>
                </c:pt>
                <c:pt idx="3">
                  <c:v>13</c:v>
                </c:pt>
                <c:pt idx="4">
                  <c:v>10.700000000000003</c:v>
                </c:pt>
                <c:pt idx="5">
                  <c:v>9.4000000000000021</c:v>
                </c:pt>
                <c:pt idx="6">
                  <c:v>8.5</c:v>
                </c:pt>
                <c:pt idx="7">
                  <c:v>8</c:v>
                </c:pt>
              </c:numCache>
            </c:numRef>
          </c:yVal>
          <c:smooth val="0"/>
          <c:extLst>
            <c:ext xmlns:c16="http://schemas.microsoft.com/office/drawing/2014/chart" uri="{C3380CC4-5D6E-409C-BE32-E72D297353CC}">
              <c16:uniqueId val="{00000001-3350-4AC6-8334-66EC56356198}"/>
            </c:ext>
          </c:extLst>
        </c:ser>
        <c:dLbls>
          <c:showLegendKey val="0"/>
          <c:showVal val="0"/>
          <c:showCatName val="0"/>
          <c:showSerName val="0"/>
          <c:showPercent val="0"/>
          <c:showBubbleSize val="0"/>
        </c:dLbls>
        <c:axId val="166231616"/>
        <c:axId val="165071992"/>
        <c:extLst>
          <c:ext xmlns:c15="http://schemas.microsoft.com/office/drawing/2012/chart" uri="{02D57815-91ED-43cb-92C2-25804820EDAC}">
            <c15:filteredScatterSeries>
              <c15:ser>
                <c:idx val="1"/>
                <c:order val="1"/>
                <c:tx>
                  <c:v>נוסחה COSH</c:v>
                </c:tx>
                <c:spPr>
                  <a:ln w="25400" cap="rnd">
                    <a:solidFill>
                      <a:schemeClr val="accent2"/>
                    </a:solidFill>
                    <a:round/>
                  </a:ln>
                  <a:effectLst/>
                </c:spPr>
                <c:marker>
                  <c:symbol val="none"/>
                </c:marker>
                <c:xVal>
                  <c:numRef>
                    <c:extLst>
                      <c:ext uri="{02D57815-91ED-43cb-92C2-25804820EDAC}">
                        <c15:formulaRef>
                          <c15:sqref>תיאוריה!$E$1:$E$21</c15:sqref>
                        </c15:formulaRef>
                      </c:ext>
                    </c:extLst>
                    <c:numCache>
                      <c:formatCode>General</c:formatCode>
                      <c:ptCount val="21"/>
                      <c:pt idx="0">
                        <c:v>0</c:v>
                      </c:pt>
                      <c:pt idx="1">
                        <c:v>2.1156249999999998E-2</c:v>
                      </c:pt>
                      <c:pt idx="2">
                        <c:v>4.2312499999999996E-2</c:v>
                      </c:pt>
                      <c:pt idx="3">
                        <c:v>6.346874999999999E-2</c:v>
                      </c:pt>
                      <c:pt idx="4">
                        <c:v>8.4624999999999992E-2</c:v>
                      </c:pt>
                      <c:pt idx="5">
                        <c:v>0.10578124999999999</c:v>
                      </c:pt>
                      <c:pt idx="6">
                        <c:v>0.12693749999999998</c:v>
                      </c:pt>
                      <c:pt idx="7">
                        <c:v>0.14809374999999997</c:v>
                      </c:pt>
                      <c:pt idx="8">
                        <c:v>0.16924999999999996</c:v>
                      </c:pt>
                      <c:pt idx="9">
                        <c:v>0.19040624999999994</c:v>
                      </c:pt>
                      <c:pt idx="10">
                        <c:v>0.21156249999999993</c:v>
                      </c:pt>
                      <c:pt idx="11">
                        <c:v>0.23271874999999992</c:v>
                      </c:pt>
                      <c:pt idx="12">
                        <c:v>0.25387499999999991</c:v>
                      </c:pt>
                      <c:pt idx="13">
                        <c:v>0.27503124999999989</c:v>
                      </c:pt>
                      <c:pt idx="14">
                        <c:v>0.29618749999999988</c:v>
                      </c:pt>
                      <c:pt idx="15">
                        <c:v>0.31734374999999987</c:v>
                      </c:pt>
                      <c:pt idx="16">
                        <c:v>0.33849999999999986</c:v>
                      </c:pt>
                      <c:pt idx="17">
                        <c:v>0.35965624999999984</c:v>
                      </c:pt>
                      <c:pt idx="18">
                        <c:v>0.38081249999999983</c:v>
                      </c:pt>
                      <c:pt idx="19">
                        <c:v>0.40196874999999982</c:v>
                      </c:pt>
                      <c:pt idx="20">
                        <c:v>0.42312499999999981</c:v>
                      </c:pt>
                    </c:numCache>
                  </c:numRef>
                </c:xVal>
                <c:yVal>
                  <c:numRef>
                    <c:extLst>
                      <c:ext uri="{02D57815-91ED-43cb-92C2-25804820EDAC}">
                        <c15:formulaRef>
                          <c15:sqref>תיאוריה!$I$1:$I$21</c15:sqref>
                        </c15:formulaRef>
                      </c:ext>
                    </c:extLst>
                    <c:numCache>
                      <c:formatCode>General</c:formatCode>
                      <c:ptCount val="21"/>
                      <c:pt idx="0">
                        <c:v>28.300000000000004</c:v>
                      </c:pt>
                      <c:pt idx="1">
                        <c:v>26.95919660436201</c:v>
                      </c:pt>
                      <c:pt idx="2">
                        <c:v>25.713022891339651</c:v>
                      </c:pt>
                      <c:pt idx="3">
                        <c:v>24.557104657032209</c:v>
                      </c:pt>
                      <c:pt idx="4">
                        <c:v>23.487384503986494</c:v>
                      </c:pt>
                      <c:pt idx="5">
                        <c:v>22.500107599295013</c:v>
                      </c:pt>
                      <c:pt idx="6">
                        <c:v>21.59180849472812</c:v>
                      </c:pt>
                      <c:pt idx="7">
                        <c:v>20.759298962637704</c:v>
                      </c:pt>
                      <c:pt idx="8">
                        <c:v>19.999656804934837</c:v>
                      </c:pt>
                      <c:pt idx="9">
                        <c:v>19.310215595859887</c:v>
                      </c:pt>
                      <c:pt idx="10">
                        <c:v>18.688555322541013</c:v>
                      </c:pt>
                      <c:pt idx="11">
                        <c:v>18.132493890488451</c:v>
                      </c:pt>
                      <c:pt idx="12">
                        <c:v>17.640079464207915</c:v>
                      </c:pt>
                      <c:pt idx="13">
                        <c:v>17.209583616047862</c:v>
                      </c:pt>
                      <c:pt idx="14">
                        <c:v>16.839495259232351</c:v>
                      </c:pt>
                      <c:pt idx="15">
                        <c:v>16.528515343783784</c:v>
                      </c:pt>
                      <c:pt idx="16">
                        <c:v>16.275552296717592</c:v>
                      </c:pt>
                      <c:pt idx="17">
                        <c:v>16.07971819050357</c:v>
                      </c:pt>
                      <c:pt idx="18">
                        <c:v>15.940325626344631</c:v>
                      </c:pt>
                      <c:pt idx="19">
                        <c:v>15.856885321333015</c:v>
                      </c:pt>
                      <c:pt idx="20">
                        <c:v>15.829104391014617</c:v>
                      </c:pt>
                    </c:numCache>
                  </c:numRef>
                </c:yVal>
                <c:smooth val="0"/>
                <c:extLst>
                  <c:ext xmlns:c16="http://schemas.microsoft.com/office/drawing/2014/chart" uri="{C3380CC4-5D6E-409C-BE32-E72D297353CC}">
                    <c16:uniqueId val="{00000002-3350-4AC6-8334-66EC56356198}"/>
                  </c:ext>
                </c:extLst>
              </c15:ser>
            </c15:filteredScatterSeries>
          </c:ext>
        </c:extLst>
      </c:scatterChart>
      <c:valAx>
        <c:axId val="166231616"/>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he-IL"/>
                  <a:t>מיקום במטרים</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65071992"/>
        <c:crosses val="autoZero"/>
        <c:crossBetween val="midCat"/>
      </c:valAx>
      <c:valAx>
        <c:axId val="16507199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rtl="1">
                  <a:defRPr sz="1000" b="0" i="0" u="none" strike="noStrike" kern="1200" baseline="0">
                    <a:solidFill>
                      <a:schemeClr val="tx1">
                        <a:lumMod val="65000"/>
                        <a:lumOff val="35000"/>
                      </a:schemeClr>
                    </a:solidFill>
                    <a:latin typeface="+mn-lt"/>
                    <a:ea typeface="+mn-ea"/>
                    <a:cs typeface="+mn-cs"/>
                  </a:defRPr>
                </a:pPr>
                <a:r>
                  <a:rPr lang="he-IL" sz="1000" b="0" i="0" u="none" strike="noStrike" baseline="0">
                    <a:effectLst/>
                  </a:rPr>
                  <a:t>הפרש הטמפרטורות ביחס לאוויר</a:t>
                </a:r>
                <a:endParaRPr lang="he-IL" baseline="0"/>
              </a:p>
            </c:rich>
          </c:tx>
          <c:overlay val="0"/>
          <c:spPr>
            <a:noFill/>
            <a:ln>
              <a:noFill/>
            </a:ln>
            <a:effectLst/>
          </c:spPr>
          <c:txPr>
            <a:bodyPr rot="-5400000" spcFirstLastPara="1" vertOverflow="ellipsis" vert="horz" wrap="square" anchor="ctr" anchorCtr="1"/>
            <a:lstStyle/>
            <a:p>
              <a:pPr rtl="1">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66231616"/>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a:noFill/>
    </a:ln>
    <a:effectLst/>
  </c:spPr>
  <c:txPr>
    <a:bodyPr/>
    <a:lstStyle/>
    <a:p>
      <a:pPr>
        <a:defRPr/>
      </a:pPr>
      <a:endParaRPr lang="en-US"/>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he-IL" baseline="0" dirty="0"/>
              <a:t>טמפרטורה ביחס למיקום - נוסחה וניסוי</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1"/>
          <c:order val="1"/>
          <c:tx>
            <c:v>תוצאה אנליטית עם ההנחה החדשה</c:v>
          </c:tx>
          <c:spPr>
            <a:ln w="25400" cap="rnd">
              <a:solidFill>
                <a:schemeClr val="accent2"/>
              </a:solidFill>
              <a:round/>
            </a:ln>
            <a:effectLst/>
          </c:spPr>
          <c:marker>
            <c:symbol val="none"/>
          </c:marker>
          <c:xVal>
            <c:numRef>
              <c:f>תיאוריה!$E$1:$E$21</c:f>
              <c:numCache>
                <c:formatCode>General</c:formatCode>
                <c:ptCount val="21"/>
                <c:pt idx="0">
                  <c:v>0</c:v>
                </c:pt>
                <c:pt idx="1">
                  <c:v>2.1156249999999998E-2</c:v>
                </c:pt>
                <c:pt idx="2">
                  <c:v>4.2312499999999996E-2</c:v>
                </c:pt>
                <c:pt idx="3">
                  <c:v>6.346874999999999E-2</c:v>
                </c:pt>
                <c:pt idx="4">
                  <c:v>8.4624999999999992E-2</c:v>
                </c:pt>
                <c:pt idx="5">
                  <c:v>0.10578124999999999</c:v>
                </c:pt>
                <c:pt idx="6">
                  <c:v>0.12693749999999998</c:v>
                </c:pt>
                <c:pt idx="7">
                  <c:v>0.14809374999999997</c:v>
                </c:pt>
                <c:pt idx="8">
                  <c:v>0.16924999999999996</c:v>
                </c:pt>
                <c:pt idx="9">
                  <c:v>0.19040624999999994</c:v>
                </c:pt>
                <c:pt idx="10">
                  <c:v>0.21156249999999993</c:v>
                </c:pt>
                <c:pt idx="11">
                  <c:v>0.23271874999999992</c:v>
                </c:pt>
                <c:pt idx="12">
                  <c:v>0.25387499999999991</c:v>
                </c:pt>
                <c:pt idx="13">
                  <c:v>0.27503124999999989</c:v>
                </c:pt>
                <c:pt idx="14">
                  <c:v>0.29618749999999988</c:v>
                </c:pt>
                <c:pt idx="15">
                  <c:v>0.31734374999999987</c:v>
                </c:pt>
                <c:pt idx="16">
                  <c:v>0.33849999999999986</c:v>
                </c:pt>
                <c:pt idx="17">
                  <c:v>0.35965624999999984</c:v>
                </c:pt>
                <c:pt idx="18">
                  <c:v>0.38081249999999983</c:v>
                </c:pt>
                <c:pt idx="19">
                  <c:v>0.40196874999999982</c:v>
                </c:pt>
                <c:pt idx="20">
                  <c:v>0.42312499999999981</c:v>
                </c:pt>
              </c:numCache>
            </c:numRef>
          </c:xVal>
          <c:yVal>
            <c:numRef>
              <c:f>תיאוריה!$I$1:$I$21</c:f>
              <c:numCache>
                <c:formatCode>General</c:formatCode>
                <c:ptCount val="21"/>
                <c:pt idx="0">
                  <c:v>28.300000000000004</c:v>
                </c:pt>
                <c:pt idx="1">
                  <c:v>25.79810877450841</c:v>
                </c:pt>
                <c:pt idx="2">
                  <c:v>23.538619421531831</c:v>
                </c:pt>
                <c:pt idx="3">
                  <c:v>21.500301530156175</c:v>
                </c:pt>
                <c:pt idx="4">
                  <c:v>19.664002840889509</c:v>
                </c:pt>
                <c:pt idx="5">
                  <c:v>18.012469288921682</c:v>
                </c:pt>
                <c:pt idx="6">
                  <c:v>16.530182883030246</c:v>
                </c:pt>
                <c:pt idx="7">
                  <c:v>15.203215896825171</c:v>
                </c:pt>
                <c:pt idx="8">
                  <c:v>14.019100002297092</c:v>
                </c:pt>
                <c:pt idx="9">
                  <c:v>12.96670911603357</c:v>
                </c:pt>
                <c:pt idx="10">
                  <c:v>12.036154857313459</c:v>
                </c:pt>
                <c:pt idx="11">
                  <c:v>11.218693635792118</c:v>
                </c:pt>
                <c:pt idx="12">
                  <c:v>10.506644495763181</c:v>
                </c:pt>
                <c:pt idx="13">
                  <c:v>9.8933169450524137</c:v>
                </c:pt>
                <c:pt idx="14">
                  <c:v>9.3729480904161022</c:v>
                </c:pt>
                <c:pt idx="15">
                  <c:v>8.9406484887611537</c:v>
                </c:pt>
                <c:pt idx="16">
                  <c:v>8.5923562053990796</c:v>
                </c:pt>
                <c:pt idx="17">
                  <c:v>8.3247986476600992</c:v>
                </c:pt>
                <c:pt idx="18">
                  <c:v>8.1354618152518565</c:v>
                </c:pt>
                <c:pt idx="19">
                  <c:v>8.0225666784356608</c:v>
                </c:pt>
                <c:pt idx="20">
                  <c:v>7.98505246206705</c:v>
                </c:pt>
              </c:numCache>
            </c:numRef>
          </c:yVal>
          <c:smooth val="0"/>
          <c:extLst>
            <c:ext xmlns:c16="http://schemas.microsoft.com/office/drawing/2014/chart" uri="{C3380CC4-5D6E-409C-BE32-E72D297353CC}">
              <c16:uniqueId val="{00000000-FE05-4135-B226-2B1DCBFC5697}"/>
            </c:ext>
          </c:extLst>
        </c:ser>
        <c:ser>
          <c:idx val="2"/>
          <c:order val="2"/>
          <c:tx>
            <c:v>ניסוי</c:v>
          </c:tx>
          <c:spPr>
            <a:ln w="25400" cap="rnd">
              <a:noFill/>
              <a:round/>
            </a:ln>
            <a:effectLst/>
          </c:spPr>
          <c:marker>
            <c:symbol val="diamond"/>
            <c:size val="9"/>
            <c:spPr>
              <a:solidFill>
                <a:schemeClr val="accent6">
                  <a:lumMod val="75000"/>
                </a:schemeClr>
              </a:solidFill>
              <a:ln w="9525">
                <a:solidFill>
                  <a:schemeClr val="accent3"/>
                </a:solidFill>
              </a:ln>
              <a:effectLst/>
            </c:spPr>
          </c:marker>
          <c:errBars>
            <c:errDir val="y"/>
            <c:errBarType val="both"/>
            <c:errValType val="cust"/>
            <c:noEndCap val="0"/>
            <c:plus>
              <c:numRef>
                <c:f>תיאוריה!$J$1:$J$8</c:f>
                <c:numCache>
                  <c:formatCode>General</c:formatCode>
                  <c:ptCount val="8"/>
                  <c:pt idx="0">
                    <c:v>1.5250000000000004</c:v>
                  </c:pt>
                  <c:pt idx="1">
                    <c:v>1.5531250000000005</c:v>
                  </c:pt>
                  <c:pt idx="2">
                    <c:v>1.4406250000000005</c:v>
                  </c:pt>
                  <c:pt idx="3">
                    <c:v>1.2968750000000002</c:v>
                  </c:pt>
                  <c:pt idx="4">
                    <c:v>1.2625000000000002</c:v>
                  </c:pt>
                  <c:pt idx="5">
                    <c:v>1.2187500000000004</c:v>
                  </c:pt>
                  <c:pt idx="6">
                    <c:v>1.1937500000000005</c:v>
                  </c:pt>
                  <c:pt idx="7">
                    <c:v>1.1812500000000004</c:v>
                  </c:pt>
                </c:numCache>
              </c:numRef>
            </c:plus>
            <c:minus>
              <c:numRef>
                <c:f>תיאוריה!$J$1:$J$8</c:f>
                <c:numCache>
                  <c:formatCode>General</c:formatCode>
                  <c:ptCount val="8"/>
                  <c:pt idx="0">
                    <c:v>1.5250000000000004</c:v>
                  </c:pt>
                  <c:pt idx="1">
                    <c:v>1.5531250000000005</c:v>
                  </c:pt>
                  <c:pt idx="2">
                    <c:v>1.4406250000000005</c:v>
                  </c:pt>
                  <c:pt idx="3">
                    <c:v>1.2968750000000002</c:v>
                  </c:pt>
                  <c:pt idx="4">
                    <c:v>1.2625000000000002</c:v>
                  </c:pt>
                  <c:pt idx="5">
                    <c:v>1.2187500000000004</c:v>
                  </c:pt>
                  <c:pt idx="6">
                    <c:v>1.1937500000000005</c:v>
                  </c:pt>
                  <c:pt idx="7">
                    <c:v>1.1812500000000004</c:v>
                  </c:pt>
                </c:numCache>
              </c:numRef>
            </c:minus>
            <c:spPr>
              <a:noFill/>
              <a:ln w="9525" cap="flat" cmpd="sng" algn="ctr">
                <a:solidFill>
                  <a:schemeClr val="tx1">
                    <a:lumMod val="65000"/>
                    <a:lumOff val="35000"/>
                  </a:schemeClr>
                </a:solidFill>
                <a:round/>
              </a:ln>
              <a:effectLst/>
            </c:spPr>
          </c:errBars>
          <c:errBars>
            <c:errDir val="x"/>
            <c:errBarType val="both"/>
            <c:errValType val="fixedVal"/>
            <c:noEndCap val="0"/>
            <c:val val="1.0000000000000002E-2"/>
            <c:spPr>
              <a:noFill/>
              <a:ln w="9525" cap="flat" cmpd="sng" algn="ctr">
                <a:solidFill>
                  <a:schemeClr val="tx1">
                    <a:lumMod val="65000"/>
                    <a:lumOff val="35000"/>
                  </a:schemeClr>
                </a:solidFill>
                <a:round/>
              </a:ln>
              <a:effectLst/>
            </c:spPr>
          </c:errBars>
          <c:xVal>
            <c:numRef>
              <c:f>תיאוריה!$M$2:$M$9</c:f>
              <c:numCache>
                <c:formatCode>General</c:formatCode>
                <c:ptCount val="8"/>
                <c:pt idx="0">
                  <c:v>0</c:v>
                </c:pt>
                <c:pt idx="1">
                  <c:v>5.8900000000000001E-2</c:v>
                </c:pt>
                <c:pt idx="2">
                  <c:v>0.1178</c:v>
                </c:pt>
                <c:pt idx="3">
                  <c:v>0.1767</c:v>
                </c:pt>
                <c:pt idx="4">
                  <c:v>0.2356</c:v>
                </c:pt>
                <c:pt idx="5">
                  <c:v>0.29449999999999998</c:v>
                </c:pt>
                <c:pt idx="6">
                  <c:v>0.35339999999999999</c:v>
                </c:pt>
                <c:pt idx="7">
                  <c:v>0.4123</c:v>
                </c:pt>
              </c:numCache>
            </c:numRef>
          </c:xVal>
          <c:yVal>
            <c:numRef>
              <c:f>תיאוריה!$N$2:$N$9</c:f>
              <c:numCache>
                <c:formatCode>General</c:formatCode>
                <c:ptCount val="8"/>
                <c:pt idx="0">
                  <c:v>28.300000000000004</c:v>
                </c:pt>
                <c:pt idx="1">
                  <c:v>22.300000000000004</c:v>
                </c:pt>
                <c:pt idx="2">
                  <c:v>15.399999999999999</c:v>
                </c:pt>
                <c:pt idx="3">
                  <c:v>13</c:v>
                </c:pt>
                <c:pt idx="4">
                  <c:v>10.700000000000003</c:v>
                </c:pt>
                <c:pt idx="5">
                  <c:v>9.4000000000000021</c:v>
                </c:pt>
                <c:pt idx="6">
                  <c:v>8.5</c:v>
                </c:pt>
                <c:pt idx="7">
                  <c:v>8</c:v>
                </c:pt>
              </c:numCache>
            </c:numRef>
          </c:yVal>
          <c:smooth val="0"/>
          <c:extLst>
            <c:ext xmlns:c16="http://schemas.microsoft.com/office/drawing/2014/chart" uri="{C3380CC4-5D6E-409C-BE32-E72D297353CC}">
              <c16:uniqueId val="{00000001-FE05-4135-B226-2B1DCBFC5697}"/>
            </c:ext>
          </c:extLst>
        </c:ser>
        <c:dLbls>
          <c:showLegendKey val="0"/>
          <c:showVal val="0"/>
          <c:showCatName val="0"/>
          <c:showSerName val="0"/>
          <c:showPercent val="0"/>
          <c:showBubbleSize val="0"/>
        </c:dLbls>
        <c:axId val="166231616"/>
        <c:axId val="165071992"/>
        <c:extLst>
          <c:ext xmlns:c15="http://schemas.microsoft.com/office/drawing/2012/chart" uri="{02D57815-91ED-43cb-92C2-25804820EDAC}">
            <c15:filteredScatterSeries>
              <c15:ser>
                <c:idx val="0"/>
                <c:order val="0"/>
                <c:tx>
                  <c:v>תוצאה אנליטית ראשונה</c:v>
                </c:tx>
                <c:spPr>
                  <a:ln w="25400" cap="rnd">
                    <a:solidFill>
                      <a:schemeClr val="accent1"/>
                    </a:solidFill>
                    <a:round/>
                  </a:ln>
                  <a:effectLst/>
                </c:spPr>
                <c:marker>
                  <c:symbol val="none"/>
                </c:marker>
                <c:xVal>
                  <c:numRef>
                    <c:extLst>
                      <c:ext uri="{02D57815-91ED-43cb-92C2-25804820EDAC}">
                        <c15:formulaRef>
                          <c15:sqref>תיאוריה!$E$1:$E$21</c15:sqref>
                        </c15:formulaRef>
                      </c:ext>
                    </c:extLst>
                    <c:numCache>
                      <c:formatCode>General</c:formatCode>
                      <c:ptCount val="21"/>
                      <c:pt idx="0">
                        <c:v>0</c:v>
                      </c:pt>
                      <c:pt idx="1">
                        <c:v>2.1156249999999998E-2</c:v>
                      </c:pt>
                      <c:pt idx="2">
                        <c:v>4.2312499999999996E-2</c:v>
                      </c:pt>
                      <c:pt idx="3">
                        <c:v>6.346874999999999E-2</c:v>
                      </c:pt>
                      <c:pt idx="4">
                        <c:v>8.4624999999999992E-2</c:v>
                      </c:pt>
                      <c:pt idx="5">
                        <c:v>0.10578124999999999</c:v>
                      </c:pt>
                      <c:pt idx="6">
                        <c:v>0.12693749999999998</c:v>
                      </c:pt>
                      <c:pt idx="7">
                        <c:v>0.14809374999999997</c:v>
                      </c:pt>
                      <c:pt idx="8">
                        <c:v>0.16924999999999996</c:v>
                      </c:pt>
                      <c:pt idx="9">
                        <c:v>0.19040624999999994</c:v>
                      </c:pt>
                      <c:pt idx="10">
                        <c:v>0.21156249999999993</c:v>
                      </c:pt>
                      <c:pt idx="11">
                        <c:v>0.23271874999999992</c:v>
                      </c:pt>
                      <c:pt idx="12">
                        <c:v>0.25387499999999991</c:v>
                      </c:pt>
                      <c:pt idx="13">
                        <c:v>0.27503124999999989</c:v>
                      </c:pt>
                      <c:pt idx="14">
                        <c:v>0.29618749999999988</c:v>
                      </c:pt>
                      <c:pt idx="15">
                        <c:v>0.31734374999999987</c:v>
                      </c:pt>
                      <c:pt idx="16">
                        <c:v>0.33849999999999986</c:v>
                      </c:pt>
                      <c:pt idx="17">
                        <c:v>0.35965624999999984</c:v>
                      </c:pt>
                      <c:pt idx="18">
                        <c:v>0.38081249999999983</c:v>
                      </c:pt>
                      <c:pt idx="19">
                        <c:v>0.40196874999999982</c:v>
                      </c:pt>
                      <c:pt idx="20">
                        <c:v>0.42312499999999981</c:v>
                      </c:pt>
                    </c:numCache>
                  </c:numRef>
                </c:xVal>
                <c:yVal>
                  <c:numRef>
                    <c:extLst>
                      <c:ext uri="{02D57815-91ED-43cb-92C2-25804820EDAC}">
                        <c15:formulaRef>
                          <c15:sqref>תיאוריה!$G$1:$G$21</c15:sqref>
                        </c15:formulaRef>
                      </c:ext>
                    </c:extLst>
                    <c:numCache>
                      <c:formatCode>General</c:formatCode>
                      <c:ptCount val="21"/>
                      <c:pt idx="0">
                        <c:v>28.300000000000004</c:v>
                      </c:pt>
                      <c:pt idx="1">
                        <c:v>25.570196689354177</c:v>
                      </c:pt>
                      <c:pt idx="2">
                        <c:v>23.080653764159603</c:v>
                      </c:pt>
                      <c:pt idx="3">
                        <c:v>20.807979204790023</c:v>
                      </c:pt>
                      <c:pt idx="4">
                        <c:v>18.730818710679305</c:v>
                      </c:pt>
                      <c:pt idx="5">
                        <c:v>16.829655052960501</c:v>
                      </c:pt>
                      <c:pt idx="6">
                        <c:v>15.08662468843297</c:v>
                      </c:pt>
                      <c:pt idx="7">
                        <c:v>13.48534991174221</c:v>
                      </c:pt>
                      <c:pt idx="8">
                        <c:v>12.010784968655857</c:v>
                      </c:pt>
                      <c:pt idx="9">
                        <c:v>10.649074684499169</c:v>
                      </c:pt>
                      <c:pt idx="10">
                        <c:v>9.3874242794071634</c:v>
                      </c:pt>
                      <c:pt idx="11">
                        <c:v>8.2139791471632844</c:v>
                      </c:pt>
                      <c:pt idx="12">
                        <c:v>7.1177134680132381</c:v>
                      </c:pt>
                      <c:pt idx="13">
                        <c:v>6.0883266088477228</c:v>
                      </c:pt>
                      <c:pt idx="14">
                        <c:v>5.1161463373188178</c:v>
                      </c:pt>
                      <c:pt idx="15">
                        <c:v>4.1920379404791266</c:v>
                      </c:pt>
                      <c:pt idx="16">
                        <c:v>3.3073183940124613</c:v>
                      </c:pt>
                      <c:pt idx="17">
                        <c:v>2.4536747755806507</c:v>
                      </c:pt>
                      <c:pt idx="18">
                        <c:v>1.623086155689327</c:v>
                      </c:pt>
                      <c:pt idx="19">
                        <c:v>0.80774823215063873</c:v>
                      </c:pt>
                      <c:pt idx="20">
                        <c:v>6.3483292944795582E-15</c:v>
                      </c:pt>
                    </c:numCache>
                  </c:numRef>
                </c:yVal>
                <c:smooth val="0"/>
                <c:extLst>
                  <c:ext xmlns:c16="http://schemas.microsoft.com/office/drawing/2014/chart" uri="{C3380CC4-5D6E-409C-BE32-E72D297353CC}">
                    <c16:uniqueId val="{00000002-FE05-4135-B226-2B1DCBFC5697}"/>
                  </c:ext>
                </c:extLst>
              </c15:ser>
            </c15:filteredScatterSeries>
          </c:ext>
        </c:extLst>
      </c:scatterChart>
      <c:valAx>
        <c:axId val="166231616"/>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he-IL"/>
                  <a:t>מיקום במטרים</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65071992"/>
        <c:crosses val="autoZero"/>
        <c:crossBetween val="midCat"/>
      </c:valAx>
      <c:valAx>
        <c:axId val="16507199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rtl="1">
                  <a:defRPr sz="1050" b="0" i="0" u="none" strike="noStrike" kern="1200" baseline="0">
                    <a:solidFill>
                      <a:schemeClr val="tx1">
                        <a:lumMod val="65000"/>
                        <a:lumOff val="35000"/>
                      </a:schemeClr>
                    </a:solidFill>
                    <a:latin typeface="+mn-lt"/>
                    <a:ea typeface="+mn-ea"/>
                    <a:cs typeface="+mn-cs"/>
                  </a:defRPr>
                </a:pPr>
                <a:r>
                  <a:rPr lang="he-IL" sz="1050" b="0" i="0" baseline="0" dirty="0">
                    <a:effectLst/>
                  </a:rPr>
                  <a:t>הפרש הטמפרטורות ביחס לאוויר</a:t>
                </a:r>
                <a:endParaRPr lang="en-US" sz="1050" dirty="0">
                  <a:effectLst/>
                </a:endParaRPr>
              </a:p>
            </c:rich>
          </c:tx>
          <c:layout>
            <c:manualLayout>
              <c:xMode val="edge"/>
              <c:yMode val="edge"/>
              <c:x val="1.8102948761290288E-2"/>
              <c:y val="0.18434243142636633"/>
            </c:manualLayout>
          </c:layout>
          <c:overlay val="0"/>
          <c:spPr>
            <a:noFill/>
            <a:ln>
              <a:noFill/>
            </a:ln>
            <a:effectLst/>
          </c:spPr>
          <c:txPr>
            <a:bodyPr rot="-5400000" spcFirstLastPara="1" vertOverflow="ellipsis" vert="horz" wrap="square" anchor="ctr" anchorCtr="1"/>
            <a:lstStyle/>
            <a:p>
              <a:pPr rtl="1">
                <a:defRPr sz="105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66231616"/>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a:noFill/>
    </a:ln>
    <a:effectLst/>
  </c:spPr>
  <c:txPr>
    <a:bodyPr/>
    <a:lstStyle/>
    <a:p>
      <a:pPr>
        <a:defRPr/>
      </a:pPr>
      <a:endParaRPr lang="en-US"/>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he-IL" sz="1400" b="0" i="0" baseline="0" dirty="0">
                <a:effectLst/>
              </a:rPr>
              <a:t>תוצאות הניסוי ביחס לתוצאות המודל האנליטי</a:t>
            </a:r>
            <a:endParaRPr lang="en-US" sz="1400" dirty="0">
              <a:effectLst/>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1"/>
          <c:order val="0"/>
          <c:spPr>
            <a:ln w="25400" cap="rnd">
              <a:noFill/>
              <a:round/>
            </a:ln>
            <a:effectLst/>
          </c:spPr>
          <c:marker>
            <c:symbol val="circle"/>
            <c:size val="5"/>
            <c:spPr>
              <a:solidFill>
                <a:schemeClr val="accent2"/>
              </a:solidFill>
              <a:ln w="9525">
                <a:solidFill>
                  <a:schemeClr val="accent2"/>
                </a:solidFill>
              </a:ln>
              <a:effectLst/>
            </c:spPr>
          </c:marker>
          <c:trendline>
            <c:spPr>
              <a:ln w="19050" cap="rnd">
                <a:solidFill>
                  <a:schemeClr val="accent2"/>
                </a:solidFill>
                <a:prstDash val="sysDot"/>
              </a:ln>
              <a:effectLst/>
            </c:spPr>
            <c:trendlineType val="linear"/>
            <c:dispRSqr val="1"/>
            <c:dispEq val="1"/>
            <c:trendlineLbl>
              <c:layout>
                <c:manualLayout>
                  <c:x val="-9.523272090988627E-2"/>
                  <c:y val="-4.1666666666666669E-4"/>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errBars>
            <c:errDir val="y"/>
            <c:errBarType val="both"/>
            <c:errValType val="fixedVal"/>
            <c:noEndCap val="0"/>
            <c:val val="0"/>
            <c:spPr>
              <a:noFill/>
              <a:ln w="9525" cap="flat" cmpd="sng" algn="ctr">
                <a:solidFill>
                  <a:schemeClr val="tx1">
                    <a:lumMod val="65000"/>
                    <a:lumOff val="35000"/>
                  </a:schemeClr>
                </a:solidFill>
                <a:round/>
              </a:ln>
              <a:effectLst/>
            </c:spPr>
          </c:errBars>
          <c:errBars>
            <c:errDir val="x"/>
            <c:errBarType val="both"/>
            <c:errValType val="cust"/>
            <c:noEndCap val="0"/>
            <c:plus>
              <c:numRef>
                <c:f>תיאוריה!$J$1:$J$8</c:f>
                <c:numCache>
                  <c:formatCode>General</c:formatCode>
                  <c:ptCount val="8"/>
                  <c:pt idx="0">
                    <c:v>1.5250000000000004</c:v>
                  </c:pt>
                  <c:pt idx="1">
                    <c:v>1.5531250000000005</c:v>
                  </c:pt>
                  <c:pt idx="2">
                    <c:v>1.4406250000000005</c:v>
                  </c:pt>
                  <c:pt idx="3">
                    <c:v>1.2968750000000002</c:v>
                  </c:pt>
                  <c:pt idx="4">
                    <c:v>1.2625000000000002</c:v>
                  </c:pt>
                  <c:pt idx="5">
                    <c:v>1.2187500000000004</c:v>
                  </c:pt>
                  <c:pt idx="6">
                    <c:v>1.1937500000000005</c:v>
                  </c:pt>
                  <c:pt idx="7">
                    <c:v>1.1812500000000004</c:v>
                  </c:pt>
                </c:numCache>
              </c:numRef>
            </c:plus>
            <c:minus>
              <c:numRef>
                <c:f>תיאוריה!$J$1:$J$8</c:f>
                <c:numCache>
                  <c:formatCode>General</c:formatCode>
                  <c:ptCount val="8"/>
                  <c:pt idx="0">
                    <c:v>1.5250000000000004</c:v>
                  </c:pt>
                  <c:pt idx="1">
                    <c:v>1.5531250000000005</c:v>
                  </c:pt>
                  <c:pt idx="2">
                    <c:v>1.4406250000000005</c:v>
                  </c:pt>
                  <c:pt idx="3">
                    <c:v>1.2968750000000002</c:v>
                  </c:pt>
                  <c:pt idx="4">
                    <c:v>1.2625000000000002</c:v>
                  </c:pt>
                  <c:pt idx="5">
                    <c:v>1.2187500000000004</c:v>
                  </c:pt>
                  <c:pt idx="6">
                    <c:v>1.1937500000000005</c:v>
                  </c:pt>
                  <c:pt idx="7">
                    <c:v>1.1812500000000004</c:v>
                  </c:pt>
                </c:numCache>
              </c:numRef>
            </c:minus>
            <c:spPr>
              <a:noFill/>
              <a:ln w="9525" cap="flat" cmpd="sng" algn="ctr">
                <a:solidFill>
                  <a:schemeClr val="tx1">
                    <a:lumMod val="65000"/>
                    <a:lumOff val="35000"/>
                  </a:schemeClr>
                </a:solidFill>
                <a:round/>
              </a:ln>
              <a:effectLst/>
            </c:spPr>
          </c:errBars>
          <c:xVal>
            <c:numRef>
              <c:f>תיאוריה!$N$2:$N$9</c:f>
              <c:numCache>
                <c:formatCode>General</c:formatCode>
                <c:ptCount val="8"/>
                <c:pt idx="0">
                  <c:v>28.300000000000004</c:v>
                </c:pt>
                <c:pt idx="1">
                  <c:v>22.300000000000004</c:v>
                </c:pt>
                <c:pt idx="2">
                  <c:v>15.399999999999999</c:v>
                </c:pt>
                <c:pt idx="3">
                  <c:v>13</c:v>
                </c:pt>
                <c:pt idx="4">
                  <c:v>10.700000000000003</c:v>
                </c:pt>
                <c:pt idx="5">
                  <c:v>9.4000000000000021</c:v>
                </c:pt>
                <c:pt idx="6">
                  <c:v>8.5</c:v>
                </c:pt>
                <c:pt idx="7">
                  <c:v>8</c:v>
                </c:pt>
              </c:numCache>
            </c:numRef>
          </c:xVal>
          <c:yVal>
            <c:numRef>
              <c:f>תיאוריה!$P$2:$P$9</c:f>
              <c:numCache>
                <c:formatCode>General</c:formatCode>
                <c:ptCount val="8"/>
                <c:pt idx="0">
                  <c:v>28.300000000000004</c:v>
                </c:pt>
                <c:pt idx="1">
                  <c:v>21.922752220526863</c:v>
                </c:pt>
                <c:pt idx="2">
                  <c:v>17.150554993123063</c:v>
                </c:pt>
                <c:pt idx="3">
                  <c:v>13.63401706812351</c:v>
                </c:pt>
                <c:pt idx="4">
                  <c:v>11.11567893127029</c:v>
                </c:pt>
                <c:pt idx="5">
                  <c:v>9.4111631843155319</c:v>
                </c:pt>
                <c:pt idx="6">
                  <c:v>8.3956755535685872</c:v>
                </c:pt>
                <c:pt idx="7">
                  <c:v>7.9948682123535812</c:v>
                </c:pt>
              </c:numCache>
            </c:numRef>
          </c:yVal>
          <c:smooth val="0"/>
          <c:extLst>
            <c:ext xmlns:c16="http://schemas.microsoft.com/office/drawing/2014/chart" uri="{C3380CC4-5D6E-409C-BE32-E72D297353CC}">
              <c16:uniqueId val="{00000001-1A69-4E41-90F1-8155A1967903}"/>
            </c:ext>
          </c:extLst>
        </c:ser>
        <c:dLbls>
          <c:showLegendKey val="0"/>
          <c:showVal val="0"/>
          <c:showCatName val="0"/>
          <c:showSerName val="0"/>
          <c:showPercent val="0"/>
          <c:showBubbleSize val="0"/>
        </c:dLbls>
        <c:axId val="165073168"/>
        <c:axId val="165073560"/>
      </c:scatterChart>
      <c:valAx>
        <c:axId val="165073168"/>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he-IL" dirty="0"/>
                  <a:t>טמפרטורת ניסוי</a:t>
                </a:r>
                <a:endParaRPr lang="en-US" dirty="0"/>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65073560"/>
        <c:crosses val="autoZero"/>
        <c:crossBetween val="midCat"/>
      </c:valAx>
      <c:valAx>
        <c:axId val="16507356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he-IL" dirty="0"/>
                  <a:t>טמפרטורת נוסחה</a:t>
                </a:r>
                <a:endParaRPr lang="en-US" dirty="0"/>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65073168"/>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a:noFill/>
    </a:ln>
    <a:effectLst/>
  </c:spPr>
  <c:txPr>
    <a:bodyPr/>
    <a:lstStyle/>
    <a:p>
      <a:pPr>
        <a:defRPr/>
      </a:pPr>
      <a:endParaRPr lang="en-US"/>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rtl="1">
              <a:defRPr sz="1200" b="0" i="0" u="none" strike="noStrike" kern="1200" spc="0" baseline="0">
                <a:solidFill>
                  <a:schemeClr val="tx1">
                    <a:lumMod val="65000"/>
                    <a:lumOff val="35000"/>
                  </a:schemeClr>
                </a:solidFill>
                <a:latin typeface="Calibri Light" panose="020F0302020204030204" pitchFamily="34" charset="0"/>
                <a:ea typeface="+mn-ea"/>
                <a:cs typeface="Calibri Light" panose="020F0302020204030204" pitchFamily="34" charset="0"/>
              </a:defRPr>
            </a:pPr>
            <a:r>
              <a:rPr lang="he-IL"/>
              <a:t>טמפרטורה ביחס למיקום בערכי </a:t>
            </a:r>
            <a:r>
              <a:rPr lang="en-US"/>
              <a:t>K</a:t>
            </a:r>
            <a:r>
              <a:rPr lang="he-IL"/>
              <a:t> שונים בדקה 10</a:t>
            </a:r>
          </a:p>
        </c:rich>
      </c:tx>
      <c:overlay val="0"/>
      <c:spPr>
        <a:noFill/>
        <a:ln>
          <a:noFill/>
        </a:ln>
        <a:effectLst/>
      </c:spPr>
      <c:txPr>
        <a:bodyPr rot="0" spcFirstLastPara="1" vertOverflow="ellipsis" vert="horz" wrap="square" anchor="ctr" anchorCtr="1"/>
        <a:lstStyle/>
        <a:p>
          <a:pPr rtl="1">
            <a:defRPr sz="1200" b="0" i="0" u="none" strike="noStrike" kern="1200" spc="0" baseline="0">
              <a:solidFill>
                <a:schemeClr val="tx1">
                  <a:lumMod val="65000"/>
                  <a:lumOff val="35000"/>
                </a:schemeClr>
              </a:solidFill>
              <a:latin typeface="Calibri Light" panose="020F0302020204030204" pitchFamily="34" charset="0"/>
              <a:ea typeface="+mn-ea"/>
              <a:cs typeface="Calibri Light" panose="020F0302020204030204" pitchFamily="34" charset="0"/>
            </a:defRPr>
          </a:pPr>
          <a:endParaRPr lang="en-US"/>
        </a:p>
      </c:txPr>
    </c:title>
    <c:autoTitleDeleted val="0"/>
    <c:plotArea>
      <c:layout/>
      <c:scatterChart>
        <c:scatterStyle val="smoothMarker"/>
        <c:varyColors val="0"/>
        <c:ser>
          <c:idx val="4"/>
          <c:order val="0"/>
          <c:tx>
            <c:strRef>
              <c:f>גרף!$B$6</c:f>
              <c:strCache>
                <c:ptCount val="1"/>
                <c:pt idx="0">
                  <c:v>200</c:v>
                </c:pt>
              </c:strCache>
            </c:strRef>
          </c:tx>
          <c:spPr>
            <a:ln w="19050" cap="rnd">
              <a:solidFill>
                <a:schemeClr val="accent5"/>
              </a:solidFill>
              <a:round/>
            </a:ln>
            <a:effectLst/>
          </c:spPr>
          <c:marker>
            <c:symbol val="none"/>
          </c:marker>
          <c:xVal>
            <c:numRef>
              <c:f>גרף!B</c:f>
              <c:numCache>
                <c:formatCode>General</c:formatCode>
                <c:ptCount val="99"/>
                <c:pt idx="0">
                  <c:v>2.0999999999999999E-3</c:v>
                </c:pt>
                <c:pt idx="1">
                  <c:v>6.3E-3</c:v>
                </c:pt>
                <c:pt idx="2">
                  <c:v>1.0500000000000001E-2</c:v>
                </c:pt>
                <c:pt idx="3">
                  <c:v>1.47E-2</c:v>
                </c:pt>
                <c:pt idx="4">
                  <c:v>1.89E-2</c:v>
                </c:pt>
                <c:pt idx="5">
                  <c:v>2.3099999999999999E-2</c:v>
                </c:pt>
                <c:pt idx="6">
                  <c:v>2.7300000000000001E-2</c:v>
                </c:pt>
                <c:pt idx="7">
                  <c:v>3.15E-2</c:v>
                </c:pt>
                <c:pt idx="8">
                  <c:v>3.5700000000000003E-2</c:v>
                </c:pt>
                <c:pt idx="9">
                  <c:v>3.9899999999999998E-2</c:v>
                </c:pt>
                <c:pt idx="10">
                  <c:v>4.41E-2</c:v>
                </c:pt>
                <c:pt idx="11">
                  <c:v>4.8300000000000003E-2</c:v>
                </c:pt>
                <c:pt idx="12">
                  <c:v>5.2499999999999998E-2</c:v>
                </c:pt>
                <c:pt idx="13">
                  <c:v>5.6699999999999993E-2</c:v>
                </c:pt>
                <c:pt idx="14">
                  <c:v>6.0900000000000003E-2</c:v>
                </c:pt>
                <c:pt idx="15">
                  <c:v>6.5099999999999991E-2</c:v>
                </c:pt>
                <c:pt idx="16">
                  <c:v>6.93E-2</c:v>
                </c:pt>
                <c:pt idx="17">
                  <c:v>7.3499999999999996E-2</c:v>
                </c:pt>
                <c:pt idx="18">
                  <c:v>7.7699999999999991E-2</c:v>
                </c:pt>
                <c:pt idx="19">
                  <c:v>8.1900000000000001E-2</c:v>
                </c:pt>
                <c:pt idx="20">
                  <c:v>8.6099999999999996E-2</c:v>
                </c:pt>
                <c:pt idx="21">
                  <c:v>9.0299999999999991E-2</c:v>
                </c:pt>
                <c:pt idx="22">
                  <c:v>9.4500000000000001E-2</c:v>
                </c:pt>
                <c:pt idx="23">
                  <c:v>9.8699999999999996E-2</c:v>
                </c:pt>
                <c:pt idx="24">
                  <c:v>0.10290000000000001</c:v>
                </c:pt>
                <c:pt idx="25">
                  <c:v>0.1071</c:v>
                </c:pt>
                <c:pt idx="26">
                  <c:v>0.1113</c:v>
                </c:pt>
                <c:pt idx="27">
                  <c:v>0.11550000000000001</c:v>
                </c:pt>
                <c:pt idx="28">
                  <c:v>0.1197</c:v>
                </c:pt>
                <c:pt idx="29">
                  <c:v>0.1239</c:v>
                </c:pt>
                <c:pt idx="30">
                  <c:v>0.12809999999999999</c:v>
                </c:pt>
                <c:pt idx="31">
                  <c:v>0.1323</c:v>
                </c:pt>
                <c:pt idx="32">
                  <c:v>0.13650000000000001</c:v>
                </c:pt>
                <c:pt idx="33">
                  <c:v>0.14069999999999999</c:v>
                </c:pt>
                <c:pt idx="34">
                  <c:v>0.1449</c:v>
                </c:pt>
                <c:pt idx="35">
                  <c:v>0.14910000000000001</c:v>
                </c:pt>
                <c:pt idx="36">
                  <c:v>0.15329999999999999</c:v>
                </c:pt>
                <c:pt idx="37">
                  <c:v>0.1575</c:v>
                </c:pt>
                <c:pt idx="38">
                  <c:v>0.16170000000000001</c:v>
                </c:pt>
                <c:pt idx="39">
                  <c:v>0.16589999999999999</c:v>
                </c:pt>
                <c:pt idx="40">
                  <c:v>0.1701</c:v>
                </c:pt>
                <c:pt idx="41">
                  <c:v>0.17430000000000001</c:v>
                </c:pt>
                <c:pt idx="42">
                  <c:v>0.17849999999999999</c:v>
                </c:pt>
                <c:pt idx="43">
                  <c:v>0.1827</c:v>
                </c:pt>
                <c:pt idx="44">
                  <c:v>0.18690000000000001</c:v>
                </c:pt>
                <c:pt idx="45">
                  <c:v>0.19109999999999999</c:v>
                </c:pt>
                <c:pt idx="46">
                  <c:v>0.1953</c:v>
                </c:pt>
                <c:pt idx="47">
                  <c:v>0.19950000000000001</c:v>
                </c:pt>
                <c:pt idx="48">
                  <c:v>0.20369999999999999</c:v>
                </c:pt>
                <c:pt idx="49">
                  <c:v>0.2079</c:v>
                </c:pt>
                <c:pt idx="50">
                  <c:v>0.21210000000000001</c:v>
                </c:pt>
                <c:pt idx="51">
                  <c:v>0.21629999999999999</c:v>
                </c:pt>
                <c:pt idx="52">
                  <c:v>0.2205</c:v>
                </c:pt>
                <c:pt idx="53">
                  <c:v>0.22470000000000001</c:v>
                </c:pt>
                <c:pt idx="54">
                  <c:v>0.22889999999999999</c:v>
                </c:pt>
                <c:pt idx="55">
                  <c:v>0.2331</c:v>
                </c:pt>
                <c:pt idx="56">
                  <c:v>0.23730000000000001</c:v>
                </c:pt>
                <c:pt idx="57">
                  <c:v>0.24149999999999999</c:v>
                </c:pt>
                <c:pt idx="58">
                  <c:v>0.2457</c:v>
                </c:pt>
                <c:pt idx="59">
                  <c:v>0.24990000000000001</c:v>
                </c:pt>
                <c:pt idx="60">
                  <c:v>0.25409999999999999</c:v>
                </c:pt>
                <c:pt idx="61">
                  <c:v>0.25829999999999997</c:v>
                </c:pt>
                <c:pt idx="62">
                  <c:v>0.26250000000000001</c:v>
                </c:pt>
                <c:pt idx="63">
                  <c:v>0.26669999999999999</c:v>
                </c:pt>
                <c:pt idx="64">
                  <c:v>0.27089999999999997</c:v>
                </c:pt>
                <c:pt idx="65">
                  <c:v>0.27510000000000001</c:v>
                </c:pt>
                <c:pt idx="66">
                  <c:v>0.27929999999999999</c:v>
                </c:pt>
                <c:pt idx="67">
                  <c:v>0.28349999999999997</c:v>
                </c:pt>
                <c:pt idx="68">
                  <c:v>0.28770000000000001</c:v>
                </c:pt>
                <c:pt idx="69">
                  <c:v>0.29189999999999999</c:v>
                </c:pt>
                <c:pt idx="70">
                  <c:v>0.29609999999999997</c:v>
                </c:pt>
                <c:pt idx="71">
                  <c:v>0.30030000000000001</c:v>
                </c:pt>
                <c:pt idx="72">
                  <c:v>0.30449999999999999</c:v>
                </c:pt>
                <c:pt idx="73">
                  <c:v>0.30869999999999997</c:v>
                </c:pt>
                <c:pt idx="74">
                  <c:v>0.31290000000000001</c:v>
                </c:pt>
                <c:pt idx="75">
                  <c:v>0.31709999999999999</c:v>
                </c:pt>
                <c:pt idx="76">
                  <c:v>0.32129999999999997</c:v>
                </c:pt>
                <c:pt idx="77">
                  <c:v>0.32550000000000001</c:v>
                </c:pt>
                <c:pt idx="78">
                  <c:v>0.32969999999999999</c:v>
                </c:pt>
                <c:pt idx="79">
                  <c:v>0.33389999999999997</c:v>
                </c:pt>
                <c:pt idx="80">
                  <c:v>0.33810000000000001</c:v>
                </c:pt>
                <c:pt idx="81">
                  <c:v>0.34229999999999999</c:v>
                </c:pt>
                <c:pt idx="82">
                  <c:v>0.34649999999999997</c:v>
                </c:pt>
                <c:pt idx="83">
                  <c:v>0.35070000000000001</c:v>
                </c:pt>
                <c:pt idx="84">
                  <c:v>0.35489999999999999</c:v>
                </c:pt>
                <c:pt idx="85">
                  <c:v>0.35909999999999997</c:v>
                </c:pt>
                <c:pt idx="86">
                  <c:v>0.36330000000000001</c:v>
                </c:pt>
                <c:pt idx="87">
                  <c:v>0.36749999999999999</c:v>
                </c:pt>
                <c:pt idx="88">
                  <c:v>0.37169999999999997</c:v>
                </c:pt>
                <c:pt idx="89">
                  <c:v>0.37590000000000001</c:v>
                </c:pt>
                <c:pt idx="90">
                  <c:v>0.38009999999999999</c:v>
                </c:pt>
                <c:pt idx="91">
                  <c:v>0.38429999999999997</c:v>
                </c:pt>
                <c:pt idx="92">
                  <c:v>0.38850000000000001</c:v>
                </c:pt>
                <c:pt idx="93">
                  <c:v>0.39269999999999999</c:v>
                </c:pt>
                <c:pt idx="94">
                  <c:v>0.39689999999999998</c:v>
                </c:pt>
                <c:pt idx="95">
                  <c:v>0.40110000000000001</c:v>
                </c:pt>
                <c:pt idx="96">
                  <c:v>0.40529999999999999</c:v>
                </c:pt>
                <c:pt idx="97">
                  <c:v>0.40949999999999998</c:v>
                </c:pt>
                <c:pt idx="98">
                  <c:v>0.41370000000000001</c:v>
                </c:pt>
              </c:numCache>
            </c:numRef>
          </c:xVal>
          <c:yVal>
            <c:numRef>
              <c:f>גרף!AAAAA</c:f>
              <c:numCache>
                <c:formatCode>General</c:formatCode>
                <c:ptCount val="99"/>
                <c:pt idx="0">
                  <c:v>33.159558844062609</c:v>
                </c:pt>
                <c:pt idx="1">
                  <c:v>32.517324207948697</c:v>
                </c:pt>
                <c:pt idx="2">
                  <c:v>31.885074033099759</c:v>
                </c:pt>
                <c:pt idx="3">
                  <c:v>31.262691176533121</c:v>
                </c:pt>
                <c:pt idx="4">
                  <c:v>30.65006079457978</c:v>
                </c:pt>
                <c:pt idx="5">
                  <c:v>30.047070282137671</c:v>
                </c:pt>
                <c:pt idx="6">
                  <c:v>29.453609213242022</c:v>
                </c:pt>
                <c:pt idx="7">
                  <c:v>28.8695692829683</c:v>
                </c:pt>
                <c:pt idx="8">
                  <c:v>28.294844250682889</c:v>
                </c:pt>
                <c:pt idx="9">
                  <c:v>27.729329884654959</c:v>
                </c:pt>
                <c:pt idx="10">
                  <c:v>27.172923908042879</c:v>
                </c:pt>
                <c:pt idx="11">
                  <c:v>26.625525946266691</c:v>
                </c:pt>
                <c:pt idx="12">
                  <c:v>26.087037475777741</c:v>
                </c:pt>
                <c:pt idx="13">
                  <c:v>25.55736177423497</c:v>
                </c:pt>
                <c:pt idx="14">
                  <c:v>25.036403872096649</c:v>
                </c:pt>
                <c:pt idx="15">
                  <c:v>24.524070505634789</c:v>
                </c:pt>
                <c:pt idx="16">
                  <c:v>24.020270071378601</c:v>
                </c:pt>
                <c:pt idx="17">
                  <c:v>23.524912581991838</c:v>
                </c:pt>
                <c:pt idx="18">
                  <c:v>23.03790962358795</c:v>
                </c:pt>
                <c:pt idx="19">
                  <c:v>22.559174314485279</c:v>
                </c:pt>
                <c:pt idx="20">
                  <c:v>22.088621265403759</c:v>
                </c:pt>
                <c:pt idx="21">
                  <c:v>21.626166541102709</c:v>
                </c:pt>
                <c:pt idx="22">
                  <c:v>21.17172762345843</c:v>
                </c:pt>
                <c:pt idx="23">
                  <c:v>20.725223375978821</c:v>
                </c:pt>
                <c:pt idx="24">
                  <c:v>20.28657400975078</c:v>
                </c:pt>
                <c:pt idx="25">
                  <c:v>19.85570105081506</c:v>
                </c:pt>
                <c:pt idx="26">
                  <c:v>19.4325273089616</c:v>
                </c:pt>
                <c:pt idx="27">
                  <c:v>19.016976847937379</c:v>
                </c:pt>
                <c:pt idx="28">
                  <c:v>18.60897495705705</c:v>
                </c:pt>
                <c:pt idx="29">
                  <c:v>18.208448124205709</c:v>
                </c:pt>
                <c:pt idx="30">
                  <c:v>17.81532401022141</c:v>
                </c:pt>
                <c:pt idx="31">
                  <c:v>17.429531424644249</c:v>
                </c:pt>
                <c:pt idx="32">
                  <c:v>17.05100030281675</c:v>
                </c:pt>
                <c:pt idx="33">
                  <c:v>16.67966168432002</c:v>
                </c:pt>
                <c:pt idx="34">
                  <c:v>16.315447692727751</c:v>
                </c:pt>
                <c:pt idx="35">
                  <c:v>15.95829151665998</c:v>
                </c:pt>
                <c:pt idx="36">
                  <c:v>15.608127392116311</c:v>
                </c:pt>
                <c:pt idx="37">
                  <c:v>15.264890586067949</c:v>
                </c:pt>
                <c:pt idx="38">
                  <c:v>14.928517381286071</c:v>
                </c:pt>
                <c:pt idx="39">
                  <c:v>14.59894506238332</c:v>
                </c:pt>
                <c:pt idx="40">
                  <c:v>14.27611190304399</c:v>
                </c:pt>
                <c:pt idx="41">
                  <c:v>13.95995715441725</c:v>
                </c:pt>
                <c:pt idx="42">
                  <c:v>13.65042103464703</c:v>
                </c:pt>
                <c:pt idx="43">
                  <c:v>13.34744471951082</c:v>
                </c:pt>
                <c:pt idx="44">
                  <c:v>13.05097033413902</c:v>
                </c:pt>
                <c:pt idx="45">
                  <c:v>12.76094094578534</c:v>
                </c:pt>
                <c:pt idx="46">
                  <c:v>12.477300557617941</c:v>
                </c:pt>
                <c:pt idx="47">
                  <c:v>12.19999410350025</c:v>
                </c:pt>
                <c:pt idx="48">
                  <c:v>11.928967443729469</c:v>
                </c:pt>
                <c:pt idx="49">
                  <c:v>11.66416736170026</c:v>
                </c:pt>
                <c:pt idx="50">
                  <c:v>11.405541561460099</c:v>
                </c:pt>
                <c:pt idx="51">
                  <c:v>11.15303866612263</c:v>
                </c:pt>
                <c:pt idx="52">
                  <c:v>10.90660821710418</c:v>
                </c:pt>
                <c:pt idx="53">
                  <c:v>10.666200674148721</c:v>
                </c:pt>
                <c:pt idx="54">
                  <c:v>10.431767416105441</c:v>
                </c:pt>
                <c:pt idx="55">
                  <c:v>10.20326074242327</c:v>
                </c:pt>
                <c:pt idx="56">
                  <c:v>9.9806338753258537</c:v>
                </c:pt>
                <c:pt idx="57">
                  <c:v>9.7638409626305567</c:v>
                </c:pt>
                <c:pt idx="58">
                  <c:v>9.5528370811744594</c:v>
                </c:pt>
                <c:pt idx="59">
                  <c:v>9.3475782408105008</c:v>
                </c:pt>
                <c:pt idx="60">
                  <c:v>9.1480213889364475</c:v>
                </c:pt>
                <c:pt idx="61">
                  <c:v>8.9541244155195052</c:v>
                </c:pt>
                <c:pt idx="62">
                  <c:v>8.7658461585793273</c:v>
                </c:pt>
                <c:pt idx="63">
                  <c:v>8.5831464100920982</c:v>
                </c:pt>
                <c:pt idx="64">
                  <c:v>8.4059859222786706</c:v>
                </c:pt>
                <c:pt idx="65">
                  <c:v>8.2343264142396926</c:v>
                </c:pt>
                <c:pt idx="66">
                  <c:v>8.0681305789009521</c:v>
                </c:pt>
                <c:pt idx="67">
                  <c:v>7.9073620902324944</c:v>
                </c:pt>
                <c:pt idx="68">
                  <c:v>7.7519856107052778</c:v>
                </c:pt>
                <c:pt idx="69">
                  <c:v>7.6019667989495536</c:v>
                </c:pt>
                <c:pt idx="70">
                  <c:v>7.4572723175796396</c:v>
                </c:pt>
                <c:pt idx="71">
                  <c:v>7.3178698411501726</c:v>
                </c:pt>
                <c:pt idx="72">
                  <c:v>7.1837280642095047</c:v>
                </c:pt>
                <c:pt idx="73">
                  <c:v>7.0548167094164844</c:v>
                </c:pt>
                <c:pt idx="74">
                  <c:v>6.9311065356875412</c:v>
                </c:pt>
                <c:pt idx="75">
                  <c:v>6.8125693463416344</c:v>
                </c:pt>
                <c:pt idx="76">
                  <c:v>6.6991779972114314</c:v>
                </c:pt>
                <c:pt idx="77">
                  <c:v>6.590906404689826</c:v>
                </c:pt>
                <c:pt idx="78">
                  <c:v>6.4877295536817821</c:v>
                </c:pt>
                <c:pt idx="79">
                  <c:v>6.3896235054323522</c:v>
                </c:pt>
                <c:pt idx="80">
                  <c:v>6.296565405202676</c:v>
                </c:pt>
                <c:pt idx="81">
                  <c:v>6.2085334897666939</c:v>
                </c:pt>
                <c:pt idx="82">
                  <c:v>6.1255070947024013</c:v>
                </c:pt>
                <c:pt idx="83">
                  <c:v>6.0474666614524244</c:v>
                </c:pt>
                <c:pt idx="84">
                  <c:v>5.9743937441298947</c:v>
                </c:pt>
                <c:pt idx="85">
                  <c:v>5.906271016046639</c:v>
                </c:pt>
                <c:pt idx="86">
                  <c:v>5.843082275941943</c:v>
                </c:pt>
                <c:pt idx="87">
                  <c:v>5.7848124538912842</c:v>
                </c:pt>
                <c:pt idx="88">
                  <c:v>5.7314476168756858</c:v>
                </c:pt>
                <c:pt idx="89">
                  <c:v>5.6829749739936144</c:v>
                </c:pt>
                <c:pt idx="90">
                  <c:v>5.6393828812985856</c:v>
                </c:pt>
                <c:pt idx="91">
                  <c:v>5.6006608462470142</c:v>
                </c:pt>
                <c:pt idx="92">
                  <c:v>5.5667995317420962</c:v>
                </c:pt>
                <c:pt idx="93">
                  <c:v>5.5377907597609672</c:v>
                </c:pt>
                <c:pt idx="94">
                  <c:v>5.5136275145536633</c:v>
                </c:pt>
                <c:pt idx="95">
                  <c:v>5.4943039454038507</c:v>
                </c:pt>
                <c:pt idx="96">
                  <c:v>5.4798153689426963</c:v>
                </c:pt>
                <c:pt idx="97">
                  <c:v>5.4701582710086498</c:v>
                </c:pt>
                <c:pt idx="98">
                  <c:v>5.465330308047359</c:v>
                </c:pt>
              </c:numCache>
            </c:numRef>
          </c:yVal>
          <c:smooth val="1"/>
          <c:extLst>
            <c:ext xmlns:c16="http://schemas.microsoft.com/office/drawing/2014/chart" uri="{C3380CC4-5D6E-409C-BE32-E72D297353CC}">
              <c16:uniqueId val="{00000000-7140-4495-B92F-E4D211EFE5D9}"/>
            </c:ext>
          </c:extLst>
        </c:ser>
        <c:ser>
          <c:idx val="3"/>
          <c:order val="1"/>
          <c:tx>
            <c:strRef>
              <c:f>גרף!$B$5</c:f>
              <c:strCache>
                <c:ptCount val="1"/>
                <c:pt idx="0">
                  <c:v>100</c:v>
                </c:pt>
              </c:strCache>
            </c:strRef>
          </c:tx>
          <c:spPr>
            <a:ln w="19050" cap="rnd">
              <a:solidFill>
                <a:schemeClr val="accent4"/>
              </a:solidFill>
              <a:round/>
            </a:ln>
            <a:effectLst/>
          </c:spPr>
          <c:marker>
            <c:symbol val="none"/>
          </c:marker>
          <c:xVal>
            <c:numRef>
              <c:f>גרף!B</c:f>
              <c:numCache>
                <c:formatCode>General</c:formatCode>
                <c:ptCount val="99"/>
                <c:pt idx="0">
                  <c:v>2.0999999999999999E-3</c:v>
                </c:pt>
                <c:pt idx="1">
                  <c:v>6.3E-3</c:v>
                </c:pt>
                <c:pt idx="2">
                  <c:v>1.0500000000000001E-2</c:v>
                </c:pt>
                <c:pt idx="3">
                  <c:v>1.47E-2</c:v>
                </c:pt>
                <c:pt idx="4">
                  <c:v>1.89E-2</c:v>
                </c:pt>
                <c:pt idx="5">
                  <c:v>2.3099999999999999E-2</c:v>
                </c:pt>
                <c:pt idx="6">
                  <c:v>2.7300000000000001E-2</c:v>
                </c:pt>
                <c:pt idx="7">
                  <c:v>3.15E-2</c:v>
                </c:pt>
                <c:pt idx="8">
                  <c:v>3.5700000000000003E-2</c:v>
                </c:pt>
                <c:pt idx="9">
                  <c:v>3.9899999999999998E-2</c:v>
                </c:pt>
                <c:pt idx="10">
                  <c:v>4.41E-2</c:v>
                </c:pt>
                <c:pt idx="11">
                  <c:v>4.8300000000000003E-2</c:v>
                </c:pt>
                <c:pt idx="12">
                  <c:v>5.2499999999999998E-2</c:v>
                </c:pt>
                <c:pt idx="13">
                  <c:v>5.6699999999999993E-2</c:v>
                </c:pt>
                <c:pt idx="14">
                  <c:v>6.0900000000000003E-2</c:v>
                </c:pt>
                <c:pt idx="15">
                  <c:v>6.5099999999999991E-2</c:v>
                </c:pt>
                <c:pt idx="16">
                  <c:v>6.93E-2</c:v>
                </c:pt>
                <c:pt idx="17">
                  <c:v>7.3499999999999996E-2</c:v>
                </c:pt>
                <c:pt idx="18">
                  <c:v>7.7699999999999991E-2</c:v>
                </c:pt>
                <c:pt idx="19">
                  <c:v>8.1900000000000001E-2</c:v>
                </c:pt>
                <c:pt idx="20">
                  <c:v>8.6099999999999996E-2</c:v>
                </c:pt>
                <c:pt idx="21">
                  <c:v>9.0299999999999991E-2</c:v>
                </c:pt>
                <c:pt idx="22">
                  <c:v>9.4500000000000001E-2</c:v>
                </c:pt>
                <c:pt idx="23">
                  <c:v>9.8699999999999996E-2</c:v>
                </c:pt>
                <c:pt idx="24">
                  <c:v>0.10290000000000001</c:v>
                </c:pt>
                <c:pt idx="25">
                  <c:v>0.1071</c:v>
                </c:pt>
                <c:pt idx="26">
                  <c:v>0.1113</c:v>
                </c:pt>
                <c:pt idx="27">
                  <c:v>0.11550000000000001</c:v>
                </c:pt>
                <c:pt idx="28">
                  <c:v>0.1197</c:v>
                </c:pt>
                <c:pt idx="29">
                  <c:v>0.1239</c:v>
                </c:pt>
                <c:pt idx="30">
                  <c:v>0.12809999999999999</c:v>
                </c:pt>
                <c:pt idx="31">
                  <c:v>0.1323</c:v>
                </c:pt>
                <c:pt idx="32">
                  <c:v>0.13650000000000001</c:v>
                </c:pt>
                <c:pt idx="33">
                  <c:v>0.14069999999999999</c:v>
                </c:pt>
                <c:pt idx="34">
                  <c:v>0.1449</c:v>
                </c:pt>
                <c:pt idx="35">
                  <c:v>0.14910000000000001</c:v>
                </c:pt>
                <c:pt idx="36">
                  <c:v>0.15329999999999999</c:v>
                </c:pt>
                <c:pt idx="37">
                  <c:v>0.1575</c:v>
                </c:pt>
                <c:pt idx="38">
                  <c:v>0.16170000000000001</c:v>
                </c:pt>
                <c:pt idx="39">
                  <c:v>0.16589999999999999</c:v>
                </c:pt>
                <c:pt idx="40">
                  <c:v>0.1701</c:v>
                </c:pt>
                <c:pt idx="41">
                  <c:v>0.17430000000000001</c:v>
                </c:pt>
                <c:pt idx="42">
                  <c:v>0.17849999999999999</c:v>
                </c:pt>
                <c:pt idx="43">
                  <c:v>0.1827</c:v>
                </c:pt>
                <c:pt idx="44">
                  <c:v>0.18690000000000001</c:v>
                </c:pt>
                <c:pt idx="45">
                  <c:v>0.19109999999999999</c:v>
                </c:pt>
                <c:pt idx="46">
                  <c:v>0.1953</c:v>
                </c:pt>
                <c:pt idx="47">
                  <c:v>0.19950000000000001</c:v>
                </c:pt>
                <c:pt idx="48">
                  <c:v>0.20369999999999999</c:v>
                </c:pt>
                <c:pt idx="49">
                  <c:v>0.2079</c:v>
                </c:pt>
                <c:pt idx="50">
                  <c:v>0.21210000000000001</c:v>
                </c:pt>
                <c:pt idx="51">
                  <c:v>0.21629999999999999</c:v>
                </c:pt>
                <c:pt idx="52">
                  <c:v>0.2205</c:v>
                </c:pt>
                <c:pt idx="53">
                  <c:v>0.22470000000000001</c:v>
                </c:pt>
                <c:pt idx="54">
                  <c:v>0.22889999999999999</c:v>
                </c:pt>
                <c:pt idx="55">
                  <c:v>0.2331</c:v>
                </c:pt>
                <c:pt idx="56">
                  <c:v>0.23730000000000001</c:v>
                </c:pt>
                <c:pt idx="57">
                  <c:v>0.24149999999999999</c:v>
                </c:pt>
                <c:pt idx="58">
                  <c:v>0.2457</c:v>
                </c:pt>
                <c:pt idx="59">
                  <c:v>0.24990000000000001</c:v>
                </c:pt>
                <c:pt idx="60">
                  <c:v>0.25409999999999999</c:v>
                </c:pt>
                <c:pt idx="61">
                  <c:v>0.25829999999999997</c:v>
                </c:pt>
                <c:pt idx="62">
                  <c:v>0.26250000000000001</c:v>
                </c:pt>
                <c:pt idx="63">
                  <c:v>0.26669999999999999</c:v>
                </c:pt>
                <c:pt idx="64">
                  <c:v>0.27089999999999997</c:v>
                </c:pt>
                <c:pt idx="65">
                  <c:v>0.27510000000000001</c:v>
                </c:pt>
                <c:pt idx="66">
                  <c:v>0.27929999999999999</c:v>
                </c:pt>
                <c:pt idx="67">
                  <c:v>0.28349999999999997</c:v>
                </c:pt>
                <c:pt idx="68">
                  <c:v>0.28770000000000001</c:v>
                </c:pt>
                <c:pt idx="69">
                  <c:v>0.29189999999999999</c:v>
                </c:pt>
                <c:pt idx="70">
                  <c:v>0.29609999999999997</c:v>
                </c:pt>
                <c:pt idx="71">
                  <c:v>0.30030000000000001</c:v>
                </c:pt>
                <c:pt idx="72">
                  <c:v>0.30449999999999999</c:v>
                </c:pt>
                <c:pt idx="73">
                  <c:v>0.30869999999999997</c:v>
                </c:pt>
                <c:pt idx="74">
                  <c:v>0.31290000000000001</c:v>
                </c:pt>
                <c:pt idx="75">
                  <c:v>0.31709999999999999</c:v>
                </c:pt>
                <c:pt idx="76">
                  <c:v>0.32129999999999997</c:v>
                </c:pt>
                <c:pt idx="77">
                  <c:v>0.32550000000000001</c:v>
                </c:pt>
                <c:pt idx="78">
                  <c:v>0.32969999999999999</c:v>
                </c:pt>
                <c:pt idx="79">
                  <c:v>0.33389999999999997</c:v>
                </c:pt>
                <c:pt idx="80">
                  <c:v>0.33810000000000001</c:v>
                </c:pt>
                <c:pt idx="81">
                  <c:v>0.34229999999999999</c:v>
                </c:pt>
                <c:pt idx="82">
                  <c:v>0.34649999999999997</c:v>
                </c:pt>
                <c:pt idx="83">
                  <c:v>0.35070000000000001</c:v>
                </c:pt>
                <c:pt idx="84">
                  <c:v>0.35489999999999999</c:v>
                </c:pt>
                <c:pt idx="85">
                  <c:v>0.35909999999999997</c:v>
                </c:pt>
                <c:pt idx="86">
                  <c:v>0.36330000000000001</c:v>
                </c:pt>
                <c:pt idx="87">
                  <c:v>0.36749999999999999</c:v>
                </c:pt>
                <c:pt idx="88">
                  <c:v>0.37169999999999997</c:v>
                </c:pt>
                <c:pt idx="89">
                  <c:v>0.37590000000000001</c:v>
                </c:pt>
                <c:pt idx="90">
                  <c:v>0.38009999999999999</c:v>
                </c:pt>
                <c:pt idx="91">
                  <c:v>0.38429999999999997</c:v>
                </c:pt>
                <c:pt idx="92">
                  <c:v>0.38850000000000001</c:v>
                </c:pt>
                <c:pt idx="93">
                  <c:v>0.39269999999999999</c:v>
                </c:pt>
                <c:pt idx="94">
                  <c:v>0.39689999999999998</c:v>
                </c:pt>
                <c:pt idx="95">
                  <c:v>0.40110000000000001</c:v>
                </c:pt>
                <c:pt idx="96">
                  <c:v>0.40529999999999999</c:v>
                </c:pt>
                <c:pt idx="97">
                  <c:v>0.40949999999999998</c:v>
                </c:pt>
                <c:pt idx="98">
                  <c:v>0.41370000000000001</c:v>
                </c:pt>
              </c:numCache>
            </c:numRef>
          </c:xVal>
          <c:yVal>
            <c:numRef>
              <c:f>גרף!AAAA</c:f>
              <c:numCache>
                <c:formatCode>General</c:formatCode>
                <c:ptCount val="99"/>
                <c:pt idx="0">
                  <c:v>30.443844937156499</c:v>
                </c:pt>
                <c:pt idx="1">
                  <c:v>29.57610992669041</c:v>
                </c:pt>
                <c:pt idx="2">
                  <c:v>28.727731296294301</c:v>
                </c:pt>
                <c:pt idx="3">
                  <c:v>27.8983833913327</c:v>
                </c:pt>
                <c:pt idx="4">
                  <c:v>27.087747311613779</c:v>
                </c:pt>
                <c:pt idx="5">
                  <c:v>26.29551057568937</c:v>
                </c:pt>
                <c:pt idx="6">
                  <c:v>25.521366797981539</c:v>
                </c:pt>
                <c:pt idx="7">
                  <c:v>24.765015378769899</c:v>
                </c:pt>
                <c:pt idx="8">
                  <c:v>24.026161207054521</c:v>
                </c:pt>
                <c:pt idx="9">
                  <c:v>23.304514376289848</c:v>
                </c:pt>
                <c:pt idx="10">
                  <c:v>22.59978991296579</c:v>
                </c:pt>
                <c:pt idx="11">
                  <c:v>21.911707517992131</c:v>
                </c:pt>
                <c:pt idx="12">
                  <c:v>21.239991320823499</c:v>
                </c:pt>
                <c:pt idx="13">
                  <c:v>20.584369646242369</c:v>
                </c:pt>
                <c:pt idx="14">
                  <c:v>19.944574793698941</c:v>
                </c:pt>
                <c:pt idx="15">
                  <c:v>19.320342829087661</c:v>
                </c:pt>
                <c:pt idx="16">
                  <c:v>18.71141338882186</c:v>
                </c:pt>
                <c:pt idx="17">
                  <c:v>18.117529496050121</c:v>
                </c:pt>
                <c:pt idx="18">
                  <c:v>17.538437388840471</c:v>
                </c:pt>
                <c:pt idx="19">
                  <c:v>16.97388636014146</c:v>
                </c:pt>
                <c:pt idx="20">
                  <c:v>16.423628609313269</c:v>
                </c:pt>
                <c:pt idx="21">
                  <c:v>15.88741910500613</c:v>
                </c:pt>
                <c:pt idx="22">
                  <c:v>15.365015459148349</c:v>
                </c:pt>
                <c:pt idx="23">
                  <c:v>14.8561778117926</c:v>
                </c:pt>
                <c:pt idx="24">
                  <c:v>14.36066872655535</c:v>
                </c:pt>
                <c:pt idx="25">
                  <c:v>13.87825309637212</c:v>
                </c:pt>
                <c:pt idx="26">
                  <c:v>13.40869805927959</c:v>
                </c:pt>
                <c:pt idx="27">
                  <c:v>12.95177292392515</c:v>
                </c:pt>
                <c:pt idx="28">
                  <c:v>12.5072491044942</c:v>
                </c:pt>
                <c:pt idx="29">
                  <c:v>12.0749000647376</c:v>
                </c:pt>
                <c:pt idx="30">
                  <c:v>11.65450127077291</c:v>
                </c:pt>
                <c:pt idx="31">
                  <c:v>11.2458301523271</c:v>
                </c:pt>
                <c:pt idx="32">
                  <c:v>10.848666072081951</c:v>
                </c:pt>
                <c:pt idx="33">
                  <c:v>10.46279030277892</c:v>
                </c:pt>
                <c:pt idx="34">
                  <c:v>10.087986011736151</c:v>
                </c:pt>
                <c:pt idx="35">
                  <c:v>9.7240382524275919</c:v>
                </c:pt>
                <c:pt idx="36">
                  <c:v>9.3707339627722899</c:v>
                </c:pt>
                <c:pt idx="37">
                  <c:v>9.027861969780794</c:v>
                </c:pt>
                <c:pt idx="38">
                  <c:v>8.6952130002059658</c:v>
                </c:pt>
                <c:pt idx="39">
                  <c:v>8.3725796968460759</c:v>
                </c:pt>
                <c:pt idx="40">
                  <c:v>8.0597566401501588</c:v>
                </c:pt>
                <c:pt idx="41">
                  <c:v>7.7565403747781581</c:v>
                </c:pt>
                <c:pt idx="42">
                  <c:v>7.4627294407720077</c:v>
                </c:pt>
                <c:pt idx="43">
                  <c:v>7.1781244089981158</c:v>
                </c:pt>
                <c:pt idx="44">
                  <c:v>6.9025279205268886</c:v>
                </c:pt>
                <c:pt idx="45">
                  <c:v>6.6357447296207672</c:v>
                </c:pt>
                <c:pt idx="46">
                  <c:v>6.3775817500088179</c:v>
                </c:pt>
                <c:pt idx="47">
                  <c:v>6.1278481041330899</c:v>
                </c:pt>
                <c:pt idx="48">
                  <c:v>5.8863551750598617</c:v>
                </c:pt>
                <c:pt idx="49">
                  <c:v>5.652916660757179</c:v>
                </c:pt>
                <c:pt idx="50">
                  <c:v>5.4273486304490568</c:v>
                </c:pt>
                <c:pt idx="51">
                  <c:v>5.2094695827660296</c:v>
                </c:pt>
                <c:pt idx="52">
                  <c:v>4.9991005054215663</c:v>
                </c:pt>
                <c:pt idx="53">
                  <c:v>4.7960649361539804</c:v>
                </c:pt>
                <c:pt idx="54">
                  <c:v>4.6001890246839592</c:v>
                </c:pt>
                <c:pt idx="55">
                  <c:v>4.4113015954486112</c:v>
                </c:pt>
                <c:pt idx="56">
                  <c:v>4.2292342108838081</c:v>
                </c:pt>
                <c:pt idx="57">
                  <c:v>4.0538212350378684</c:v>
                </c:pt>
                <c:pt idx="58">
                  <c:v>3.8848998973107891</c:v>
                </c:pt>
                <c:pt idx="59">
                  <c:v>3.7223103561246309</c:v>
                </c:pt>
                <c:pt idx="60">
                  <c:v>3.5658957623419969</c:v>
                </c:pt>
                <c:pt idx="61">
                  <c:v>3.4155023222609491</c:v>
                </c:pt>
                <c:pt idx="62">
                  <c:v>3.2709793600259531</c:v>
                </c:pt>
                <c:pt idx="63">
                  <c:v>3.1321793793056689</c:v>
                </c:pt>
                <c:pt idx="64">
                  <c:v>2.9989581240994272</c:v>
                </c:pt>
                <c:pt idx="65">
                  <c:v>2.8711746385451189</c:v>
                </c:pt>
                <c:pt idx="66">
                  <c:v>2.7486913256118539</c:v>
                </c:pt>
                <c:pt idx="67">
                  <c:v>2.63137400457112</c:v>
                </c:pt>
                <c:pt idx="68">
                  <c:v>2.51909196715029</c:v>
                </c:pt>
                <c:pt idx="69">
                  <c:v>2.4117180322820828</c:v>
                </c:pt>
                <c:pt idx="70">
                  <c:v>2.309128599373008</c:v>
                </c:pt>
                <c:pt idx="71">
                  <c:v>2.2112037000228661</c:v>
                </c:pt>
                <c:pt idx="72">
                  <c:v>2.1178270481360291</c:v>
                </c:pt>
                <c:pt idx="73">
                  <c:v>2.028886088373449</c:v>
                </c:pt>
                <c:pt idx="74">
                  <c:v>1.944272042902111</c:v>
                </c:pt>
                <c:pt idx="75">
                  <c:v>1.863879956405984</c:v>
                </c:pt>
                <c:pt idx="76">
                  <c:v>1.7876087393294</c:v>
                </c:pt>
                <c:pt idx="77">
                  <c:v>1.7153612093301169</c:v>
                </c:pt>
                <c:pt idx="78">
                  <c:v>1.647044130925261</c:v>
                </c:pt>
                <c:pt idx="79">
                  <c:v>1.582568253318722</c:v>
                </c:pt>
                <c:pt idx="80">
                  <c:v>1.52184834640346</c:v>
                </c:pt>
                <c:pt idx="81">
                  <c:v>1.4648032349366089</c:v>
                </c:pt>
                <c:pt idx="82">
                  <c:v>1.4113558308891609</c:v>
                </c:pt>
                <c:pt idx="83">
                  <c:v>1.3614331639754349</c:v>
                </c:pt>
                <c:pt idx="84">
                  <c:v>1.314966410370485</c:v>
                </c:pt>
                <c:pt idx="85">
                  <c:v>1.271890919626075</c:v>
                </c:pt>
                <c:pt idx="86">
                  <c:v>1.23214623979784</c:v>
                </c:pt>
                <c:pt idx="87">
                  <c:v>1.195676140797856</c:v>
                </c:pt>
                <c:pt idx="88">
                  <c:v>1.162428635987947</c:v>
                </c:pt>
                <c:pt idx="89">
                  <c:v>1.132356002029838</c:v>
                </c:pt>
                <c:pt idx="90">
                  <c:v>1.1054147970085451</c:v>
                </c:pt>
                <c:pt idx="91">
                  <c:v>1.0815658768454459</c:v>
                </c:pt>
                <c:pt idx="92">
                  <c:v>1.060774410017068</c:v>
                </c:pt>
                <c:pt idx="93">
                  <c:v>1.043009890594959</c:v>
                </c:pt>
                <c:pt idx="94">
                  <c:v>1.02824614962108</c:v>
                </c:pt>
                <c:pt idx="95">
                  <c:v>1.016461364831891</c:v>
                </c:pt>
                <c:pt idx="96">
                  <c:v>1.0076380687428821</c:v>
                </c:pt>
                <c:pt idx="97">
                  <c:v>1.0017631551036419</c:v>
                </c:pt>
                <c:pt idx="98">
                  <c:v>0.99882788373173792</c:v>
                </c:pt>
              </c:numCache>
            </c:numRef>
          </c:yVal>
          <c:smooth val="1"/>
          <c:extLst>
            <c:ext xmlns:c16="http://schemas.microsoft.com/office/drawing/2014/chart" uri="{C3380CC4-5D6E-409C-BE32-E72D297353CC}">
              <c16:uniqueId val="{00000001-7140-4495-B92F-E4D211EFE5D9}"/>
            </c:ext>
          </c:extLst>
        </c:ser>
        <c:ser>
          <c:idx val="2"/>
          <c:order val="2"/>
          <c:tx>
            <c:strRef>
              <c:f>גרף!$B$4</c:f>
              <c:strCache>
                <c:ptCount val="1"/>
                <c:pt idx="0">
                  <c:v>50</c:v>
                </c:pt>
              </c:strCache>
            </c:strRef>
          </c:tx>
          <c:spPr>
            <a:ln w="19050" cap="rnd">
              <a:solidFill>
                <a:schemeClr val="accent3"/>
              </a:solidFill>
              <a:round/>
            </a:ln>
            <a:effectLst/>
          </c:spPr>
          <c:marker>
            <c:symbol val="none"/>
          </c:marker>
          <c:xVal>
            <c:numRef>
              <c:f>גרף!B</c:f>
              <c:numCache>
                <c:formatCode>General</c:formatCode>
                <c:ptCount val="99"/>
                <c:pt idx="0">
                  <c:v>2.0999999999999999E-3</c:v>
                </c:pt>
                <c:pt idx="1">
                  <c:v>6.3E-3</c:v>
                </c:pt>
                <c:pt idx="2">
                  <c:v>1.0500000000000001E-2</c:v>
                </c:pt>
                <c:pt idx="3">
                  <c:v>1.47E-2</c:v>
                </c:pt>
                <c:pt idx="4">
                  <c:v>1.89E-2</c:v>
                </c:pt>
                <c:pt idx="5">
                  <c:v>2.3099999999999999E-2</c:v>
                </c:pt>
                <c:pt idx="6">
                  <c:v>2.7300000000000001E-2</c:v>
                </c:pt>
                <c:pt idx="7">
                  <c:v>3.15E-2</c:v>
                </c:pt>
                <c:pt idx="8">
                  <c:v>3.5700000000000003E-2</c:v>
                </c:pt>
                <c:pt idx="9">
                  <c:v>3.9899999999999998E-2</c:v>
                </c:pt>
                <c:pt idx="10">
                  <c:v>4.41E-2</c:v>
                </c:pt>
                <c:pt idx="11">
                  <c:v>4.8300000000000003E-2</c:v>
                </c:pt>
                <c:pt idx="12">
                  <c:v>5.2499999999999998E-2</c:v>
                </c:pt>
                <c:pt idx="13">
                  <c:v>5.6699999999999993E-2</c:v>
                </c:pt>
                <c:pt idx="14">
                  <c:v>6.0900000000000003E-2</c:v>
                </c:pt>
                <c:pt idx="15">
                  <c:v>6.5099999999999991E-2</c:v>
                </c:pt>
                <c:pt idx="16">
                  <c:v>6.93E-2</c:v>
                </c:pt>
                <c:pt idx="17">
                  <c:v>7.3499999999999996E-2</c:v>
                </c:pt>
                <c:pt idx="18">
                  <c:v>7.7699999999999991E-2</c:v>
                </c:pt>
                <c:pt idx="19">
                  <c:v>8.1900000000000001E-2</c:v>
                </c:pt>
                <c:pt idx="20">
                  <c:v>8.6099999999999996E-2</c:v>
                </c:pt>
                <c:pt idx="21">
                  <c:v>9.0299999999999991E-2</c:v>
                </c:pt>
                <c:pt idx="22">
                  <c:v>9.4500000000000001E-2</c:v>
                </c:pt>
                <c:pt idx="23">
                  <c:v>9.8699999999999996E-2</c:v>
                </c:pt>
                <c:pt idx="24">
                  <c:v>0.10290000000000001</c:v>
                </c:pt>
                <c:pt idx="25">
                  <c:v>0.1071</c:v>
                </c:pt>
                <c:pt idx="26">
                  <c:v>0.1113</c:v>
                </c:pt>
                <c:pt idx="27">
                  <c:v>0.11550000000000001</c:v>
                </c:pt>
                <c:pt idx="28">
                  <c:v>0.1197</c:v>
                </c:pt>
                <c:pt idx="29">
                  <c:v>0.1239</c:v>
                </c:pt>
                <c:pt idx="30">
                  <c:v>0.12809999999999999</c:v>
                </c:pt>
                <c:pt idx="31">
                  <c:v>0.1323</c:v>
                </c:pt>
                <c:pt idx="32">
                  <c:v>0.13650000000000001</c:v>
                </c:pt>
                <c:pt idx="33">
                  <c:v>0.14069999999999999</c:v>
                </c:pt>
                <c:pt idx="34">
                  <c:v>0.1449</c:v>
                </c:pt>
                <c:pt idx="35">
                  <c:v>0.14910000000000001</c:v>
                </c:pt>
                <c:pt idx="36">
                  <c:v>0.15329999999999999</c:v>
                </c:pt>
                <c:pt idx="37">
                  <c:v>0.1575</c:v>
                </c:pt>
                <c:pt idx="38">
                  <c:v>0.16170000000000001</c:v>
                </c:pt>
                <c:pt idx="39">
                  <c:v>0.16589999999999999</c:v>
                </c:pt>
                <c:pt idx="40">
                  <c:v>0.1701</c:v>
                </c:pt>
                <c:pt idx="41">
                  <c:v>0.17430000000000001</c:v>
                </c:pt>
                <c:pt idx="42">
                  <c:v>0.17849999999999999</c:v>
                </c:pt>
                <c:pt idx="43">
                  <c:v>0.1827</c:v>
                </c:pt>
                <c:pt idx="44">
                  <c:v>0.18690000000000001</c:v>
                </c:pt>
                <c:pt idx="45">
                  <c:v>0.19109999999999999</c:v>
                </c:pt>
                <c:pt idx="46">
                  <c:v>0.1953</c:v>
                </c:pt>
                <c:pt idx="47">
                  <c:v>0.19950000000000001</c:v>
                </c:pt>
                <c:pt idx="48">
                  <c:v>0.20369999999999999</c:v>
                </c:pt>
                <c:pt idx="49">
                  <c:v>0.2079</c:v>
                </c:pt>
                <c:pt idx="50">
                  <c:v>0.21210000000000001</c:v>
                </c:pt>
                <c:pt idx="51">
                  <c:v>0.21629999999999999</c:v>
                </c:pt>
                <c:pt idx="52">
                  <c:v>0.2205</c:v>
                </c:pt>
                <c:pt idx="53">
                  <c:v>0.22470000000000001</c:v>
                </c:pt>
                <c:pt idx="54">
                  <c:v>0.22889999999999999</c:v>
                </c:pt>
                <c:pt idx="55">
                  <c:v>0.2331</c:v>
                </c:pt>
                <c:pt idx="56">
                  <c:v>0.23730000000000001</c:v>
                </c:pt>
                <c:pt idx="57">
                  <c:v>0.24149999999999999</c:v>
                </c:pt>
                <c:pt idx="58">
                  <c:v>0.2457</c:v>
                </c:pt>
                <c:pt idx="59">
                  <c:v>0.24990000000000001</c:v>
                </c:pt>
                <c:pt idx="60">
                  <c:v>0.25409999999999999</c:v>
                </c:pt>
                <c:pt idx="61">
                  <c:v>0.25829999999999997</c:v>
                </c:pt>
                <c:pt idx="62">
                  <c:v>0.26250000000000001</c:v>
                </c:pt>
                <c:pt idx="63">
                  <c:v>0.26669999999999999</c:v>
                </c:pt>
                <c:pt idx="64">
                  <c:v>0.27089999999999997</c:v>
                </c:pt>
                <c:pt idx="65">
                  <c:v>0.27510000000000001</c:v>
                </c:pt>
                <c:pt idx="66">
                  <c:v>0.27929999999999999</c:v>
                </c:pt>
                <c:pt idx="67">
                  <c:v>0.28349999999999997</c:v>
                </c:pt>
                <c:pt idx="68">
                  <c:v>0.28770000000000001</c:v>
                </c:pt>
                <c:pt idx="69">
                  <c:v>0.29189999999999999</c:v>
                </c:pt>
                <c:pt idx="70">
                  <c:v>0.29609999999999997</c:v>
                </c:pt>
                <c:pt idx="71">
                  <c:v>0.30030000000000001</c:v>
                </c:pt>
                <c:pt idx="72">
                  <c:v>0.30449999999999999</c:v>
                </c:pt>
                <c:pt idx="73">
                  <c:v>0.30869999999999997</c:v>
                </c:pt>
                <c:pt idx="74">
                  <c:v>0.31290000000000001</c:v>
                </c:pt>
                <c:pt idx="75">
                  <c:v>0.31709999999999999</c:v>
                </c:pt>
                <c:pt idx="76">
                  <c:v>0.32129999999999997</c:v>
                </c:pt>
                <c:pt idx="77">
                  <c:v>0.32550000000000001</c:v>
                </c:pt>
                <c:pt idx="78">
                  <c:v>0.32969999999999999</c:v>
                </c:pt>
                <c:pt idx="79">
                  <c:v>0.33389999999999997</c:v>
                </c:pt>
                <c:pt idx="80">
                  <c:v>0.33810000000000001</c:v>
                </c:pt>
                <c:pt idx="81">
                  <c:v>0.34229999999999999</c:v>
                </c:pt>
                <c:pt idx="82">
                  <c:v>0.34649999999999997</c:v>
                </c:pt>
                <c:pt idx="83">
                  <c:v>0.35070000000000001</c:v>
                </c:pt>
                <c:pt idx="84">
                  <c:v>0.35489999999999999</c:v>
                </c:pt>
                <c:pt idx="85">
                  <c:v>0.35909999999999997</c:v>
                </c:pt>
                <c:pt idx="86">
                  <c:v>0.36330000000000001</c:v>
                </c:pt>
                <c:pt idx="87">
                  <c:v>0.36749999999999999</c:v>
                </c:pt>
                <c:pt idx="88">
                  <c:v>0.37169999999999997</c:v>
                </c:pt>
                <c:pt idx="89">
                  <c:v>0.37590000000000001</c:v>
                </c:pt>
                <c:pt idx="90">
                  <c:v>0.38009999999999999</c:v>
                </c:pt>
                <c:pt idx="91">
                  <c:v>0.38429999999999997</c:v>
                </c:pt>
                <c:pt idx="92">
                  <c:v>0.38850000000000001</c:v>
                </c:pt>
                <c:pt idx="93">
                  <c:v>0.39269999999999999</c:v>
                </c:pt>
                <c:pt idx="94">
                  <c:v>0.39689999999999998</c:v>
                </c:pt>
                <c:pt idx="95">
                  <c:v>0.40110000000000001</c:v>
                </c:pt>
                <c:pt idx="96">
                  <c:v>0.40529999999999999</c:v>
                </c:pt>
                <c:pt idx="97">
                  <c:v>0.40949999999999998</c:v>
                </c:pt>
                <c:pt idx="98">
                  <c:v>0.41370000000000001</c:v>
                </c:pt>
              </c:numCache>
            </c:numRef>
          </c:xVal>
          <c:yVal>
            <c:numRef>
              <c:f>גרף!AAA</c:f>
              <c:numCache>
                <c:formatCode>General</c:formatCode>
                <c:ptCount val="99"/>
                <c:pt idx="0">
                  <c:v>26.433167274251879</c:v>
                </c:pt>
                <c:pt idx="1">
                  <c:v>25.307000204808009</c:v>
                </c:pt>
                <c:pt idx="2">
                  <c:v>24.218900415037211</c:v>
                </c:pt>
                <c:pt idx="3">
                  <c:v>23.167937821044571</c:v>
                </c:pt>
                <c:pt idx="4">
                  <c:v>22.15320146434464</c:v>
                </c:pt>
                <c:pt idx="5">
                  <c:v>21.173798328203549</c:v>
                </c:pt>
                <c:pt idx="6">
                  <c:v>20.228852250075189</c:v>
                </c:pt>
                <c:pt idx="7">
                  <c:v>19.317502927440891</c:v>
                </c:pt>
                <c:pt idx="8">
                  <c:v>18.438905014164821</c:v>
                </c:pt>
                <c:pt idx="9">
                  <c:v>17.59222730429088</c:v>
                </c:pt>
                <c:pt idx="10">
                  <c:v>16.776652000036449</c:v>
                </c:pt>
                <c:pt idx="11">
                  <c:v>15.991374060581411</c:v>
                </c:pt>
                <c:pt idx="12">
                  <c:v>15.235600628111349</c:v>
                </c:pt>
                <c:pt idx="13">
                  <c:v>14.508550527449049</c:v>
                </c:pt>
                <c:pt idx="14">
                  <c:v>13.809453835503341</c:v>
                </c:pt>
                <c:pt idx="15">
                  <c:v>13.13755151667471</c:v>
                </c:pt>
                <c:pt idx="16">
                  <c:v>12.492095120286811</c:v>
                </c:pt>
                <c:pt idx="17">
                  <c:v>11.87234653606065</c:v>
                </c:pt>
                <c:pt idx="18">
                  <c:v>11.277577803613759</c:v>
                </c:pt>
                <c:pt idx="19">
                  <c:v>10.70707097195065</c:v>
                </c:pt>
                <c:pt idx="20">
                  <c:v>10.1601180049128</c:v>
                </c:pt>
                <c:pt idx="21">
                  <c:v>9.6360207285754278</c:v>
                </c:pt>
                <c:pt idx="22">
                  <c:v>9.1340908166150463</c:v>
                </c:pt>
                <c:pt idx="23">
                  <c:v>8.6536498097245094</c:v>
                </c:pt>
                <c:pt idx="24">
                  <c:v>8.1940291652211137</c:v>
                </c:pt>
                <c:pt idx="25">
                  <c:v>7.7545703330769777</c:v>
                </c:pt>
                <c:pt idx="26">
                  <c:v>7.334624854699074</c:v>
                </c:pt>
                <c:pt idx="27">
                  <c:v>6.9335544808973344</c:v>
                </c:pt>
                <c:pt idx="28">
                  <c:v>6.5507313056029099</c:v>
                </c:pt>
                <c:pt idx="29">
                  <c:v>6.1855379120331841</c:v>
                </c:pt>
                <c:pt idx="30">
                  <c:v>5.8373675281451352</c:v>
                </c:pt>
                <c:pt idx="31">
                  <c:v>5.5056241883722317</c:v>
                </c:pt>
                <c:pt idx="32">
                  <c:v>5.1897228988017776</c:v>
                </c:pt>
                <c:pt idx="33">
                  <c:v>4.8890898031176997</c:v>
                </c:pt>
                <c:pt idx="34">
                  <c:v>4.6031623468075749</c:v>
                </c:pt>
                <c:pt idx="35">
                  <c:v>4.3313894373105351</c:v>
                </c:pt>
                <c:pt idx="36">
                  <c:v>4.0732315979638232</c:v>
                </c:pt>
                <c:pt idx="37">
                  <c:v>3.828161113788767</c:v>
                </c:pt>
                <c:pt idx="38">
                  <c:v>3.5956621673408402</c:v>
                </c:pt>
                <c:pt idx="39">
                  <c:v>3.3752309630321511</c:v>
                </c:pt>
                <c:pt idx="40">
                  <c:v>3.166375838517117</c:v>
                </c:pt>
                <c:pt idx="41">
                  <c:v>2.968617361912278</c:v>
                </c:pt>
                <c:pt idx="42">
                  <c:v>2.7814884137982032</c:v>
                </c:pt>
                <c:pt idx="43">
                  <c:v>2.6045342531244771</c:v>
                </c:pt>
                <c:pt idx="44">
                  <c:v>2.4373125663068711</c:v>
                </c:pt>
                <c:pt idx="45">
                  <c:v>2.2793934989684521</c:v>
                </c:pt>
                <c:pt idx="46">
                  <c:v>2.130359669932731</c:v>
                </c:pt>
                <c:pt idx="47">
                  <c:v>1.9898061672264991</c:v>
                </c:pt>
                <c:pt idx="48">
                  <c:v>1.8573405259922411</c:v>
                </c:pt>
                <c:pt idx="49">
                  <c:v>1.7325826883444539</c:v>
                </c:pt>
                <c:pt idx="50">
                  <c:v>1.615164945330466</c:v>
                </c:pt>
                <c:pt idx="51">
                  <c:v>1.504731861274224</c:v>
                </c:pt>
                <c:pt idx="52">
                  <c:v>1.4009401808907149</c:v>
                </c:pt>
                <c:pt idx="53">
                  <c:v>1.3034587196590359</c:v>
                </c:pt>
                <c:pt idx="54">
                  <c:v>1.211968238033609</c:v>
                </c:pt>
                <c:pt idx="55">
                  <c:v>1.1261613001556099</c:v>
                </c:pt>
                <c:pt idx="56">
                  <c:v>1.0457421178003461</c:v>
                </c:pt>
                <c:pt idx="57">
                  <c:v>0.97042638036123585</c:v>
                </c:pt>
                <c:pt idx="58">
                  <c:v>0.89994107172735338</c:v>
                </c:pt>
                <c:pt idx="59">
                  <c:v>0.83402427495938403</c:v>
                </c:pt>
                <c:pt idx="60">
                  <c:v>0.77242496570859354</c:v>
                </c:pt>
                <c:pt idx="61">
                  <c:v>0.71490279535529155</c:v>
                </c:pt>
                <c:pt idx="62">
                  <c:v>0.66122786486764618</c:v>
                </c:pt>
                <c:pt idx="63">
                  <c:v>0.61118049039889533</c:v>
                </c:pt>
                <c:pt idx="64">
                  <c:v>0.56455096165146135</c:v>
                </c:pt>
                <c:pt idx="65">
                  <c:v>0.52113929404053605</c:v>
                </c:pt>
                <c:pt idx="66">
                  <c:v>0.4807549756878905</c:v>
                </c:pt>
                <c:pt idx="67">
                  <c:v>0.44321671026934339</c:v>
                </c:pt>
                <c:pt idx="68">
                  <c:v>0.40835215672699682</c:v>
                </c:pt>
                <c:pt idx="69">
                  <c:v>0.37599766684046909</c:v>
                </c:pt>
                <c:pt idx="70">
                  <c:v>0.34599802163036281</c:v>
                </c:pt>
                <c:pt idx="71">
                  <c:v>0.31820616754259018</c:v>
                </c:pt>
                <c:pt idx="72">
                  <c:v>0.29248295333436408</c:v>
                </c:pt>
                <c:pt idx="73">
                  <c:v>0.26869686855210217</c:v>
                </c:pt>
                <c:pt idx="74">
                  <c:v>0.2467237844586096</c:v>
                </c:pt>
                <c:pt idx="75">
                  <c:v>0.2264466982321211</c:v>
                </c:pt>
                <c:pt idx="76">
                  <c:v>0.20775548122347059</c:v>
                </c:pt>
                <c:pt idx="77">
                  <c:v>0.1905466320202126</c:v>
                </c:pt>
                <c:pt idx="78">
                  <c:v>0.1747230350282736</c:v>
                </c:pt>
                <c:pt idx="79">
                  <c:v>0.1601937252429978</c:v>
                </c:pt>
                <c:pt idx="80">
                  <c:v>0.1468736598425737</c:v>
                </c:pt>
                <c:pt idx="81">
                  <c:v>0.13468349719804321</c:v>
                </c:pt>
                <c:pt idx="82">
                  <c:v>0.12354938385566849</c:v>
                </c:pt>
                <c:pt idx="83">
                  <c:v>0.1134027500095617</c:v>
                </c:pt>
                <c:pt idx="84">
                  <c:v>0.10418011394537061</c:v>
                </c:pt>
                <c:pt idx="85">
                  <c:v>9.5822895899611432E-2</c:v>
                </c:pt>
                <c:pt idx="86">
                  <c:v>8.8277241744083051E-2</c:v>
                </c:pt>
                <c:pt idx="87">
                  <c:v>8.1493856870787987E-2</c:v>
                </c:pt>
                <c:pt idx="88">
                  <c:v>7.5427850619999681E-2</c:v>
                </c:pt>
                <c:pt idx="89">
                  <c:v>7.0038591562604585E-2</c:v>
                </c:pt>
                <c:pt idx="90">
                  <c:v>6.5289573917636221E-2</c:v>
                </c:pt>
                <c:pt idx="91">
                  <c:v>6.1148295357001808E-2</c:v>
                </c:pt>
                <c:pt idx="92">
                  <c:v>5.7586146421766862E-2</c:v>
                </c:pt>
                <c:pt idx="93">
                  <c:v>5.4578311747955348E-2</c:v>
                </c:pt>
                <c:pt idx="94">
                  <c:v>5.2103683274585137E-2</c:v>
                </c:pt>
                <c:pt idx="95">
                  <c:v>5.0144785582505048E-2</c:v>
                </c:pt>
                <c:pt idx="96">
                  <c:v>4.8687713489433689E-2</c:v>
                </c:pt>
                <c:pt idx="97">
                  <c:v>4.772208200430629E-2</c:v>
                </c:pt>
                <c:pt idx="98">
                  <c:v>4.7240988722489587E-2</c:v>
                </c:pt>
              </c:numCache>
            </c:numRef>
          </c:yVal>
          <c:smooth val="1"/>
          <c:extLst>
            <c:ext xmlns:c16="http://schemas.microsoft.com/office/drawing/2014/chart" uri="{C3380CC4-5D6E-409C-BE32-E72D297353CC}">
              <c16:uniqueId val="{00000002-7140-4495-B92F-E4D211EFE5D9}"/>
            </c:ext>
          </c:extLst>
        </c:ser>
        <c:ser>
          <c:idx val="1"/>
          <c:order val="3"/>
          <c:tx>
            <c:strRef>
              <c:f>גרף!$B$3</c:f>
              <c:strCache>
                <c:ptCount val="1"/>
                <c:pt idx="0">
                  <c:v>10</c:v>
                </c:pt>
              </c:strCache>
            </c:strRef>
          </c:tx>
          <c:spPr>
            <a:ln w="19050" cap="rnd">
              <a:solidFill>
                <a:schemeClr val="accent2"/>
              </a:solidFill>
              <a:round/>
            </a:ln>
            <a:effectLst/>
          </c:spPr>
          <c:marker>
            <c:symbol val="none"/>
          </c:marker>
          <c:xVal>
            <c:numRef>
              <c:f>גרף!B</c:f>
              <c:numCache>
                <c:formatCode>General</c:formatCode>
                <c:ptCount val="99"/>
                <c:pt idx="0">
                  <c:v>2.0999999999999999E-3</c:v>
                </c:pt>
                <c:pt idx="1">
                  <c:v>6.3E-3</c:v>
                </c:pt>
                <c:pt idx="2">
                  <c:v>1.0500000000000001E-2</c:v>
                </c:pt>
                <c:pt idx="3">
                  <c:v>1.47E-2</c:v>
                </c:pt>
                <c:pt idx="4">
                  <c:v>1.89E-2</c:v>
                </c:pt>
                <c:pt idx="5">
                  <c:v>2.3099999999999999E-2</c:v>
                </c:pt>
                <c:pt idx="6">
                  <c:v>2.7300000000000001E-2</c:v>
                </c:pt>
                <c:pt idx="7">
                  <c:v>3.15E-2</c:v>
                </c:pt>
                <c:pt idx="8">
                  <c:v>3.5700000000000003E-2</c:v>
                </c:pt>
                <c:pt idx="9">
                  <c:v>3.9899999999999998E-2</c:v>
                </c:pt>
                <c:pt idx="10">
                  <c:v>4.41E-2</c:v>
                </c:pt>
                <c:pt idx="11">
                  <c:v>4.8300000000000003E-2</c:v>
                </c:pt>
                <c:pt idx="12">
                  <c:v>5.2499999999999998E-2</c:v>
                </c:pt>
                <c:pt idx="13">
                  <c:v>5.6699999999999993E-2</c:v>
                </c:pt>
                <c:pt idx="14">
                  <c:v>6.0900000000000003E-2</c:v>
                </c:pt>
                <c:pt idx="15">
                  <c:v>6.5099999999999991E-2</c:v>
                </c:pt>
                <c:pt idx="16">
                  <c:v>6.93E-2</c:v>
                </c:pt>
                <c:pt idx="17">
                  <c:v>7.3499999999999996E-2</c:v>
                </c:pt>
                <c:pt idx="18">
                  <c:v>7.7699999999999991E-2</c:v>
                </c:pt>
                <c:pt idx="19">
                  <c:v>8.1900000000000001E-2</c:v>
                </c:pt>
                <c:pt idx="20">
                  <c:v>8.6099999999999996E-2</c:v>
                </c:pt>
                <c:pt idx="21">
                  <c:v>9.0299999999999991E-2</c:v>
                </c:pt>
                <c:pt idx="22">
                  <c:v>9.4500000000000001E-2</c:v>
                </c:pt>
                <c:pt idx="23">
                  <c:v>9.8699999999999996E-2</c:v>
                </c:pt>
                <c:pt idx="24">
                  <c:v>0.10290000000000001</c:v>
                </c:pt>
                <c:pt idx="25">
                  <c:v>0.1071</c:v>
                </c:pt>
                <c:pt idx="26">
                  <c:v>0.1113</c:v>
                </c:pt>
                <c:pt idx="27">
                  <c:v>0.11550000000000001</c:v>
                </c:pt>
                <c:pt idx="28">
                  <c:v>0.1197</c:v>
                </c:pt>
                <c:pt idx="29">
                  <c:v>0.1239</c:v>
                </c:pt>
                <c:pt idx="30">
                  <c:v>0.12809999999999999</c:v>
                </c:pt>
                <c:pt idx="31">
                  <c:v>0.1323</c:v>
                </c:pt>
                <c:pt idx="32">
                  <c:v>0.13650000000000001</c:v>
                </c:pt>
                <c:pt idx="33">
                  <c:v>0.14069999999999999</c:v>
                </c:pt>
                <c:pt idx="34">
                  <c:v>0.1449</c:v>
                </c:pt>
                <c:pt idx="35">
                  <c:v>0.14910000000000001</c:v>
                </c:pt>
                <c:pt idx="36">
                  <c:v>0.15329999999999999</c:v>
                </c:pt>
                <c:pt idx="37">
                  <c:v>0.1575</c:v>
                </c:pt>
                <c:pt idx="38">
                  <c:v>0.16170000000000001</c:v>
                </c:pt>
                <c:pt idx="39">
                  <c:v>0.16589999999999999</c:v>
                </c:pt>
                <c:pt idx="40">
                  <c:v>0.1701</c:v>
                </c:pt>
                <c:pt idx="41">
                  <c:v>0.17430000000000001</c:v>
                </c:pt>
                <c:pt idx="42">
                  <c:v>0.17849999999999999</c:v>
                </c:pt>
                <c:pt idx="43">
                  <c:v>0.1827</c:v>
                </c:pt>
                <c:pt idx="44">
                  <c:v>0.18690000000000001</c:v>
                </c:pt>
                <c:pt idx="45">
                  <c:v>0.19109999999999999</c:v>
                </c:pt>
                <c:pt idx="46">
                  <c:v>0.1953</c:v>
                </c:pt>
                <c:pt idx="47">
                  <c:v>0.19950000000000001</c:v>
                </c:pt>
                <c:pt idx="48">
                  <c:v>0.20369999999999999</c:v>
                </c:pt>
                <c:pt idx="49">
                  <c:v>0.2079</c:v>
                </c:pt>
                <c:pt idx="50">
                  <c:v>0.21210000000000001</c:v>
                </c:pt>
                <c:pt idx="51">
                  <c:v>0.21629999999999999</c:v>
                </c:pt>
                <c:pt idx="52">
                  <c:v>0.2205</c:v>
                </c:pt>
                <c:pt idx="53">
                  <c:v>0.22470000000000001</c:v>
                </c:pt>
                <c:pt idx="54">
                  <c:v>0.22889999999999999</c:v>
                </c:pt>
                <c:pt idx="55">
                  <c:v>0.2331</c:v>
                </c:pt>
                <c:pt idx="56">
                  <c:v>0.23730000000000001</c:v>
                </c:pt>
                <c:pt idx="57">
                  <c:v>0.24149999999999999</c:v>
                </c:pt>
                <c:pt idx="58">
                  <c:v>0.2457</c:v>
                </c:pt>
                <c:pt idx="59">
                  <c:v>0.24990000000000001</c:v>
                </c:pt>
                <c:pt idx="60">
                  <c:v>0.25409999999999999</c:v>
                </c:pt>
                <c:pt idx="61">
                  <c:v>0.25829999999999997</c:v>
                </c:pt>
                <c:pt idx="62">
                  <c:v>0.26250000000000001</c:v>
                </c:pt>
                <c:pt idx="63">
                  <c:v>0.26669999999999999</c:v>
                </c:pt>
                <c:pt idx="64">
                  <c:v>0.27089999999999997</c:v>
                </c:pt>
                <c:pt idx="65">
                  <c:v>0.27510000000000001</c:v>
                </c:pt>
                <c:pt idx="66">
                  <c:v>0.27929999999999999</c:v>
                </c:pt>
                <c:pt idx="67">
                  <c:v>0.28349999999999997</c:v>
                </c:pt>
                <c:pt idx="68">
                  <c:v>0.28770000000000001</c:v>
                </c:pt>
                <c:pt idx="69">
                  <c:v>0.29189999999999999</c:v>
                </c:pt>
                <c:pt idx="70">
                  <c:v>0.29609999999999997</c:v>
                </c:pt>
                <c:pt idx="71">
                  <c:v>0.30030000000000001</c:v>
                </c:pt>
                <c:pt idx="72">
                  <c:v>0.30449999999999999</c:v>
                </c:pt>
                <c:pt idx="73">
                  <c:v>0.30869999999999997</c:v>
                </c:pt>
                <c:pt idx="74">
                  <c:v>0.31290000000000001</c:v>
                </c:pt>
                <c:pt idx="75">
                  <c:v>0.31709999999999999</c:v>
                </c:pt>
                <c:pt idx="76">
                  <c:v>0.32129999999999997</c:v>
                </c:pt>
                <c:pt idx="77">
                  <c:v>0.32550000000000001</c:v>
                </c:pt>
                <c:pt idx="78">
                  <c:v>0.32969999999999999</c:v>
                </c:pt>
                <c:pt idx="79">
                  <c:v>0.33389999999999997</c:v>
                </c:pt>
                <c:pt idx="80">
                  <c:v>0.33810000000000001</c:v>
                </c:pt>
                <c:pt idx="81">
                  <c:v>0.34229999999999999</c:v>
                </c:pt>
                <c:pt idx="82">
                  <c:v>0.34649999999999997</c:v>
                </c:pt>
                <c:pt idx="83">
                  <c:v>0.35070000000000001</c:v>
                </c:pt>
                <c:pt idx="84">
                  <c:v>0.35489999999999999</c:v>
                </c:pt>
                <c:pt idx="85">
                  <c:v>0.35909999999999997</c:v>
                </c:pt>
                <c:pt idx="86">
                  <c:v>0.36330000000000001</c:v>
                </c:pt>
                <c:pt idx="87">
                  <c:v>0.36749999999999999</c:v>
                </c:pt>
                <c:pt idx="88">
                  <c:v>0.37169999999999997</c:v>
                </c:pt>
                <c:pt idx="89">
                  <c:v>0.37590000000000001</c:v>
                </c:pt>
                <c:pt idx="90">
                  <c:v>0.38009999999999999</c:v>
                </c:pt>
                <c:pt idx="91">
                  <c:v>0.38429999999999997</c:v>
                </c:pt>
                <c:pt idx="92">
                  <c:v>0.38850000000000001</c:v>
                </c:pt>
                <c:pt idx="93">
                  <c:v>0.39269999999999999</c:v>
                </c:pt>
                <c:pt idx="94">
                  <c:v>0.39689999999999998</c:v>
                </c:pt>
                <c:pt idx="95">
                  <c:v>0.40110000000000001</c:v>
                </c:pt>
                <c:pt idx="96">
                  <c:v>0.40529999999999999</c:v>
                </c:pt>
                <c:pt idx="97">
                  <c:v>0.40949999999999998</c:v>
                </c:pt>
                <c:pt idx="98">
                  <c:v>0.41370000000000001</c:v>
                </c:pt>
              </c:numCache>
            </c:numRef>
          </c:xVal>
          <c:yVal>
            <c:numRef>
              <c:f>גרף!AA</c:f>
              <c:numCache>
                <c:formatCode>General</c:formatCode>
                <c:ptCount val="99"/>
                <c:pt idx="0">
                  <c:v>12.45743983093212</c:v>
                </c:pt>
                <c:pt idx="1">
                  <c:v>11.10678705494327</c:v>
                </c:pt>
                <c:pt idx="2">
                  <c:v>9.8824970906489522</c:v>
                </c:pt>
                <c:pt idx="3">
                  <c:v>8.7748431436290382</c:v>
                </c:pt>
                <c:pt idx="4">
                  <c:v>7.774681753343736</c:v>
                </c:pt>
                <c:pt idx="5">
                  <c:v>6.8734224051466066</c:v>
                </c:pt>
                <c:pt idx="6">
                  <c:v>6.0630001054977827</c:v>
                </c:pt>
                <c:pt idx="7">
                  <c:v>5.3358504767050823</c:v>
                </c:pt>
                <c:pt idx="8">
                  <c:v>4.6848869590194777</c:v>
                </c:pt>
                <c:pt idx="9">
                  <c:v>4.1034797424783198</c:v>
                </c:pt>
                <c:pt idx="10">
                  <c:v>3.5854360879506779</c:v>
                </c:pt>
                <c:pt idx="11">
                  <c:v>3.1249817357205401</c:v>
                </c:pt>
                <c:pt idx="12">
                  <c:v>2.7167431399037989</c:v>
                </c:pt>
                <c:pt idx="13">
                  <c:v>2.355730307257172</c:v>
                </c:pt>
                <c:pt idx="14">
                  <c:v>2.0373200587177052</c:v>
                </c:pt>
                <c:pt idx="15">
                  <c:v>1.757239570555208</c:v>
                </c:pt>
                <c:pt idx="16">
                  <c:v>1.511550088621993</c:v>
                </c:pt>
                <c:pt idx="17">
                  <c:v>1.2966307432194399</c:v>
                </c:pt>
                <c:pt idx="18">
                  <c:v>1.109162423038476</c:v>
                </c:pt>
                <c:pt idx="19">
                  <c:v>0.94611169405240692</c:v>
                </c:pt>
                <c:pt idx="20">
                  <c:v>0.80471477284620674</c:v>
                </c:pt>
                <c:pt idx="21">
                  <c:v>0.68246158348005304</c:v>
                </c:pt>
                <c:pt idx="22">
                  <c:v>0.57707994255214112</c:v>
                </c:pt>
                <c:pt idx="23">
                  <c:v>0.4865199287074099</c:v>
                </c:pt>
                <c:pt idx="24">
                  <c:v>0.4089385006003069</c:v>
                </c:pt>
                <c:pt idx="25">
                  <c:v>0.34268443151825012</c:v>
                </c:pt>
                <c:pt idx="26">
                  <c:v>0.286283629840202</c:v>
                </c:pt>
                <c:pt idx="27">
                  <c:v>0.23842491263173779</c:v>
                </c:pt>
                <c:pt idx="28">
                  <c:v>0.197946295393678</c:v>
                </c:pt>
                <c:pt idx="29">
                  <c:v>0.1638218547369179</c:v>
                </c:pt>
                <c:pt idx="30">
                  <c:v>0.1351492130071289</c:v>
                </c:pt>
                <c:pt idx="31">
                  <c:v>0.111137685074457</c:v>
                </c:pt>
                <c:pt idx="32">
                  <c:v>9.1097118055737919E-2</c:v>
                </c:pt>
                <c:pt idx="33">
                  <c:v>7.442744503551299E-2</c:v>
                </c:pt>
                <c:pt idx="34">
                  <c:v>6.0608964238981738E-2</c:v>
                </c:pt>
                <c:pt idx="35">
                  <c:v>4.9193345877269173E-2</c:v>
                </c:pt>
                <c:pt idx="36">
                  <c:v>3.9795360272615418E-2</c:v>
                </c:pt>
                <c:pt idx="37">
                  <c:v>3.208531306431292E-2</c:v>
                </c:pt>
                <c:pt idx="38">
                  <c:v>2.578216642903456E-2</c:v>
                </c:pt>
                <c:pt idx="39">
                  <c:v>2.064731940578449E-2</c:v>
                </c:pt>
                <c:pt idx="40">
                  <c:v>1.647901563517179E-2</c:v>
                </c:pt>
                <c:pt idx="41">
                  <c:v>1.3107343104499529E-2</c:v>
                </c:pt>
                <c:pt idx="42">
                  <c:v>1.03897878001086E-2</c:v>
                </c:pt>
                <c:pt idx="43">
                  <c:v>8.2073014451230723E-3</c:v>
                </c:pt>
                <c:pt idx="44">
                  <c:v>6.4608426619826723E-3</c:v>
                </c:pt>
                <c:pt idx="45">
                  <c:v>5.0683508479905008E-3</c:v>
                </c:pt>
                <c:pt idx="46">
                  <c:v>3.9621126826281531E-3</c:v>
                </c:pt>
                <c:pt idx="47">
                  <c:v>3.0864823877413861E-3</c:v>
                </c:pt>
                <c:pt idx="48">
                  <c:v>2.3959185264708629E-3</c:v>
                </c:pt>
                <c:pt idx="49">
                  <c:v>1.853302148623397E-3</c:v>
                </c:pt>
                <c:pt idx="50">
                  <c:v>1.4285033705428499E-3</c:v>
                </c:pt>
                <c:pt idx="51">
                  <c:v>1.097165926865164E-3</c:v>
                </c:pt>
                <c:pt idx="52">
                  <c:v>8.3968177054274495E-4</c:v>
                </c:pt>
                <c:pt idx="53">
                  <c:v>6.4033035794681112E-4</c:v>
                </c:pt>
                <c:pt idx="54">
                  <c:v>4.8655978068358572E-4</c:v>
                </c:pt>
                <c:pt idx="55">
                  <c:v>3.6838934896288951E-4</c:v>
                </c:pt>
                <c:pt idx="56">
                  <c:v>2.7791555730388728E-4</c:v>
                </c:pt>
                <c:pt idx="57">
                  <c:v>2.0890554596667761E-4</c:v>
                </c:pt>
                <c:pt idx="58">
                  <c:v>1.5646419319684609E-4</c:v>
                </c:pt>
                <c:pt idx="59">
                  <c:v>1.167628240021065E-4</c:v>
                </c:pt>
                <c:pt idx="60">
                  <c:v>8.6819196832339649E-5</c:v>
                </c:pt>
                <c:pt idx="61">
                  <c:v>6.4319931405680574E-5</c:v>
                </c:pt>
                <c:pt idx="62">
                  <c:v>4.7477874247695463E-5</c:v>
                </c:pt>
                <c:pt idx="63">
                  <c:v>3.4918071568256211E-5</c:v>
                </c:pt>
                <c:pt idx="64">
                  <c:v>2.5587042335631861E-5</c:v>
                </c:pt>
                <c:pt idx="65">
                  <c:v>1.8680929663225201E-5</c:v>
                </c:pt>
                <c:pt idx="66">
                  <c:v>1.3588868500288471E-5</c:v>
                </c:pt>
                <c:pt idx="67">
                  <c:v>9.8485549419357401E-6</c:v>
                </c:pt>
                <c:pt idx="68">
                  <c:v>7.1115498876031254E-6</c:v>
                </c:pt>
                <c:pt idx="69">
                  <c:v>5.1163094217823864E-6</c:v>
                </c:pt>
                <c:pt idx="70">
                  <c:v>3.6673175812023309E-6</c:v>
                </c:pt>
                <c:pt idx="71">
                  <c:v>2.6190146483747871E-6</c:v>
                </c:pt>
                <c:pt idx="72">
                  <c:v>1.863475351835316E-6</c:v>
                </c:pt>
                <c:pt idx="73">
                  <c:v>1.321004943380239E-6</c:v>
                </c:pt>
                <c:pt idx="74">
                  <c:v>9.3299465869541352E-7</c:v>
                </c:pt>
                <c:pt idx="75">
                  <c:v>6.5651819419405241E-7</c:v>
                </c:pt>
                <c:pt idx="76">
                  <c:v>4.6026329853215122E-7</c:v>
                </c:pt>
                <c:pt idx="77">
                  <c:v>3.2148230650735261E-7</c:v>
                </c:pt>
                <c:pt idx="78">
                  <c:v>2.2371661409865771E-7</c:v>
                </c:pt>
                <c:pt idx="79">
                  <c:v>1.551062196803557E-7</c:v>
                </c:pt>
                <c:pt idx="80">
                  <c:v>1.071394671064032E-7</c:v>
                </c:pt>
                <c:pt idx="81">
                  <c:v>7.3732443527891718E-8</c:v>
                </c:pt>
                <c:pt idx="82">
                  <c:v>5.0554095585305482E-8</c:v>
                </c:pt>
                <c:pt idx="83">
                  <c:v>3.4533649883270228E-8</c:v>
                </c:pt>
                <c:pt idx="84">
                  <c:v>2.3502664998124449E-8</c:v>
                </c:pt>
                <c:pt idx="85">
                  <c:v>1.593605198221139E-8</c:v>
                </c:pt>
                <c:pt idx="86">
                  <c:v>1.076551460921523E-8</c:v>
                </c:pt>
                <c:pt idx="87">
                  <c:v>7.2457413351292276E-9</c:v>
                </c:pt>
                <c:pt idx="88">
                  <c:v>4.8588485903073329E-9</c:v>
                </c:pt>
                <c:pt idx="89">
                  <c:v>3.246436195081897E-9</c:v>
                </c:pt>
                <c:pt idx="90">
                  <c:v>2.1614860978574349E-9</c:v>
                </c:pt>
                <c:pt idx="91">
                  <c:v>1.434458863442007E-9</c:v>
                </c:pt>
                <c:pt idx="92">
                  <c:v>9.4950522893597319E-10</c:v>
                </c:pt>
                <c:pt idx="93">
                  <c:v>6.2785507660852314E-10</c:v>
                </c:pt>
                <c:pt idx="94">
                  <c:v>4.1628141088896719E-10</c:v>
                </c:pt>
                <c:pt idx="95">
                  <c:v>2.7914392124453352E-10</c:v>
                </c:pt>
                <c:pt idx="96">
                  <c:v>1.9295675485862609E-10</c:v>
                </c:pt>
                <c:pt idx="97">
                  <c:v>1.4274415816166909E-10</c:v>
                </c:pt>
                <c:pt idx="98">
                  <c:v>1.196801283177653E-10</c:v>
                </c:pt>
              </c:numCache>
            </c:numRef>
          </c:yVal>
          <c:smooth val="1"/>
          <c:extLst>
            <c:ext xmlns:c16="http://schemas.microsoft.com/office/drawing/2014/chart" uri="{C3380CC4-5D6E-409C-BE32-E72D297353CC}">
              <c16:uniqueId val="{00000003-7140-4495-B92F-E4D211EFE5D9}"/>
            </c:ext>
          </c:extLst>
        </c:ser>
        <c:ser>
          <c:idx val="0"/>
          <c:order val="4"/>
          <c:tx>
            <c:strRef>
              <c:f>גרף!$B$2</c:f>
              <c:strCache>
                <c:ptCount val="1"/>
                <c:pt idx="0">
                  <c:v>1</c:v>
                </c:pt>
              </c:strCache>
            </c:strRef>
          </c:tx>
          <c:spPr>
            <a:ln w="19050" cap="rnd">
              <a:solidFill>
                <a:schemeClr val="accent1"/>
              </a:solidFill>
              <a:round/>
            </a:ln>
            <a:effectLst/>
          </c:spPr>
          <c:marker>
            <c:symbol val="none"/>
          </c:marker>
          <c:xVal>
            <c:numRef>
              <c:f>גרף!B</c:f>
              <c:numCache>
                <c:formatCode>General</c:formatCode>
                <c:ptCount val="99"/>
                <c:pt idx="0">
                  <c:v>2.0999999999999999E-3</c:v>
                </c:pt>
                <c:pt idx="1">
                  <c:v>6.3E-3</c:v>
                </c:pt>
                <c:pt idx="2">
                  <c:v>1.0500000000000001E-2</c:v>
                </c:pt>
                <c:pt idx="3">
                  <c:v>1.47E-2</c:v>
                </c:pt>
                <c:pt idx="4">
                  <c:v>1.89E-2</c:v>
                </c:pt>
                <c:pt idx="5">
                  <c:v>2.3099999999999999E-2</c:v>
                </c:pt>
                <c:pt idx="6">
                  <c:v>2.7300000000000001E-2</c:v>
                </c:pt>
                <c:pt idx="7">
                  <c:v>3.15E-2</c:v>
                </c:pt>
                <c:pt idx="8">
                  <c:v>3.5700000000000003E-2</c:v>
                </c:pt>
                <c:pt idx="9">
                  <c:v>3.9899999999999998E-2</c:v>
                </c:pt>
                <c:pt idx="10">
                  <c:v>4.41E-2</c:v>
                </c:pt>
                <c:pt idx="11">
                  <c:v>4.8300000000000003E-2</c:v>
                </c:pt>
                <c:pt idx="12">
                  <c:v>5.2499999999999998E-2</c:v>
                </c:pt>
                <c:pt idx="13">
                  <c:v>5.6699999999999993E-2</c:v>
                </c:pt>
                <c:pt idx="14">
                  <c:v>6.0900000000000003E-2</c:v>
                </c:pt>
                <c:pt idx="15">
                  <c:v>6.5099999999999991E-2</c:v>
                </c:pt>
                <c:pt idx="16">
                  <c:v>6.93E-2</c:v>
                </c:pt>
                <c:pt idx="17">
                  <c:v>7.3499999999999996E-2</c:v>
                </c:pt>
                <c:pt idx="18">
                  <c:v>7.7699999999999991E-2</c:v>
                </c:pt>
                <c:pt idx="19">
                  <c:v>8.1900000000000001E-2</c:v>
                </c:pt>
                <c:pt idx="20">
                  <c:v>8.6099999999999996E-2</c:v>
                </c:pt>
                <c:pt idx="21">
                  <c:v>9.0299999999999991E-2</c:v>
                </c:pt>
                <c:pt idx="22">
                  <c:v>9.4500000000000001E-2</c:v>
                </c:pt>
                <c:pt idx="23">
                  <c:v>9.8699999999999996E-2</c:v>
                </c:pt>
                <c:pt idx="24">
                  <c:v>0.10290000000000001</c:v>
                </c:pt>
                <c:pt idx="25">
                  <c:v>0.1071</c:v>
                </c:pt>
                <c:pt idx="26">
                  <c:v>0.1113</c:v>
                </c:pt>
                <c:pt idx="27">
                  <c:v>0.11550000000000001</c:v>
                </c:pt>
                <c:pt idx="28">
                  <c:v>0.1197</c:v>
                </c:pt>
                <c:pt idx="29">
                  <c:v>0.1239</c:v>
                </c:pt>
                <c:pt idx="30">
                  <c:v>0.12809999999999999</c:v>
                </c:pt>
                <c:pt idx="31">
                  <c:v>0.1323</c:v>
                </c:pt>
                <c:pt idx="32">
                  <c:v>0.13650000000000001</c:v>
                </c:pt>
                <c:pt idx="33">
                  <c:v>0.14069999999999999</c:v>
                </c:pt>
                <c:pt idx="34">
                  <c:v>0.1449</c:v>
                </c:pt>
                <c:pt idx="35">
                  <c:v>0.14910000000000001</c:v>
                </c:pt>
                <c:pt idx="36">
                  <c:v>0.15329999999999999</c:v>
                </c:pt>
                <c:pt idx="37">
                  <c:v>0.1575</c:v>
                </c:pt>
                <c:pt idx="38">
                  <c:v>0.16170000000000001</c:v>
                </c:pt>
                <c:pt idx="39">
                  <c:v>0.16589999999999999</c:v>
                </c:pt>
                <c:pt idx="40">
                  <c:v>0.1701</c:v>
                </c:pt>
                <c:pt idx="41">
                  <c:v>0.17430000000000001</c:v>
                </c:pt>
                <c:pt idx="42">
                  <c:v>0.17849999999999999</c:v>
                </c:pt>
                <c:pt idx="43">
                  <c:v>0.1827</c:v>
                </c:pt>
                <c:pt idx="44">
                  <c:v>0.18690000000000001</c:v>
                </c:pt>
                <c:pt idx="45">
                  <c:v>0.19109999999999999</c:v>
                </c:pt>
                <c:pt idx="46">
                  <c:v>0.1953</c:v>
                </c:pt>
                <c:pt idx="47">
                  <c:v>0.19950000000000001</c:v>
                </c:pt>
                <c:pt idx="48">
                  <c:v>0.20369999999999999</c:v>
                </c:pt>
                <c:pt idx="49">
                  <c:v>0.2079</c:v>
                </c:pt>
                <c:pt idx="50">
                  <c:v>0.21210000000000001</c:v>
                </c:pt>
                <c:pt idx="51">
                  <c:v>0.21629999999999999</c:v>
                </c:pt>
                <c:pt idx="52">
                  <c:v>0.2205</c:v>
                </c:pt>
                <c:pt idx="53">
                  <c:v>0.22470000000000001</c:v>
                </c:pt>
                <c:pt idx="54">
                  <c:v>0.22889999999999999</c:v>
                </c:pt>
                <c:pt idx="55">
                  <c:v>0.2331</c:v>
                </c:pt>
                <c:pt idx="56">
                  <c:v>0.23730000000000001</c:v>
                </c:pt>
                <c:pt idx="57">
                  <c:v>0.24149999999999999</c:v>
                </c:pt>
                <c:pt idx="58">
                  <c:v>0.2457</c:v>
                </c:pt>
                <c:pt idx="59">
                  <c:v>0.24990000000000001</c:v>
                </c:pt>
                <c:pt idx="60">
                  <c:v>0.25409999999999999</c:v>
                </c:pt>
                <c:pt idx="61">
                  <c:v>0.25829999999999997</c:v>
                </c:pt>
                <c:pt idx="62">
                  <c:v>0.26250000000000001</c:v>
                </c:pt>
                <c:pt idx="63">
                  <c:v>0.26669999999999999</c:v>
                </c:pt>
                <c:pt idx="64">
                  <c:v>0.27089999999999997</c:v>
                </c:pt>
                <c:pt idx="65">
                  <c:v>0.27510000000000001</c:v>
                </c:pt>
                <c:pt idx="66">
                  <c:v>0.27929999999999999</c:v>
                </c:pt>
                <c:pt idx="67">
                  <c:v>0.28349999999999997</c:v>
                </c:pt>
                <c:pt idx="68">
                  <c:v>0.28770000000000001</c:v>
                </c:pt>
                <c:pt idx="69">
                  <c:v>0.29189999999999999</c:v>
                </c:pt>
                <c:pt idx="70">
                  <c:v>0.29609999999999997</c:v>
                </c:pt>
                <c:pt idx="71">
                  <c:v>0.30030000000000001</c:v>
                </c:pt>
                <c:pt idx="72">
                  <c:v>0.30449999999999999</c:v>
                </c:pt>
                <c:pt idx="73">
                  <c:v>0.30869999999999997</c:v>
                </c:pt>
                <c:pt idx="74">
                  <c:v>0.31290000000000001</c:v>
                </c:pt>
                <c:pt idx="75">
                  <c:v>0.31709999999999999</c:v>
                </c:pt>
                <c:pt idx="76">
                  <c:v>0.32129999999999997</c:v>
                </c:pt>
                <c:pt idx="77">
                  <c:v>0.32550000000000001</c:v>
                </c:pt>
                <c:pt idx="78">
                  <c:v>0.32969999999999999</c:v>
                </c:pt>
                <c:pt idx="79">
                  <c:v>0.33389999999999997</c:v>
                </c:pt>
                <c:pt idx="80">
                  <c:v>0.33810000000000001</c:v>
                </c:pt>
                <c:pt idx="81">
                  <c:v>0.34229999999999999</c:v>
                </c:pt>
                <c:pt idx="82">
                  <c:v>0.34649999999999997</c:v>
                </c:pt>
                <c:pt idx="83">
                  <c:v>0.35070000000000001</c:v>
                </c:pt>
                <c:pt idx="84">
                  <c:v>0.35489999999999999</c:v>
                </c:pt>
                <c:pt idx="85">
                  <c:v>0.35909999999999997</c:v>
                </c:pt>
                <c:pt idx="86">
                  <c:v>0.36330000000000001</c:v>
                </c:pt>
                <c:pt idx="87">
                  <c:v>0.36749999999999999</c:v>
                </c:pt>
                <c:pt idx="88">
                  <c:v>0.37169999999999997</c:v>
                </c:pt>
                <c:pt idx="89">
                  <c:v>0.37590000000000001</c:v>
                </c:pt>
                <c:pt idx="90">
                  <c:v>0.38009999999999999</c:v>
                </c:pt>
                <c:pt idx="91">
                  <c:v>0.38429999999999997</c:v>
                </c:pt>
                <c:pt idx="92">
                  <c:v>0.38850000000000001</c:v>
                </c:pt>
                <c:pt idx="93">
                  <c:v>0.39269999999999999</c:v>
                </c:pt>
                <c:pt idx="94">
                  <c:v>0.39689999999999998</c:v>
                </c:pt>
                <c:pt idx="95">
                  <c:v>0.40110000000000001</c:v>
                </c:pt>
                <c:pt idx="96">
                  <c:v>0.40529999999999999</c:v>
                </c:pt>
                <c:pt idx="97">
                  <c:v>0.40949999999999998</c:v>
                </c:pt>
                <c:pt idx="98">
                  <c:v>0.41370000000000001</c:v>
                </c:pt>
              </c:numCache>
            </c:numRef>
          </c:xVal>
          <c:yVal>
            <c:numRef>
              <c:f>גרף!A</c:f>
              <c:numCache>
                <c:formatCode>General</c:formatCode>
                <c:ptCount val="99"/>
                <c:pt idx="0">
                  <c:v>1.534991528932736</c:v>
                </c:pt>
                <c:pt idx="1">
                  <c:v>1.0157767489239879</c:v>
                </c:pt>
                <c:pt idx="2">
                  <c:v>0.65896174202953861</c:v>
                </c:pt>
                <c:pt idx="3">
                  <c:v>0.41849627292365138</c:v>
                </c:pt>
                <c:pt idx="4">
                  <c:v>0.25986159478936932</c:v>
                </c:pt>
                <c:pt idx="5">
                  <c:v>0.1575860784800629</c:v>
                </c:pt>
                <c:pt idx="6">
                  <c:v>9.3236366229110454E-2</c:v>
                </c:pt>
                <c:pt idx="7">
                  <c:v>5.3774063117525701E-2</c:v>
                </c:pt>
                <c:pt idx="8">
                  <c:v>3.0211327674117348E-2</c:v>
                </c:pt>
                <c:pt idx="9">
                  <c:v>1.6524355608937849E-2</c:v>
                </c:pt>
                <c:pt idx="10">
                  <c:v>8.7951007106646471E-3</c:v>
                </c:pt>
                <c:pt idx="11">
                  <c:v>4.5537980545820407E-3</c:v>
                </c:pt>
                <c:pt idx="12">
                  <c:v>2.2931115026757301E-3</c:v>
                </c:pt>
                <c:pt idx="13">
                  <c:v>1.122893895242179E-3</c:v>
                </c:pt>
                <c:pt idx="14">
                  <c:v>5.3468159686285673E-4</c:v>
                </c:pt>
                <c:pt idx="15">
                  <c:v>2.4757574545902219E-4</c:v>
                </c:pt>
                <c:pt idx="16">
                  <c:v>1.114856322861032E-4</c:v>
                </c:pt>
                <c:pt idx="17">
                  <c:v>4.8830760508884348E-5</c:v>
                </c:pt>
                <c:pt idx="18">
                  <c:v>2.0807422057734369E-5</c:v>
                </c:pt>
                <c:pt idx="19">
                  <c:v>8.6277388200373391E-6</c:v>
                </c:pt>
                <c:pt idx="20">
                  <c:v>3.4821520101813329E-6</c:v>
                </c:pt>
                <c:pt idx="21">
                  <c:v>1.368359994358003E-6</c:v>
                </c:pt>
                <c:pt idx="22">
                  <c:v>5.237141538258162E-7</c:v>
                </c:pt>
                <c:pt idx="23">
                  <c:v>1.9528841195630981E-7</c:v>
                </c:pt>
                <c:pt idx="24">
                  <c:v>7.0974048891969567E-8</c:v>
                </c:pt>
                <c:pt idx="25">
                  <c:v>2.5148997556641311E-8</c:v>
                </c:pt>
                <c:pt idx="26">
                  <c:v>8.6916024936784691E-9</c:v>
                </c:pt>
                <c:pt idx="27">
                  <c:v>2.9308875693953489E-9</c:v>
                </c:pt>
                <c:pt idx="28">
                  <c:v>9.6467642377458829E-10</c:v>
                </c:pt>
                <c:pt idx="29">
                  <c:v>3.1003498108808301E-10</c:v>
                </c:pt>
                <c:pt idx="30">
                  <c:v>9.7330549025300949E-11</c:v>
                </c:pt>
                <c:pt idx="31">
                  <c:v>2.9857885341798643E-11</c:v>
                </c:pt>
                <c:pt idx="32">
                  <c:v>8.9536652961749309E-12</c:v>
                </c:pt>
                <c:pt idx="33">
                  <c:v>2.6256289399488749E-12</c:v>
                </c:pt>
                <c:pt idx="34">
                  <c:v>7.5320497862224521E-13</c:v>
                </c:pt>
                <c:pt idx="35">
                  <c:v>2.1144365530259829E-13</c:v>
                </c:pt>
                <c:pt idx="36">
                  <c:v>5.8107146410782101E-14</c:v>
                </c:pt>
                <c:pt idx="37">
                  <c:v>1.5637485935167399E-14</c:v>
                </c:pt>
                <c:pt idx="38">
                  <c:v>4.1224280536511573E-15</c:v>
                </c:pt>
                <c:pt idx="39">
                  <c:v>1.064955336788261E-15</c:v>
                </c:pt>
                <c:pt idx="40">
                  <c:v>2.696760039319946E-16</c:v>
                </c:pt>
                <c:pt idx="41">
                  <c:v>6.6961208201549595E-17</c:v>
                </c:pt>
                <c:pt idx="42">
                  <c:v>1.6308304039486561E-17</c:v>
                </c:pt>
                <c:pt idx="43">
                  <c:v>3.8969994293976173E-18</c:v>
                </c:pt>
                <c:pt idx="44">
                  <c:v>9.1393732707426896E-19</c:v>
                </c:pt>
                <c:pt idx="45">
                  <c:v>2.104226919828398E-19</c:v>
                </c:pt>
                <c:pt idx="46">
                  <c:v>4.7575290592092652E-20</c:v>
                </c:pt>
                <c:pt idx="47">
                  <c:v>1.056581023935447E-20</c:v>
                </c:pt>
                <c:pt idx="48">
                  <c:v>2.305544839107934E-21</c:v>
                </c:pt>
                <c:pt idx="49">
                  <c:v>4.9443351472346156E-22</c:v>
                </c:pt>
                <c:pt idx="50">
                  <c:v>1.042358763487181E-22</c:v>
                </c:pt>
                <c:pt idx="51">
                  <c:v>2.1607787568078151E-23</c:v>
                </c:pt>
                <c:pt idx="52">
                  <c:v>4.4054806976548599E-24</c:v>
                </c:pt>
                <c:pt idx="53">
                  <c:v>8.8362876773888268E-25</c:v>
                </c:pt>
                <c:pt idx="54">
                  <c:v>1.7439782884867651E-25</c:v>
                </c:pt>
                <c:pt idx="55">
                  <c:v>3.3877059697944802E-26</c:v>
                </c:pt>
                <c:pt idx="56">
                  <c:v>6.4782860946029733E-27</c:v>
                </c:pt>
                <c:pt idx="57">
                  <c:v>1.2198274296870699E-27</c:v>
                </c:pt>
                <c:pt idx="58">
                  <c:v>2.2621029878473282E-28</c:v>
                </c:pt>
                <c:pt idx="59">
                  <c:v>4.1322990196524948E-29</c:v>
                </c:pt>
                <c:pt idx="60">
                  <c:v>7.4374501689150229E-30</c:v>
                </c:pt>
                <c:pt idx="61">
                  <c:v>1.3191521345793431E-30</c:v>
                </c:pt>
                <c:pt idx="62">
                  <c:v>2.3061509001694032E-31</c:v>
                </c:pt>
                <c:pt idx="63">
                  <c:v>3.9745153656914822E-32</c:v>
                </c:pt>
                <c:pt idx="64">
                  <c:v>6.7540455291174201E-33</c:v>
                </c:pt>
                <c:pt idx="65">
                  <c:v>1.131892105003811E-33</c:v>
                </c:pt>
                <c:pt idx="66">
                  <c:v>1.871041619619599E-34</c:v>
                </c:pt>
                <c:pt idx="67">
                  <c:v>3.0512208502562779E-35</c:v>
                </c:pt>
                <c:pt idx="68">
                  <c:v>4.9096253652849442E-36</c:v>
                </c:pt>
                <c:pt idx="69">
                  <c:v>7.7961232385869241E-37</c:v>
                </c:pt>
                <c:pt idx="70">
                  <c:v>1.221895905764579E-37</c:v>
                </c:pt>
                <c:pt idx="71">
                  <c:v>1.890527104239008E-38</c:v>
                </c:pt>
                <c:pt idx="72">
                  <c:v>2.8879609669995638E-39</c:v>
                </c:pt>
                <c:pt idx="73">
                  <c:v>4.3563676915415663E-40</c:v>
                </c:pt>
                <c:pt idx="74">
                  <c:v>6.4900227948672625E-41</c:v>
                </c:pt>
                <c:pt idx="75">
                  <c:v>9.550337647538136E-42</c:v>
                </c:pt>
                <c:pt idx="76">
                  <c:v>1.388363045399961E-42</c:v>
                </c:pt>
                <c:pt idx="77">
                  <c:v>1.9941549537537221E-43</c:v>
                </c:pt>
                <c:pt idx="78">
                  <c:v>2.8303801524397011E-44</c:v>
                </c:pt>
                <c:pt idx="79">
                  <c:v>3.9702505485823912E-45</c:v>
                </c:pt>
                <c:pt idx="80">
                  <c:v>5.5047097031177801E-46</c:v>
                </c:pt>
                <c:pt idx="81">
                  <c:v>7.5448260591995788E-47</c:v>
                </c:pt>
                <c:pt idx="82">
                  <c:v>1.022389021403931E-47</c:v>
                </c:pt>
                <c:pt idx="83">
                  <c:v>1.3698972883561551E-48</c:v>
                </c:pt>
                <c:pt idx="84">
                  <c:v>1.8151662809661761E-49</c:v>
                </c:pt>
                <c:pt idx="85">
                  <c:v>2.378767960639775E-50</c:v>
                </c:pt>
                <c:pt idx="86">
                  <c:v>3.0835051751300409E-51</c:v>
                </c:pt>
                <c:pt idx="87">
                  <c:v>3.9540570610678984E-52</c:v>
                </c:pt>
                <c:pt idx="88">
                  <c:v>5.016428245294723E-53</c:v>
                </c:pt>
                <c:pt idx="89">
                  <c:v>6.2971864804452668E-54</c:v>
                </c:pt>
                <c:pt idx="90">
                  <c:v>7.8224851413686287E-55</c:v>
                </c:pt>
                <c:pt idx="91">
                  <c:v>9.6168818246056223E-56</c:v>
                </c:pt>
                <c:pt idx="92">
                  <c:v>1.1701981423948221E-56</c:v>
                </c:pt>
                <c:pt idx="93">
                  <c:v>1.4094950409830829E-57</c:v>
                </c:pt>
                <c:pt idx="94">
                  <c:v>1.6806967238702749E-58</c:v>
                </c:pt>
                <c:pt idx="95">
                  <c:v>1.9841694521338471E-59</c:v>
                </c:pt>
                <c:pt idx="96">
                  <c:v>2.319427182925734E-60</c:v>
                </c:pt>
                <c:pt idx="97">
                  <c:v>2.688726491534366E-61</c:v>
                </c:pt>
                <c:pt idx="98">
                  <c:v>3.4272074150941048E-62</c:v>
                </c:pt>
              </c:numCache>
            </c:numRef>
          </c:yVal>
          <c:smooth val="1"/>
          <c:extLst>
            <c:ext xmlns:c16="http://schemas.microsoft.com/office/drawing/2014/chart" uri="{C3380CC4-5D6E-409C-BE32-E72D297353CC}">
              <c16:uniqueId val="{00000004-7140-4495-B92F-E4D211EFE5D9}"/>
            </c:ext>
          </c:extLst>
        </c:ser>
        <c:dLbls>
          <c:showLegendKey val="0"/>
          <c:showVal val="0"/>
          <c:showCatName val="0"/>
          <c:showSerName val="0"/>
          <c:showPercent val="0"/>
          <c:showBubbleSize val="0"/>
        </c:dLbls>
        <c:axId val="1948055696"/>
        <c:axId val="2025909232"/>
      </c:scatterChart>
      <c:valAx>
        <c:axId val="1948055696"/>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Calibri Light" panose="020F0302020204030204" pitchFamily="34" charset="0"/>
                    <a:ea typeface="+mn-ea"/>
                    <a:cs typeface="Calibri Light" panose="020F0302020204030204" pitchFamily="34" charset="0"/>
                  </a:defRPr>
                </a:pPr>
                <a:r>
                  <a:rPr lang="he-IL"/>
                  <a:t>המיקום</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Calibri Light" panose="020F0302020204030204" pitchFamily="34" charset="0"/>
                  <a:ea typeface="+mn-ea"/>
                  <a:cs typeface="Calibri Light" panose="020F0302020204030204" pitchFamily="34" charset="0"/>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Calibri Light" panose="020F0302020204030204" pitchFamily="34" charset="0"/>
                <a:ea typeface="+mn-ea"/>
                <a:cs typeface="Calibri Light" panose="020F0302020204030204" pitchFamily="34" charset="0"/>
              </a:defRPr>
            </a:pPr>
            <a:endParaRPr lang="en-US"/>
          </a:p>
        </c:txPr>
        <c:crossAx val="2025909232"/>
        <c:crosses val="autoZero"/>
        <c:crossBetween val="midCat"/>
      </c:valAx>
      <c:valAx>
        <c:axId val="2025909232"/>
        <c:scaling>
          <c:orientation val="minMax"/>
          <c:max val="4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Calibri Light" panose="020F0302020204030204" pitchFamily="34" charset="0"/>
                    <a:ea typeface="+mn-ea"/>
                    <a:cs typeface="Calibri Light" panose="020F0302020204030204" pitchFamily="34" charset="0"/>
                  </a:defRPr>
                </a:pPr>
                <a:r>
                  <a:rPr lang="he-IL"/>
                  <a:t>הפרש הטמפרטורה בין נקודה לאוויר</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Calibri Light" panose="020F0302020204030204" pitchFamily="34" charset="0"/>
                  <a:ea typeface="+mn-ea"/>
                  <a:cs typeface="Calibri Light" panose="020F0302020204030204" pitchFamily="34" charset="0"/>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Calibri Light" panose="020F0302020204030204" pitchFamily="34" charset="0"/>
                <a:ea typeface="+mn-ea"/>
                <a:cs typeface="Calibri Light" panose="020F0302020204030204" pitchFamily="34" charset="0"/>
              </a:defRPr>
            </a:pPr>
            <a:endParaRPr lang="en-US"/>
          </a:p>
        </c:txPr>
        <c:crossAx val="1948055696"/>
        <c:crosses val="autoZero"/>
        <c:crossBetween val="midCat"/>
      </c:valAx>
      <c:spPr>
        <a:noFill/>
        <a:ln>
          <a:noFill/>
        </a:ln>
        <a:effectLst/>
      </c:spPr>
    </c:plotArea>
    <c:legend>
      <c:legendPos val="r"/>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Calibri Light" panose="020F0302020204030204" pitchFamily="34" charset="0"/>
              <a:ea typeface="+mn-ea"/>
              <a:cs typeface="Calibri Light" panose="020F03020202040302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ysClr val="window" lastClr="FFFFFF"/>
    </a:solidFill>
    <a:ln>
      <a:noFill/>
    </a:ln>
    <a:effectLst/>
  </c:spPr>
  <c:txPr>
    <a:bodyPr/>
    <a:lstStyle/>
    <a:p>
      <a:pPr rtl="1">
        <a:defRPr sz="1000">
          <a:latin typeface="Calibri Light" panose="020F0302020204030204" pitchFamily="34" charset="0"/>
          <a:cs typeface="Calibri Light" panose="020F0302020204030204" pitchFamily="34" charset="0"/>
        </a:defRPr>
      </a:pPr>
      <a:endParaRPr lang="en-US"/>
    </a:p>
  </c:txPr>
  <c:externalData r:id="rId4">
    <c:autoUpdate val="0"/>
  </c:externalData>
  <c:userShapes r:id="rId5"/>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rtl="1">
              <a:defRPr sz="1200" b="0" i="0" u="none" strike="noStrike" kern="1200" spc="0" baseline="0">
                <a:solidFill>
                  <a:schemeClr val="tx1">
                    <a:lumMod val="65000"/>
                    <a:lumOff val="35000"/>
                  </a:schemeClr>
                </a:solidFill>
                <a:latin typeface="Calibri Light" panose="020F0302020204030204" pitchFamily="34" charset="0"/>
                <a:ea typeface="+mn-ea"/>
                <a:cs typeface="Calibri Light" panose="020F0302020204030204" pitchFamily="34" charset="0"/>
              </a:defRPr>
            </a:pPr>
            <a:r>
              <a:rPr lang="he-IL"/>
              <a:t>טמפרטורה ביחס למיקום בערכי </a:t>
            </a:r>
            <a:r>
              <a:rPr lang="en-US"/>
              <a:t>K</a:t>
            </a:r>
            <a:r>
              <a:rPr lang="he-IL"/>
              <a:t> שונים במצב שיווי משקל</a:t>
            </a:r>
            <a:endParaRPr lang="en-US"/>
          </a:p>
        </c:rich>
      </c:tx>
      <c:overlay val="0"/>
      <c:spPr>
        <a:noFill/>
        <a:ln>
          <a:noFill/>
        </a:ln>
        <a:effectLst/>
      </c:spPr>
      <c:txPr>
        <a:bodyPr rot="0" spcFirstLastPara="1" vertOverflow="ellipsis" vert="horz" wrap="square" anchor="ctr" anchorCtr="1"/>
        <a:lstStyle/>
        <a:p>
          <a:pPr rtl="1">
            <a:defRPr sz="1200" b="0" i="0" u="none" strike="noStrike" kern="1200" spc="0" baseline="0">
              <a:solidFill>
                <a:schemeClr val="tx1">
                  <a:lumMod val="65000"/>
                  <a:lumOff val="35000"/>
                </a:schemeClr>
              </a:solidFill>
              <a:latin typeface="Calibri Light" panose="020F0302020204030204" pitchFamily="34" charset="0"/>
              <a:ea typeface="+mn-ea"/>
              <a:cs typeface="Calibri Light" panose="020F0302020204030204" pitchFamily="34" charset="0"/>
            </a:defRPr>
          </a:pPr>
          <a:endParaRPr lang="en-US"/>
        </a:p>
      </c:txPr>
    </c:title>
    <c:autoTitleDeleted val="0"/>
    <c:plotArea>
      <c:layout/>
      <c:scatterChart>
        <c:scatterStyle val="smoothMarker"/>
        <c:varyColors val="0"/>
        <c:ser>
          <c:idx val="4"/>
          <c:order val="0"/>
          <c:tx>
            <c:strRef>
              <c:f>גרף!$B$6</c:f>
              <c:strCache>
                <c:ptCount val="1"/>
                <c:pt idx="0">
                  <c:v>200</c:v>
                </c:pt>
              </c:strCache>
            </c:strRef>
          </c:tx>
          <c:spPr>
            <a:ln w="19050" cap="rnd">
              <a:solidFill>
                <a:schemeClr val="accent5"/>
              </a:solidFill>
              <a:round/>
            </a:ln>
            <a:effectLst/>
          </c:spPr>
          <c:marker>
            <c:symbol val="none"/>
          </c:marker>
          <c:xVal>
            <c:numRef>
              <c:f>גרף!B</c:f>
              <c:numCache>
                <c:formatCode>General</c:formatCode>
                <c:ptCount val="99"/>
                <c:pt idx="0">
                  <c:v>2.0999999999999999E-3</c:v>
                </c:pt>
                <c:pt idx="1">
                  <c:v>6.3E-3</c:v>
                </c:pt>
                <c:pt idx="2">
                  <c:v>1.0500000000000001E-2</c:v>
                </c:pt>
                <c:pt idx="3">
                  <c:v>1.47E-2</c:v>
                </c:pt>
                <c:pt idx="4">
                  <c:v>1.89E-2</c:v>
                </c:pt>
                <c:pt idx="5">
                  <c:v>2.3099999999999999E-2</c:v>
                </c:pt>
                <c:pt idx="6">
                  <c:v>2.7300000000000001E-2</c:v>
                </c:pt>
                <c:pt idx="7">
                  <c:v>3.15E-2</c:v>
                </c:pt>
                <c:pt idx="8">
                  <c:v>3.5700000000000003E-2</c:v>
                </c:pt>
                <c:pt idx="9">
                  <c:v>3.9899999999999998E-2</c:v>
                </c:pt>
                <c:pt idx="10">
                  <c:v>4.41E-2</c:v>
                </c:pt>
                <c:pt idx="11">
                  <c:v>4.8300000000000003E-2</c:v>
                </c:pt>
                <c:pt idx="12">
                  <c:v>5.2499999999999998E-2</c:v>
                </c:pt>
                <c:pt idx="13">
                  <c:v>5.6699999999999993E-2</c:v>
                </c:pt>
                <c:pt idx="14">
                  <c:v>6.0900000000000003E-2</c:v>
                </c:pt>
                <c:pt idx="15">
                  <c:v>6.5099999999999991E-2</c:v>
                </c:pt>
                <c:pt idx="16">
                  <c:v>6.93E-2</c:v>
                </c:pt>
                <c:pt idx="17">
                  <c:v>7.3499999999999996E-2</c:v>
                </c:pt>
                <c:pt idx="18">
                  <c:v>7.7699999999999991E-2</c:v>
                </c:pt>
                <c:pt idx="19">
                  <c:v>8.1900000000000001E-2</c:v>
                </c:pt>
                <c:pt idx="20">
                  <c:v>8.6099999999999996E-2</c:v>
                </c:pt>
                <c:pt idx="21">
                  <c:v>9.0299999999999991E-2</c:v>
                </c:pt>
                <c:pt idx="22">
                  <c:v>9.4500000000000001E-2</c:v>
                </c:pt>
                <c:pt idx="23">
                  <c:v>9.8699999999999996E-2</c:v>
                </c:pt>
                <c:pt idx="24">
                  <c:v>0.10290000000000001</c:v>
                </c:pt>
                <c:pt idx="25">
                  <c:v>0.1071</c:v>
                </c:pt>
                <c:pt idx="26">
                  <c:v>0.1113</c:v>
                </c:pt>
                <c:pt idx="27">
                  <c:v>0.11550000000000001</c:v>
                </c:pt>
                <c:pt idx="28">
                  <c:v>0.1197</c:v>
                </c:pt>
                <c:pt idx="29">
                  <c:v>0.1239</c:v>
                </c:pt>
                <c:pt idx="30">
                  <c:v>0.12809999999999999</c:v>
                </c:pt>
                <c:pt idx="31">
                  <c:v>0.1323</c:v>
                </c:pt>
                <c:pt idx="32">
                  <c:v>0.13650000000000001</c:v>
                </c:pt>
                <c:pt idx="33">
                  <c:v>0.14069999999999999</c:v>
                </c:pt>
                <c:pt idx="34">
                  <c:v>0.1449</c:v>
                </c:pt>
                <c:pt idx="35">
                  <c:v>0.14910000000000001</c:v>
                </c:pt>
                <c:pt idx="36">
                  <c:v>0.15329999999999999</c:v>
                </c:pt>
                <c:pt idx="37">
                  <c:v>0.1575</c:v>
                </c:pt>
                <c:pt idx="38">
                  <c:v>0.16170000000000001</c:v>
                </c:pt>
                <c:pt idx="39">
                  <c:v>0.16589999999999999</c:v>
                </c:pt>
                <c:pt idx="40">
                  <c:v>0.1701</c:v>
                </c:pt>
                <c:pt idx="41">
                  <c:v>0.17430000000000001</c:v>
                </c:pt>
                <c:pt idx="42">
                  <c:v>0.17849999999999999</c:v>
                </c:pt>
                <c:pt idx="43">
                  <c:v>0.1827</c:v>
                </c:pt>
                <c:pt idx="44">
                  <c:v>0.18690000000000001</c:v>
                </c:pt>
                <c:pt idx="45">
                  <c:v>0.19109999999999999</c:v>
                </c:pt>
                <c:pt idx="46">
                  <c:v>0.1953</c:v>
                </c:pt>
                <c:pt idx="47">
                  <c:v>0.19950000000000001</c:v>
                </c:pt>
                <c:pt idx="48">
                  <c:v>0.20369999999999999</c:v>
                </c:pt>
                <c:pt idx="49">
                  <c:v>0.2079</c:v>
                </c:pt>
                <c:pt idx="50">
                  <c:v>0.21210000000000001</c:v>
                </c:pt>
                <c:pt idx="51">
                  <c:v>0.21629999999999999</c:v>
                </c:pt>
                <c:pt idx="52">
                  <c:v>0.2205</c:v>
                </c:pt>
                <c:pt idx="53">
                  <c:v>0.22470000000000001</c:v>
                </c:pt>
                <c:pt idx="54">
                  <c:v>0.22889999999999999</c:v>
                </c:pt>
                <c:pt idx="55">
                  <c:v>0.2331</c:v>
                </c:pt>
                <c:pt idx="56">
                  <c:v>0.23730000000000001</c:v>
                </c:pt>
                <c:pt idx="57">
                  <c:v>0.24149999999999999</c:v>
                </c:pt>
                <c:pt idx="58">
                  <c:v>0.2457</c:v>
                </c:pt>
                <c:pt idx="59">
                  <c:v>0.24990000000000001</c:v>
                </c:pt>
                <c:pt idx="60">
                  <c:v>0.25409999999999999</c:v>
                </c:pt>
                <c:pt idx="61">
                  <c:v>0.25829999999999997</c:v>
                </c:pt>
                <c:pt idx="62">
                  <c:v>0.26250000000000001</c:v>
                </c:pt>
                <c:pt idx="63">
                  <c:v>0.26669999999999999</c:v>
                </c:pt>
                <c:pt idx="64">
                  <c:v>0.27089999999999997</c:v>
                </c:pt>
                <c:pt idx="65">
                  <c:v>0.27510000000000001</c:v>
                </c:pt>
                <c:pt idx="66">
                  <c:v>0.27929999999999999</c:v>
                </c:pt>
                <c:pt idx="67">
                  <c:v>0.28349999999999997</c:v>
                </c:pt>
                <c:pt idx="68">
                  <c:v>0.28770000000000001</c:v>
                </c:pt>
                <c:pt idx="69">
                  <c:v>0.29189999999999999</c:v>
                </c:pt>
                <c:pt idx="70">
                  <c:v>0.29609999999999997</c:v>
                </c:pt>
                <c:pt idx="71">
                  <c:v>0.30030000000000001</c:v>
                </c:pt>
                <c:pt idx="72">
                  <c:v>0.30449999999999999</c:v>
                </c:pt>
                <c:pt idx="73">
                  <c:v>0.30869999999999997</c:v>
                </c:pt>
                <c:pt idx="74">
                  <c:v>0.31290000000000001</c:v>
                </c:pt>
                <c:pt idx="75">
                  <c:v>0.31709999999999999</c:v>
                </c:pt>
                <c:pt idx="76">
                  <c:v>0.32129999999999997</c:v>
                </c:pt>
                <c:pt idx="77">
                  <c:v>0.32550000000000001</c:v>
                </c:pt>
                <c:pt idx="78">
                  <c:v>0.32969999999999999</c:v>
                </c:pt>
                <c:pt idx="79">
                  <c:v>0.33389999999999997</c:v>
                </c:pt>
                <c:pt idx="80">
                  <c:v>0.33810000000000001</c:v>
                </c:pt>
                <c:pt idx="81">
                  <c:v>0.34229999999999999</c:v>
                </c:pt>
                <c:pt idx="82">
                  <c:v>0.34649999999999997</c:v>
                </c:pt>
                <c:pt idx="83">
                  <c:v>0.35070000000000001</c:v>
                </c:pt>
                <c:pt idx="84">
                  <c:v>0.35489999999999999</c:v>
                </c:pt>
                <c:pt idx="85">
                  <c:v>0.35909999999999997</c:v>
                </c:pt>
                <c:pt idx="86">
                  <c:v>0.36330000000000001</c:v>
                </c:pt>
                <c:pt idx="87">
                  <c:v>0.36749999999999999</c:v>
                </c:pt>
                <c:pt idx="88">
                  <c:v>0.37169999999999997</c:v>
                </c:pt>
                <c:pt idx="89">
                  <c:v>0.37590000000000001</c:v>
                </c:pt>
                <c:pt idx="90">
                  <c:v>0.38009999999999999</c:v>
                </c:pt>
                <c:pt idx="91">
                  <c:v>0.38429999999999997</c:v>
                </c:pt>
                <c:pt idx="92">
                  <c:v>0.38850000000000001</c:v>
                </c:pt>
                <c:pt idx="93">
                  <c:v>0.39269999999999999</c:v>
                </c:pt>
                <c:pt idx="94">
                  <c:v>0.39689999999999998</c:v>
                </c:pt>
                <c:pt idx="95">
                  <c:v>0.40110000000000001</c:v>
                </c:pt>
                <c:pt idx="96">
                  <c:v>0.40529999999999999</c:v>
                </c:pt>
                <c:pt idx="97">
                  <c:v>0.40949999999999998</c:v>
                </c:pt>
                <c:pt idx="98">
                  <c:v>0.41370000000000001</c:v>
                </c:pt>
              </c:numCache>
            </c:numRef>
          </c:xVal>
          <c:yVal>
            <c:numRef>
              <c:f>גרף!AAAAA</c:f>
              <c:numCache>
                <c:formatCode>General</c:formatCode>
                <c:ptCount val="99"/>
                <c:pt idx="0">
                  <c:v>34.414152575761833</c:v>
                </c:pt>
                <c:pt idx="1">
                  <c:v>33.88158201374587</c:v>
                </c:pt>
                <c:pt idx="2">
                  <c:v>33.358574211197308</c:v>
                </c:pt>
                <c:pt idx="3">
                  <c:v>32.844981556172222</c:v>
                </c:pt>
                <c:pt idx="4">
                  <c:v>32.340659094053088</c:v>
                </c:pt>
                <c:pt idx="5">
                  <c:v>31.84546448663647</c:v>
                </c:pt>
                <c:pt idx="6">
                  <c:v>31.359257971959071</c:v>
                </c:pt>
                <c:pt idx="7">
                  <c:v>30.881902324850909</c:v>
                </c:pt>
                <c:pt idx="8">
                  <c:v>30.413262818204611</c:v>
                </c:pt>
                <c:pt idx="9">
                  <c:v>29.953207184949679</c:v>
                </c:pt>
                <c:pt idx="10">
                  <c:v>29.50160558072098</c:v>
                </c:pt>
                <c:pt idx="11">
                  <c:v>29.058330547211199</c:v>
                </c:pt>
                <c:pt idx="12">
                  <c:v>28.62325697619665</c:v>
                </c:pt>
                <c:pt idx="13">
                  <c:v>28.196262074226311</c:v>
                </c:pt>
                <c:pt idx="14">
                  <c:v>27.77722532796432</c:v>
                </c:pt>
                <c:pt idx="15">
                  <c:v>27.36602847017588</c:v>
                </c:pt>
                <c:pt idx="16">
                  <c:v>26.962555446347238</c:v>
                </c:pt>
                <c:pt idx="17">
                  <c:v>26.566692381930029</c:v>
                </c:pt>
                <c:pt idx="18">
                  <c:v>26.17832755020105</c:v>
                </c:pt>
                <c:pt idx="19">
                  <c:v>25.797351340728149</c:v>
                </c:pt>
                <c:pt idx="20">
                  <c:v>25.423656228433352</c:v>
                </c:pt>
                <c:pt idx="21">
                  <c:v>25.057136743244811</c:v>
                </c:pt>
                <c:pt idx="22">
                  <c:v>24.697689440328471</c:v>
                </c:pt>
                <c:pt idx="23">
                  <c:v>24.345212870891508</c:v>
                </c:pt>
                <c:pt idx="24">
                  <c:v>23.999607553549058</c:v>
                </c:pt>
                <c:pt idx="25">
                  <c:v>23.660775946246289</c:v>
                </c:pt>
                <c:pt idx="26">
                  <c:v>23.328622418727829</c:v>
                </c:pt>
                <c:pt idx="27">
                  <c:v>23.00305322554669</c:v>
                </c:pt>
                <c:pt idx="28">
                  <c:v>22.683976479605271</c:v>
                </c:pt>
                <c:pt idx="29">
                  <c:v>22.37130212622084</c:v>
                </c:pt>
                <c:pt idx="30">
                  <c:v>22.0649419177082</c:v>
                </c:pt>
                <c:pt idx="31">
                  <c:v>21.764809388472301</c:v>
                </c:pt>
                <c:pt idx="32">
                  <c:v>21.470819830603858</c:v>
                </c:pt>
                <c:pt idx="33">
                  <c:v>21.1828902699712</c:v>
                </c:pt>
                <c:pt idx="34">
                  <c:v>20.90093944280121</c:v>
                </c:pt>
                <c:pt idx="35">
                  <c:v>20.624887772743211</c:v>
                </c:pt>
                <c:pt idx="36">
                  <c:v>20.354657348409049</c:v>
                </c:pt>
                <c:pt idx="37">
                  <c:v>20.090171901383041</c:v>
                </c:pt>
                <c:pt idx="38">
                  <c:v>19.831356784695711</c:v>
                </c:pt>
                <c:pt idx="39">
                  <c:v>19.578138951755172</c:v>
                </c:pt>
                <c:pt idx="40">
                  <c:v>19.33044693573007</c:v>
                </c:pt>
                <c:pt idx="41">
                  <c:v>19.088210829378639</c:v>
                </c:pt>
                <c:pt idx="42">
                  <c:v>18.85136226531769</c:v>
                </c:pt>
                <c:pt idx="43">
                  <c:v>18.619834396726411</c:v>
                </c:pt>
                <c:pt idx="44">
                  <c:v>18.39356187847919</c:v>
                </c:pt>
                <c:pt idx="45">
                  <c:v>18.172480848702371</c:v>
                </c:pt>
                <c:pt idx="46">
                  <c:v>17.95652891074959</c:v>
                </c:pt>
                <c:pt idx="47">
                  <c:v>17.745645115590719</c:v>
                </c:pt>
                <c:pt idx="48">
                  <c:v>17.539769944609329</c:v>
                </c:pt>
                <c:pt idx="49">
                  <c:v>17.338845292803931</c:v>
                </c:pt>
                <c:pt idx="50">
                  <c:v>17.14281445238813</c:v>
                </c:pt>
                <c:pt idx="51">
                  <c:v>16.951622096785211</c:v>
                </c:pt>
                <c:pt idx="52">
                  <c:v>16.765214265012531</c:v>
                </c:pt>
                <c:pt idx="53">
                  <c:v>16.583538346451292</c:v>
                </c:pt>
                <c:pt idx="54">
                  <c:v>16.406543065997539</c:v>
                </c:pt>
                <c:pt idx="55">
                  <c:v>16.23417846959001</c:v>
                </c:pt>
                <c:pt idx="56">
                  <c:v>16.06639591011092</c:v>
                </c:pt>
                <c:pt idx="57">
                  <c:v>15.90314803365553</c:v>
                </c:pt>
                <c:pt idx="58">
                  <c:v>15.744388766166789</c:v>
                </c:pt>
                <c:pt idx="59">
                  <c:v>15.590073300431181</c:v>
                </c:pt>
                <c:pt idx="60">
                  <c:v>15.44015808343214</c:v>
                </c:pt>
                <c:pt idx="61">
                  <c:v>15.294600804057451</c:v>
                </c:pt>
                <c:pt idx="62">
                  <c:v>15.15336038115711</c:v>
                </c:pt>
                <c:pt idx="63">
                  <c:v>15.016396951948479</c:v>
                </c:pt>
                <c:pt idx="64">
                  <c:v>14.883671860765141</c:v>
                </c:pt>
                <c:pt idx="65">
                  <c:v>14.75514764814659</c:v>
                </c:pt>
                <c:pt idx="66">
                  <c:v>14.63078804026549</c:v>
                </c:pt>
                <c:pt idx="67">
                  <c:v>14.510557938689541</c:v>
                </c:pt>
                <c:pt idx="68">
                  <c:v>14.39442341047519</c:v>
                </c:pt>
                <c:pt idx="69">
                  <c:v>14.282351678590169</c:v>
                </c:pt>
                <c:pt idx="70">
                  <c:v>14.174311112662391</c:v>
                </c:pt>
                <c:pt idx="71">
                  <c:v>14.07027122005241</c:v>
                </c:pt>
                <c:pt idx="72">
                  <c:v>13.97020263724705</c:v>
                </c:pt>
                <c:pt idx="73">
                  <c:v>13.874077121571689</c:v>
                </c:pt>
                <c:pt idx="74">
                  <c:v>13.781867543218921</c:v>
                </c:pt>
                <c:pt idx="75">
                  <c:v>13.693547877591261</c:v>
                </c:pt>
                <c:pt idx="76">
                  <c:v>13.609093197955911</c:v>
                </c:pt>
                <c:pt idx="77">
                  <c:v>13.528479668409229</c:v>
                </c:pt>
                <c:pt idx="78">
                  <c:v>13.45168453714922</c:v>
                </c:pt>
                <c:pt idx="79">
                  <c:v>13.37868613005392</c:v>
                </c:pt>
                <c:pt idx="80">
                  <c:v>13.30946384456402</c:v>
                </c:pt>
                <c:pt idx="81">
                  <c:v>13.24399814386785</c:v>
                </c:pt>
                <c:pt idx="82">
                  <c:v>13.182270551387241</c:v>
                </c:pt>
                <c:pt idx="83">
                  <c:v>13.124263645562561</c:v>
                </c:pt>
                <c:pt idx="84">
                  <c:v>13.069961054935639</c:v>
                </c:pt>
                <c:pt idx="85">
                  <c:v>13.01934745352893</c:v>
                </c:pt>
                <c:pt idx="86">
                  <c:v>12.97240855651985</c:v>
                </c:pt>
                <c:pt idx="87">
                  <c:v>12.929131116208969</c:v>
                </c:pt>
                <c:pt idx="88">
                  <c:v>12.8895029182809</c:v>
                </c:pt>
                <c:pt idx="89">
                  <c:v>12.85351277835686</c:v>
                </c:pt>
                <c:pt idx="90">
                  <c:v>12.82115053883796</c:v>
                </c:pt>
                <c:pt idx="91">
                  <c:v>12.792407066038249</c:v>
                </c:pt>
                <c:pt idx="92">
                  <c:v>12.76727424760678</c:v>
                </c:pt>
                <c:pt idx="93">
                  <c:v>12.74574499023792</c:v>
                </c:pt>
                <c:pt idx="94">
                  <c:v>12.727813217669331</c:v>
                </c:pt>
                <c:pt idx="95">
                  <c:v>12.71347386896694</c:v>
                </c:pt>
                <c:pt idx="96">
                  <c:v>12.70272289709656</c:v>
                </c:pt>
                <c:pt idx="97">
                  <c:v>12.69555726778159</c:v>
                </c:pt>
                <c:pt idx="98">
                  <c:v>12.69197495864662</c:v>
                </c:pt>
              </c:numCache>
            </c:numRef>
          </c:yVal>
          <c:smooth val="1"/>
          <c:extLst>
            <c:ext xmlns:c16="http://schemas.microsoft.com/office/drawing/2014/chart" uri="{C3380CC4-5D6E-409C-BE32-E72D297353CC}">
              <c16:uniqueId val="{00000000-2B52-4D2D-B31E-BF35360510EF}"/>
            </c:ext>
          </c:extLst>
        </c:ser>
        <c:ser>
          <c:idx val="3"/>
          <c:order val="1"/>
          <c:tx>
            <c:strRef>
              <c:f>גרף!$B$5</c:f>
              <c:strCache>
                <c:ptCount val="1"/>
                <c:pt idx="0">
                  <c:v>100</c:v>
                </c:pt>
              </c:strCache>
            </c:strRef>
          </c:tx>
          <c:spPr>
            <a:ln w="19050" cap="rnd">
              <a:solidFill>
                <a:schemeClr val="accent4"/>
              </a:solidFill>
              <a:round/>
            </a:ln>
            <a:effectLst/>
          </c:spPr>
          <c:marker>
            <c:symbol val="none"/>
          </c:marker>
          <c:xVal>
            <c:numRef>
              <c:f>גרף!B</c:f>
              <c:numCache>
                <c:formatCode>General</c:formatCode>
                <c:ptCount val="99"/>
                <c:pt idx="0">
                  <c:v>2.0999999999999999E-3</c:v>
                </c:pt>
                <c:pt idx="1">
                  <c:v>6.3E-3</c:v>
                </c:pt>
                <c:pt idx="2">
                  <c:v>1.0500000000000001E-2</c:v>
                </c:pt>
                <c:pt idx="3">
                  <c:v>1.47E-2</c:v>
                </c:pt>
                <c:pt idx="4">
                  <c:v>1.89E-2</c:v>
                </c:pt>
                <c:pt idx="5">
                  <c:v>2.3099999999999999E-2</c:v>
                </c:pt>
                <c:pt idx="6">
                  <c:v>2.7300000000000001E-2</c:v>
                </c:pt>
                <c:pt idx="7">
                  <c:v>3.15E-2</c:v>
                </c:pt>
                <c:pt idx="8">
                  <c:v>3.5700000000000003E-2</c:v>
                </c:pt>
                <c:pt idx="9">
                  <c:v>3.9899999999999998E-2</c:v>
                </c:pt>
                <c:pt idx="10">
                  <c:v>4.41E-2</c:v>
                </c:pt>
                <c:pt idx="11">
                  <c:v>4.8300000000000003E-2</c:v>
                </c:pt>
                <c:pt idx="12">
                  <c:v>5.2499999999999998E-2</c:v>
                </c:pt>
                <c:pt idx="13">
                  <c:v>5.6699999999999993E-2</c:v>
                </c:pt>
                <c:pt idx="14">
                  <c:v>6.0900000000000003E-2</c:v>
                </c:pt>
                <c:pt idx="15">
                  <c:v>6.5099999999999991E-2</c:v>
                </c:pt>
                <c:pt idx="16">
                  <c:v>6.93E-2</c:v>
                </c:pt>
                <c:pt idx="17">
                  <c:v>7.3499999999999996E-2</c:v>
                </c:pt>
                <c:pt idx="18">
                  <c:v>7.7699999999999991E-2</c:v>
                </c:pt>
                <c:pt idx="19">
                  <c:v>8.1900000000000001E-2</c:v>
                </c:pt>
                <c:pt idx="20">
                  <c:v>8.6099999999999996E-2</c:v>
                </c:pt>
                <c:pt idx="21">
                  <c:v>9.0299999999999991E-2</c:v>
                </c:pt>
                <c:pt idx="22">
                  <c:v>9.4500000000000001E-2</c:v>
                </c:pt>
                <c:pt idx="23">
                  <c:v>9.8699999999999996E-2</c:v>
                </c:pt>
                <c:pt idx="24">
                  <c:v>0.10290000000000001</c:v>
                </c:pt>
                <c:pt idx="25">
                  <c:v>0.1071</c:v>
                </c:pt>
                <c:pt idx="26">
                  <c:v>0.1113</c:v>
                </c:pt>
                <c:pt idx="27">
                  <c:v>0.11550000000000001</c:v>
                </c:pt>
                <c:pt idx="28">
                  <c:v>0.1197</c:v>
                </c:pt>
                <c:pt idx="29">
                  <c:v>0.1239</c:v>
                </c:pt>
                <c:pt idx="30">
                  <c:v>0.12809999999999999</c:v>
                </c:pt>
                <c:pt idx="31">
                  <c:v>0.1323</c:v>
                </c:pt>
                <c:pt idx="32">
                  <c:v>0.13650000000000001</c:v>
                </c:pt>
                <c:pt idx="33">
                  <c:v>0.14069999999999999</c:v>
                </c:pt>
                <c:pt idx="34">
                  <c:v>0.1449</c:v>
                </c:pt>
                <c:pt idx="35">
                  <c:v>0.14910000000000001</c:v>
                </c:pt>
                <c:pt idx="36">
                  <c:v>0.15329999999999999</c:v>
                </c:pt>
                <c:pt idx="37">
                  <c:v>0.1575</c:v>
                </c:pt>
                <c:pt idx="38">
                  <c:v>0.16170000000000001</c:v>
                </c:pt>
                <c:pt idx="39">
                  <c:v>0.16589999999999999</c:v>
                </c:pt>
                <c:pt idx="40">
                  <c:v>0.1701</c:v>
                </c:pt>
                <c:pt idx="41">
                  <c:v>0.17430000000000001</c:v>
                </c:pt>
                <c:pt idx="42">
                  <c:v>0.17849999999999999</c:v>
                </c:pt>
                <c:pt idx="43">
                  <c:v>0.1827</c:v>
                </c:pt>
                <c:pt idx="44">
                  <c:v>0.18690000000000001</c:v>
                </c:pt>
                <c:pt idx="45">
                  <c:v>0.19109999999999999</c:v>
                </c:pt>
                <c:pt idx="46">
                  <c:v>0.1953</c:v>
                </c:pt>
                <c:pt idx="47">
                  <c:v>0.19950000000000001</c:v>
                </c:pt>
                <c:pt idx="48">
                  <c:v>0.20369999999999999</c:v>
                </c:pt>
                <c:pt idx="49">
                  <c:v>0.2079</c:v>
                </c:pt>
                <c:pt idx="50">
                  <c:v>0.21210000000000001</c:v>
                </c:pt>
                <c:pt idx="51">
                  <c:v>0.21629999999999999</c:v>
                </c:pt>
                <c:pt idx="52">
                  <c:v>0.2205</c:v>
                </c:pt>
                <c:pt idx="53">
                  <c:v>0.22470000000000001</c:v>
                </c:pt>
                <c:pt idx="54">
                  <c:v>0.22889999999999999</c:v>
                </c:pt>
                <c:pt idx="55">
                  <c:v>0.2331</c:v>
                </c:pt>
                <c:pt idx="56">
                  <c:v>0.23730000000000001</c:v>
                </c:pt>
                <c:pt idx="57">
                  <c:v>0.24149999999999999</c:v>
                </c:pt>
                <c:pt idx="58">
                  <c:v>0.2457</c:v>
                </c:pt>
                <c:pt idx="59">
                  <c:v>0.24990000000000001</c:v>
                </c:pt>
                <c:pt idx="60">
                  <c:v>0.25409999999999999</c:v>
                </c:pt>
                <c:pt idx="61">
                  <c:v>0.25829999999999997</c:v>
                </c:pt>
                <c:pt idx="62">
                  <c:v>0.26250000000000001</c:v>
                </c:pt>
                <c:pt idx="63">
                  <c:v>0.26669999999999999</c:v>
                </c:pt>
                <c:pt idx="64">
                  <c:v>0.27089999999999997</c:v>
                </c:pt>
                <c:pt idx="65">
                  <c:v>0.27510000000000001</c:v>
                </c:pt>
                <c:pt idx="66">
                  <c:v>0.27929999999999999</c:v>
                </c:pt>
                <c:pt idx="67">
                  <c:v>0.28349999999999997</c:v>
                </c:pt>
                <c:pt idx="68">
                  <c:v>0.28770000000000001</c:v>
                </c:pt>
                <c:pt idx="69">
                  <c:v>0.29189999999999999</c:v>
                </c:pt>
                <c:pt idx="70">
                  <c:v>0.29609999999999997</c:v>
                </c:pt>
                <c:pt idx="71">
                  <c:v>0.30030000000000001</c:v>
                </c:pt>
                <c:pt idx="72">
                  <c:v>0.30449999999999999</c:v>
                </c:pt>
                <c:pt idx="73">
                  <c:v>0.30869999999999997</c:v>
                </c:pt>
                <c:pt idx="74">
                  <c:v>0.31290000000000001</c:v>
                </c:pt>
                <c:pt idx="75">
                  <c:v>0.31709999999999999</c:v>
                </c:pt>
                <c:pt idx="76">
                  <c:v>0.32129999999999997</c:v>
                </c:pt>
                <c:pt idx="77">
                  <c:v>0.32550000000000001</c:v>
                </c:pt>
                <c:pt idx="78">
                  <c:v>0.32969999999999999</c:v>
                </c:pt>
                <c:pt idx="79">
                  <c:v>0.33389999999999997</c:v>
                </c:pt>
                <c:pt idx="80">
                  <c:v>0.33810000000000001</c:v>
                </c:pt>
                <c:pt idx="81">
                  <c:v>0.34229999999999999</c:v>
                </c:pt>
                <c:pt idx="82">
                  <c:v>0.34649999999999997</c:v>
                </c:pt>
                <c:pt idx="83">
                  <c:v>0.35070000000000001</c:v>
                </c:pt>
                <c:pt idx="84">
                  <c:v>0.35489999999999999</c:v>
                </c:pt>
                <c:pt idx="85">
                  <c:v>0.35909999999999997</c:v>
                </c:pt>
                <c:pt idx="86">
                  <c:v>0.36330000000000001</c:v>
                </c:pt>
                <c:pt idx="87">
                  <c:v>0.36749999999999999</c:v>
                </c:pt>
                <c:pt idx="88">
                  <c:v>0.37169999999999997</c:v>
                </c:pt>
                <c:pt idx="89">
                  <c:v>0.37590000000000001</c:v>
                </c:pt>
                <c:pt idx="90">
                  <c:v>0.38009999999999999</c:v>
                </c:pt>
                <c:pt idx="91">
                  <c:v>0.38429999999999997</c:v>
                </c:pt>
                <c:pt idx="92">
                  <c:v>0.38850000000000001</c:v>
                </c:pt>
                <c:pt idx="93">
                  <c:v>0.39269999999999999</c:v>
                </c:pt>
                <c:pt idx="94">
                  <c:v>0.39689999999999998</c:v>
                </c:pt>
                <c:pt idx="95">
                  <c:v>0.40110000000000001</c:v>
                </c:pt>
                <c:pt idx="96">
                  <c:v>0.40529999999999999</c:v>
                </c:pt>
                <c:pt idx="97">
                  <c:v>0.40949999999999998</c:v>
                </c:pt>
                <c:pt idx="98">
                  <c:v>0.41370000000000001</c:v>
                </c:pt>
              </c:numCache>
            </c:numRef>
          </c:xVal>
          <c:yVal>
            <c:numRef>
              <c:f>גרף!AAAA</c:f>
              <c:numCache>
                <c:formatCode>General</c:formatCode>
                <c:ptCount val="99"/>
                <c:pt idx="0">
                  <c:v>32.175860965588647</c:v>
                </c:pt>
                <c:pt idx="1">
                  <c:v>31.43444647381601</c:v>
                </c:pt>
                <c:pt idx="2">
                  <c:v>30.710776366138209</c:v>
                </c:pt>
                <c:pt idx="3">
                  <c:v>30.00444216612788</c:v>
                </c:pt>
                <c:pt idx="4">
                  <c:v>29.315045183072161</c:v>
                </c:pt>
                <c:pt idx="5">
                  <c:v>28.642196286915489</c:v>
                </c:pt>
                <c:pt idx="6">
                  <c:v>27.985515688599271</c:v>
                </c:pt>
                <c:pt idx="7">
                  <c:v>27.344632725674352</c:v>
                </c:pt>
                <c:pt idx="8">
                  <c:v>26.719185653065288</c:v>
                </c:pt>
                <c:pt idx="9">
                  <c:v>26.108821438868311</c:v>
                </c:pt>
                <c:pt idx="10">
                  <c:v>25.513195565067701</c:v>
                </c:pt>
                <c:pt idx="11">
                  <c:v>24.931971833058132</c:v>
                </c:pt>
                <c:pt idx="12">
                  <c:v>24.364822173863139</c:v>
                </c:pt>
                <c:pt idx="13">
                  <c:v>23.811426462942691</c:v>
                </c:pt>
                <c:pt idx="14">
                  <c:v>23.271472339485129</c:v>
                </c:pt>
                <c:pt idx="15">
                  <c:v>22.744655030081731</c:v>
                </c:pt>
                <c:pt idx="16">
                  <c:v>22.23067717668415</c:v>
                </c:pt>
                <c:pt idx="17">
                  <c:v>21.72924866874768</c:v>
                </c:pt>
                <c:pt idx="18">
                  <c:v>21.24008647946577</c:v>
                </c:pt>
                <c:pt idx="19">
                  <c:v>20.762914506002929</c:v>
                </c:pt>
                <c:pt idx="20">
                  <c:v>20.297463413636351</c:v>
                </c:pt>
                <c:pt idx="21">
                  <c:v>19.843470483717908</c:v>
                </c:pt>
                <c:pt idx="22">
                  <c:v>19.400679465370779</c:v>
                </c:pt>
                <c:pt idx="23">
                  <c:v>18.968840430837151</c:v>
                </c:pt>
                <c:pt idx="24">
                  <c:v>18.54770963439509</c:v>
                </c:pt>
                <c:pt idx="25">
                  <c:v>18.137049374765191</c:v>
                </c:pt>
                <c:pt idx="26">
                  <c:v>17.73662786092914</c:v>
                </c:pt>
                <c:pt idx="27">
                  <c:v>17.346219081284541</c:v>
                </c:pt>
                <c:pt idx="28">
                  <c:v>16.96560267606225</c:v>
                </c:pt>
                <c:pt idx="29">
                  <c:v>16.59456381293387</c:v>
                </c:pt>
                <c:pt idx="30">
                  <c:v>16.232893065739621</c:v>
                </c:pt>
                <c:pt idx="31">
                  <c:v>15.88038629626784</c:v>
                </c:pt>
                <c:pt idx="32">
                  <c:v>15.536844539019389</c:v>
                </c:pt>
                <c:pt idx="33">
                  <c:v>15.202073888892089</c:v>
                </c:pt>
                <c:pt idx="34">
                  <c:v>14.87588539172163</c:v>
                </c:pt>
                <c:pt idx="35">
                  <c:v>14.55809493761722</c:v>
                </c:pt>
                <c:pt idx="36">
                  <c:v>14.248523157031791</c:v>
                </c:pt>
                <c:pt idx="37">
                  <c:v>13.94699531950808</c:v>
                </c:pt>
                <c:pt idx="38">
                  <c:v>13.65334123504338</c:v>
                </c:pt>
                <c:pt idx="39">
                  <c:v>13.36739515801732</c:v>
                </c:pt>
                <c:pt idx="40">
                  <c:v>13.088995693628529</c:v>
                </c:pt>
                <c:pt idx="41">
                  <c:v>12.81798570678724</c:v>
                </c:pt>
                <c:pt idx="42">
                  <c:v>12.55421223341237</c:v>
                </c:pt>
                <c:pt idx="43">
                  <c:v>12.29752639408327</c:v>
                </c:pt>
                <c:pt idx="44">
                  <c:v>12.04778330999711</c:v>
                </c:pt>
                <c:pt idx="45">
                  <c:v>11.804842021184569</c:v>
                </c:pt>
                <c:pt idx="46">
                  <c:v>11.568565406937729</c:v>
                </c:pt>
                <c:pt idx="47">
                  <c:v>11.338820108405169</c:v>
                </c:pt>
                <c:pt idx="48">
                  <c:v>11.115476453310549</c:v>
                </c:pt>
                <c:pt idx="49">
                  <c:v>10.89840838275237</c:v>
                </c:pt>
                <c:pt idx="50">
                  <c:v>10.68749338004333</c:v>
                </c:pt>
                <c:pt idx="51">
                  <c:v>10.48261240154927</c:v>
                </c:pt>
                <c:pt idx="52">
                  <c:v>10.28364980948864</c:v>
                </c:pt>
                <c:pt idx="53">
                  <c:v>10.090493306654601</c:v>
                </c:pt>
                <c:pt idx="54">
                  <c:v>9.9030338730227569</c:v>
                </c:pt>
                <c:pt idx="55">
                  <c:v>9.7211657042089445</c:v>
                </c:pt>
                <c:pt idx="56">
                  <c:v>9.5447861517421604</c:v>
                </c:pt>
                <c:pt idx="57">
                  <c:v>9.3737956651190242</c:v>
                </c:pt>
                <c:pt idx="58">
                  <c:v>9.2080977356070193</c:v>
                </c:pt>
                <c:pt idx="59">
                  <c:v>9.0475988417648239</c:v>
                </c:pt>
                <c:pt idx="60">
                  <c:v>8.8922083966489271</c:v>
                </c:pt>
                <c:pt idx="61">
                  <c:v>8.7418386966767976</c:v>
                </c:pt>
                <c:pt idx="62">
                  <c:v>8.5964048721176631</c:v>
                </c:pt>
                <c:pt idx="63">
                  <c:v>8.4558248391830357</c:v>
                </c:pt>
                <c:pt idx="64">
                  <c:v>8.3200192536898623</c:v>
                </c:pt>
                <c:pt idx="65">
                  <c:v>8.1889114662702251</c:v>
                </c:pt>
                <c:pt idx="66">
                  <c:v>8.062427479102217</c:v>
                </c:pt>
                <c:pt idx="67">
                  <c:v>7.9404959041376442</c:v>
                </c:pt>
                <c:pt idx="68">
                  <c:v>7.8230479228029468</c:v>
                </c:pt>
                <c:pt idx="69">
                  <c:v>7.7100172471505823</c:v>
                </c:pt>
                <c:pt idx="70">
                  <c:v>7.6013400824389601</c:v>
                </c:pt>
                <c:pt idx="71">
                  <c:v>7.4969550911197924</c:v>
                </c:pt>
                <c:pt idx="72">
                  <c:v>7.3968033582125337</c:v>
                </c:pt>
                <c:pt idx="73">
                  <c:v>7.3008283580463917</c:v>
                </c:pt>
                <c:pt idx="74">
                  <c:v>7.208975922351077</c:v>
                </c:pt>
                <c:pt idx="75">
                  <c:v>7.1211942096783369</c:v>
                </c:pt>
                <c:pt idx="76">
                  <c:v>7.0374336761369918</c:v>
                </c:pt>
                <c:pt idx="77">
                  <c:v>6.957647047424941</c:v>
                </c:pt>
                <c:pt idx="78">
                  <c:v>6.8817892921423924</c:v>
                </c:pt>
                <c:pt idx="79">
                  <c:v>6.8098175963711816</c:v>
                </c:pt>
                <c:pt idx="80">
                  <c:v>6.741691339505917</c:v>
                </c:pt>
                <c:pt idx="81">
                  <c:v>6.6773720713232203</c:v>
                </c:pt>
                <c:pt idx="82">
                  <c:v>6.6168234902762224</c:v>
                </c:pt>
                <c:pt idx="83">
                  <c:v>6.5600114230019431</c:v>
                </c:pt>
                <c:pt idx="84">
                  <c:v>6.5069038050300936</c:v>
                </c:pt>
                <c:pt idx="85">
                  <c:v>6.4574706626823248</c:v>
                </c:pt>
                <c:pt idx="86">
                  <c:v>6.4116840961517836</c:v>
                </c:pt>
                <c:pt idx="87">
                  <c:v>6.3695182637533776</c:v>
                </c:pt>
                <c:pt idx="88">
                  <c:v>6.3309493673358501</c:v>
                </c:pt>
                <c:pt idx="89">
                  <c:v>6.2959556388474764</c:v>
                </c:pt>
                <c:pt idx="90">
                  <c:v>6.2645173280477531</c:v>
                </c:pt>
                <c:pt idx="91">
                  <c:v>6.2366166913581704</c:v>
                </c:pt>
                <c:pt idx="92">
                  <c:v>6.2122379818457656</c:v>
                </c:pt>
                <c:pt idx="93">
                  <c:v>6.1913674403338019</c:v>
                </c:pt>
                <c:pt idx="94">
                  <c:v>6.1739932876345529</c:v>
                </c:pt>
                <c:pt idx="95">
                  <c:v>6.1601057178998246</c:v>
                </c:pt>
                <c:pt idx="96">
                  <c:v>6.1496968930854417</c:v>
                </c:pt>
                <c:pt idx="97">
                  <c:v>6.1427609385265756</c:v>
                </c:pt>
                <c:pt idx="98">
                  <c:v>6.139293939621437</c:v>
                </c:pt>
              </c:numCache>
            </c:numRef>
          </c:yVal>
          <c:smooth val="1"/>
          <c:extLst>
            <c:ext xmlns:c16="http://schemas.microsoft.com/office/drawing/2014/chart" uri="{C3380CC4-5D6E-409C-BE32-E72D297353CC}">
              <c16:uniqueId val="{00000001-2B52-4D2D-B31E-BF35360510EF}"/>
            </c:ext>
          </c:extLst>
        </c:ser>
        <c:ser>
          <c:idx val="2"/>
          <c:order val="2"/>
          <c:tx>
            <c:strRef>
              <c:f>גרף!$B$4</c:f>
              <c:strCache>
                <c:ptCount val="1"/>
                <c:pt idx="0">
                  <c:v>50</c:v>
                </c:pt>
              </c:strCache>
            </c:strRef>
          </c:tx>
          <c:spPr>
            <a:ln w="19050" cap="rnd">
              <a:solidFill>
                <a:schemeClr val="accent3"/>
              </a:solidFill>
              <a:round/>
            </a:ln>
            <a:effectLst/>
          </c:spPr>
          <c:marker>
            <c:symbol val="none"/>
          </c:marker>
          <c:xVal>
            <c:numRef>
              <c:f>גרף!B</c:f>
              <c:numCache>
                <c:formatCode>General</c:formatCode>
                <c:ptCount val="99"/>
                <c:pt idx="0">
                  <c:v>2.0999999999999999E-3</c:v>
                </c:pt>
                <c:pt idx="1">
                  <c:v>6.3E-3</c:v>
                </c:pt>
                <c:pt idx="2">
                  <c:v>1.0500000000000001E-2</c:v>
                </c:pt>
                <c:pt idx="3">
                  <c:v>1.47E-2</c:v>
                </c:pt>
                <c:pt idx="4">
                  <c:v>1.89E-2</c:v>
                </c:pt>
                <c:pt idx="5">
                  <c:v>2.3099999999999999E-2</c:v>
                </c:pt>
                <c:pt idx="6">
                  <c:v>2.7300000000000001E-2</c:v>
                </c:pt>
                <c:pt idx="7">
                  <c:v>3.15E-2</c:v>
                </c:pt>
                <c:pt idx="8">
                  <c:v>3.5700000000000003E-2</c:v>
                </c:pt>
                <c:pt idx="9">
                  <c:v>3.9899999999999998E-2</c:v>
                </c:pt>
                <c:pt idx="10">
                  <c:v>4.41E-2</c:v>
                </c:pt>
                <c:pt idx="11">
                  <c:v>4.8300000000000003E-2</c:v>
                </c:pt>
                <c:pt idx="12">
                  <c:v>5.2499999999999998E-2</c:v>
                </c:pt>
                <c:pt idx="13">
                  <c:v>5.6699999999999993E-2</c:v>
                </c:pt>
                <c:pt idx="14">
                  <c:v>6.0900000000000003E-2</c:v>
                </c:pt>
                <c:pt idx="15">
                  <c:v>6.5099999999999991E-2</c:v>
                </c:pt>
                <c:pt idx="16">
                  <c:v>6.93E-2</c:v>
                </c:pt>
                <c:pt idx="17">
                  <c:v>7.3499999999999996E-2</c:v>
                </c:pt>
                <c:pt idx="18">
                  <c:v>7.7699999999999991E-2</c:v>
                </c:pt>
                <c:pt idx="19">
                  <c:v>8.1900000000000001E-2</c:v>
                </c:pt>
                <c:pt idx="20">
                  <c:v>8.6099999999999996E-2</c:v>
                </c:pt>
                <c:pt idx="21">
                  <c:v>9.0299999999999991E-2</c:v>
                </c:pt>
                <c:pt idx="22">
                  <c:v>9.4500000000000001E-2</c:v>
                </c:pt>
                <c:pt idx="23">
                  <c:v>9.8699999999999996E-2</c:v>
                </c:pt>
                <c:pt idx="24">
                  <c:v>0.10290000000000001</c:v>
                </c:pt>
                <c:pt idx="25">
                  <c:v>0.1071</c:v>
                </c:pt>
                <c:pt idx="26">
                  <c:v>0.1113</c:v>
                </c:pt>
                <c:pt idx="27">
                  <c:v>0.11550000000000001</c:v>
                </c:pt>
                <c:pt idx="28">
                  <c:v>0.1197</c:v>
                </c:pt>
                <c:pt idx="29">
                  <c:v>0.1239</c:v>
                </c:pt>
                <c:pt idx="30">
                  <c:v>0.12809999999999999</c:v>
                </c:pt>
                <c:pt idx="31">
                  <c:v>0.1323</c:v>
                </c:pt>
                <c:pt idx="32">
                  <c:v>0.13650000000000001</c:v>
                </c:pt>
                <c:pt idx="33">
                  <c:v>0.14069999999999999</c:v>
                </c:pt>
                <c:pt idx="34">
                  <c:v>0.1449</c:v>
                </c:pt>
                <c:pt idx="35">
                  <c:v>0.14910000000000001</c:v>
                </c:pt>
                <c:pt idx="36">
                  <c:v>0.15329999999999999</c:v>
                </c:pt>
                <c:pt idx="37">
                  <c:v>0.1575</c:v>
                </c:pt>
                <c:pt idx="38">
                  <c:v>0.16170000000000001</c:v>
                </c:pt>
                <c:pt idx="39">
                  <c:v>0.16589999999999999</c:v>
                </c:pt>
                <c:pt idx="40">
                  <c:v>0.1701</c:v>
                </c:pt>
                <c:pt idx="41">
                  <c:v>0.17430000000000001</c:v>
                </c:pt>
                <c:pt idx="42">
                  <c:v>0.17849999999999999</c:v>
                </c:pt>
                <c:pt idx="43">
                  <c:v>0.1827</c:v>
                </c:pt>
                <c:pt idx="44">
                  <c:v>0.18690000000000001</c:v>
                </c:pt>
                <c:pt idx="45">
                  <c:v>0.19109999999999999</c:v>
                </c:pt>
                <c:pt idx="46">
                  <c:v>0.1953</c:v>
                </c:pt>
                <c:pt idx="47">
                  <c:v>0.19950000000000001</c:v>
                </c:pt>
                <c:pt idx="48">
                  <c:v>0.20369999999999999</c:v>
                </c:pt>
                <c:pt idx="49">
                  <c:v>0.2079</c:v>
                </c:pt>
                <c:pt idx="50">
                  <c:v>0.21210000000000001</c:v>
                </c:pt>
                <c:pt idx="51">
                  <c:v>0.21629999999999999</c:v>
                </c:pt>
                <c:pt idx="52">
                  <c:v>0.2205</c:v>
                </c:pt>
                <c:pt idx="53">
                  <c:v>0.22470000000000001</c:v>
                </c:pt>
                <c:pt idx="54">
                  <c:v>0.22889999999999999</c:v>
                </c:pt>
                <c:pt idx="55">
                  <c:v>0.2331</c:v>
                </c:pt>
                <c:pt idx="56">
                  <c:v>0.23730000000000001</c:v>
                </c:pt>
                <c:pt idx="57">
                  <c:v>0.24149999999999999</c:v>
                </c:pt>
                <c:pt idx="58">
                  <c:v>0.2457</c:v>
                </c:pt>
                <c:pt idx="59">
                  <c:v>0.24990000000000001</c:v>
                </c:pt>
                <c:pt idx="60">
                  <c:v>0.25409999999999999</c:v>
                </c:pt>
                <c:pt idx="61">
                  <c:v>0.25829999999999997</c:v>
                </c:pt>
                <c:pt idx="62">
                  <c:v>0.26250000000000001</c:v>
                </c:pt>
                <c:pt idx="63">
                  <c:v>0.26669999999999999</c:v>
                </c:pt>
                <c:pt idx="64">
                  <c:v>0.27089999999999997</c:v>
                </c:pt>
                <c:pt idx="65">
                  <c:v>0.27510000000000001</c:v>
                </c:pt>
                <c:pt idx="66">
                  <c:v>0.27929999999999999</c:v>
                </c:pt>
                <c:pt idx="67">
                  <c:v>0.28349999999999997</c:v>
                </c:pt>
                <c:pt idx="68">
                  <c:v>0.28770000000000001</c:v>
                </c:pt>
                <c:pt idx="69">
                  <c:v>0.29189999999999999</c:v>
                </c:pt>
                <c:pt idx="70">
                  <c:v>0.29609999999999997</c:v>
                </c:pt>
                <c:pt idx="71">
                  <c:v>0.30030000000000001</c:v>
                </c:pt>
                <c:pt idx="72">
                  <c:v>0.30449999999999999</c:v>
                </c:pt>
                <c:pt idx="73">
                  <c:v>0.30869999999999997</c:v>
                </c:pt>
                <c:pt idx="74">
                  <c:v>0.31290000000000001</c:v>
                </c:pt>
                <c:pt idx="75">
                  <c:v>0.31709999999999999</c:v>
                </c:pt>
                <c:pt idx="76">
                  <c:v>0.32129999999999997</c:v>
                </c:pt>
                <c:pt idx="77">
                  <c:v>0.32550000000000001</c:v>
                </c:pt>
                <c:pt idx="78">
                  <c:v>0.32969999999999999</c:v>
                </c:pt>
                <c:pt idx="79">
                  <c:v>0.33389999999999997</c:v>
                </c:pt>
                <c:pt idx="80">
                  <c:v>0.33810000000000001</c:v>
                </c:pt>
                <c:pt idx="81">
                  <c:v>0.34229999999999999</c:v>
                </c:pt>
                <c:pt idx="82">
                  <c:v>0.34649999999999997</c:v>
                </c:pt>
                <c:pt idx="83">
                  <c:v>0.35070000000000001</c:v>
                </c:pt>
                <c:pt idx="84">
                  <c:v>0.35489999999999999</c:v>
                </c:pt>
                <c:pt idx="85">
                  <c:v>0.35909999999999997</c:v>
                </c:pt>
                <c:pt idx="86">
                  <c:v>0.36330000000000001</c:v>
                </c:pt>
                <c:pt idx="87">
                  <c:v>0.36749999999999999</c:v>
                </c:pt>
                <c:pt idx="88">
                  <c:v>0.37169999999999997</c:v>
                </c:pt>
                <c:pt idx="89">
                  <c:v>0.37590000000000001</c:v>
                </c:pt>
                <c:pt idx="90">
                  <c:v>0.38009999999999999</c:v>
                </c:pt>
                <c:pt idx="91">
                  <c:v>0.38429999999999997</c:v>
                </c:pt>
                <c:pt idx="92">
                  <c:v>0.38850000000000001</c:v>
                </c:pt>
                <c:pt idx="93">
                  <c:v>0.39269999999999999</c:v>
                </c:pt>
                <c:pt idx="94">
                  <c:v>0.39689999999999998</c:v>
                </c:pt>
                <c:pt idx="95">
                  <c:v>0.40110000000000001</c:v>
                </c:pt>
                <c:pt idx="96">
                  <c:v>0.40529999999999999</c:v>
                </c:pt>
                <c:pt idx="97">
                  <c:v>0.40949999999999998</c:v>
                </c:pt>
                <c:pt idx="98">
                  <c:v>0.41370000000000001</c:v>
                </c:pt>
              </c:numCache>
            </c:numRef>
          </c:xVal>
          <c:yVal>
            <c:numRef>
              <c:f>גרף!AAA</c:f>
              <c:numCache>
                <c:formatCode>General</c:formatCode>
                <c:ptCount val="99"/>
                <c:pt idx="0">
                  <c:v>29.606052783783131</c:v>
                </c:pt>
                <c:pt idx="1">
                  <c:v>28.630431116745338</c:v>
                </c:pt>
                <c:pt idx="2">
                  <c:v>27.68713314755173</c:v>
                </c:pt>
                <c:pt idx="3">
                  <c:v>26.77509400679287</c:v>
                </c:pt>
                <c:pt idx="4">
                  <c:v>25.893284114792319</c:v>
                </c:pt>
                <c:pt idx="5">
                  <c:v>25.040708019237432</c:v>
                </c:pt>
                <c:pt idx="6">
                  <c:v>24.216403271338059</c:v>
                </c:pt>
                <c:pt idx="7">
                  <c:v>23.41943933924545</c:v>
                </c:pt>
                <c:pt idx="8">
                  <c:v>22.648916557503831</c:v>
                </c:pt>
                <c:pt idx="9">
                  <c:v>21.903965111349208</c:v>
                </c:pt>
                <c:pt idx="10">
                  <c:v>21.183744054708392</c:v>
                </c:pt>
                <c:pt idx="11">
                  <c:v>20.487440360789581</c:v>
                </c:pt>
                <c:pt idx="12">
                  <c:v>19.81426800419295</c:v>
                </c:pt>
                <c:pt idx="13">
                  <c:v>19.163467073504751</c:v>
                </c:pt>
                <c:pt idx="14">
                  <c:v>18.53430291337304</c:v>
                </c:pt>
                <c:pt idx="15">
                  <c:v>17.926065295096659</c:v>
                </c:pt>
                <c:pt idx="16">
                  <c:v>17.338067614791079</c:v>
                </c:pt>
                <c:pt idx="17">
                  <c:v>16.76964611822563</c:v>
                </c:pt>
                <c:pt idx="18">
                  <c:v>16.220159151457331</c:v>
                </c:pt>
                <c:pt idx="19">
                  <c:v>15.688986436415091</c:v>
                </c:pt>
                <c:pt idx="20">
                  <c:v>15.175528370616449</c:v>
                </c:pt>
                <c:pt idx="21">
                  <c:v>14.67920535022647</c:v>
                </c:pt>
                <c:pt idx="22">
                  <c:v>14.199457115694321</c:v>
                </c:pt>
                <c:pt idx="23">
                  <c:v>13.73574211922884</c:v>
                </c:pt>
                <c:pt idx="24">
                  <c:v>13.287536913399171</c:v>
                </c:pt>
                <c:pt idx="25">
                  <c:v>12.85433556017</c:v>
                </c:pt>
                <c:pt idx="26">
                  <c:v>12.43564905970428</c:v>
                </c:pt>
                <c:pt idx="27">
                  <c:v>12.031004798288761</c:v>
                </c:pt>
                <c:pt idx="28">
                  <c:v>11.63994601475874</c:v>
                </c:pt>
                <c:pt idx="29">
                  <c:v>11.26203128482001</c:v>
                </c:pt>
                <c:pt idx="30">
                  <c:v>10.89683402268545</c:v>
                </c:pt>
                <c:pt idx="31">
                  <c:v>10.54394199946405</c:v>
                </c:pt>
                <c:pt idx="32">
                  <c:v>10.202956877758179</c:v>
                </c:pt>
                <c:pt idx="33">
                  <c:v>9.8734937619441521</c:v>
                </c:pt>
                <c:pt idx="34">
                  <c:v>9.5551807636280017</c:v>
                </c:pt>
                <c:pt idx="35">
                  <c:v>9.2476585817860908</c:v>
                </c:pt>
                <c:pt idx="36">
                  <c:v>8.9505800971165073</c:v>
                </c:pt>
                <c:pt idx="37">
                  <c:v>8.6636099801432636</c:v>
                </c:pt>
                <c:pt idx="38">
                  <c:v>8.3864243126308811</c:v>
                </c:pt>
                <c:pt idx="39">
                  <c:v>8.1187102218819209</c:v>
                </c:pt>
                <c:pt idx="40">
                  <c:v>7.8601655275047184</c:v>
                </c:pt>
                <c:pt idx="41">
                  <c:v>7.6104984002523857</c:v>
                </c:pt>
                <c:pt idx="42">
                  <c:v>7.3694270325480042</c:v>
                </c:pt>
                <c:pt idx="43">
                  <c:v>7.1366793203240402</c:v>
                </c:pt>
                <c:pt idx="44">
                  <c:v>6.9119925558168038</c:v>
                </c:pt>
                <c:pt idx="45">
                  <c:v>6.6951131309691077</c:v>
                </c:pt>
                <c:pt idx="46">
                  <c:v>6.4857962511062777</c:v>
                </c:pt>
                <c:pt idx="47">
                  <c:v>6.2838056585623052</c:v>
                </c:pt>
                <c:pt idx="48">
                  <c:v>6.0889133659440864</c:v>
                </c:pt>
                <c:pt idx="49">
                  <c:v>5.9008993987326397</c:v>
                </c:pt>
                <c:pt idx="50">
                  <c:v>5.7195515469307248</c:v>
                </c:pt>
                <c:pt idx="51">
                  <c:v>5.5446651254764134</c:v>
                </c:pt>
                <c:pt idx="52">
                  <c:v>5.3760427431522384</c:v>
                </c:pt>
                <c:pt idx="53">
                  <c:v>5.2134940797289371</c:v>
                </c:pt>
                <c:pt idx="54">
                  <c:v>5.0568356710922604</c:v>
                </c:pt>
                <c:pt idx="55">
                  <c:v>4.9058907021101916</c:v>
                </c:pt>
                <c:pt idx="56">
                  <c:v>4.7604888070068379</c:v>
                </c:pt>
                <c:pt idx="57">
                  <c:v>4.6204658770175069</c:v>
                </c:pt>
                <c:pt idx="58">
                  <c:v>4.4856638751079094</c:v>
                </c:pt>
                <c:pt idx="59">
                  <c:v>4.3559306575482886</c:v>
                </c:pt>
                <c:pt idx="60">
                  <c:v>4.2311198021410199</c:v>
                </c:pt>
                <c:pt idx="61">
                  <c:v>4.111090442907777</c:v>
                </c:pt>
                <c:pt idx="62">
                  <c:v>3.9957071110496432</c:v>
                </c:pt>
                <c:pt idx="63">
                  <c:v>3.884839582000605</c:v>
                </c:pt>
                <c:pt idx="64">
                  <c:v>3.778362728401754</c:v>
                </c:pt>
                <c:pt idx="65">
                  <c:v>3.6761563788302292</c:v>
                </c:pt>
                <c:pt idx="66">
                  <c:v>3.5781051821233949</c:v>
                </c:pt>
                <c:pt idx="67">
                  <c:v>3.4840984771451051</c:v>
                </c:pt>
                <c:pt idx="68">
                  <c:v>3.3940301678469909</c:v>
                </c:pt>
                <c:pt idx="69">
                  <c:v>3.3077986034837559</c:v>
                </c:pt>
                <c:pt idx="70">
                  <c:v>3.2253064638472422</c:v>
                </c:pt>
                <c:pt idx="71">
                  <c:v>3.1464606493896681</c:v>
                </c:pt>
                <c:pt idx="72">
                  <c:v>3.0711721761120478</c:v>
                </c:pt>
                <c:pt idx="73">
                  <c:v>2.9993560750990782</c:v>
                </c:pt>
                <c:pt idx="74">
                  <c:v>2.9309312965870951</c:v>
                </c:pt>
                <c:pt idx="75">
                  <c:v>2.865820618456806</c:v>
                </c:pt>
                <c:pt idx="76">
                  <c:v>2.8039505590474589</c:v>
                </c:pt>
                <c:pt idx="77">
                  <c:v>2.7452512941940599</c:v>
                </c:pt>
                <c:pt idx="78">
                  <c:v>2.6896565783939361</c:v>
                </c:pt>
                <c:pt idx="79">
                  <c:v>2.6371036700136821</c:v>
                </c:pt>
                <c:pt idx="80">
                  <c:v>2.5875332604520351</c:v>
                </c:pt>
                <c:pt idx="81">
                  <c:v>2.5408894071787018</c:v>
                </c:pt>
                <c:pt idx="82">
                  <c:v>2.4971194705735531</c:v>
                </c:pt>
                <c:pt idx="83">
                  <c:v>2.4561740544948658</c:v>
                </c:pt>
                <c:pt idx="84">
                  <c:v>2.4180069505095458</c:v>
                </c:pt>
                <c:pt idx="85">
                  <c:v>2.3825750857223338</c:v>
                </c:pt>
                <c:pt idx="86">
                  <c:v>2.3498384741451179</c:v>
                </c:pt>
                <c:pt idx="87">
                  <c:v>2.3197601715514451</c:v>
                </c:pt>
                <c:pt idx="88">
                  <c:v>2.2923062337652702</c:v>
                </c:pt>
                <c:pt idx="89">
                  <c:v>2.2674456783368471</c:v>
                </c:pt>
                <c:pt idx="90">
                  <c:v>2.2451504495624879</c:v>
                </c:pt>
                <c:pt idx="91">
                  <c:v>2.2253953868087288</c:v>
                </c:pt>
                <c:pt idx="92">
                  <c:v>2.2081581961050958</c:v>
                </c:pt>
                <c:pt idx="93">
                  <c:v>2.1934194249734449</c:v>
                </c:pt>
                <c:pt idx="94">
                  <c:v>2.1811624404654308</c:v>
                </c:pt>
                <c:pt idx="95">
                  <c:v>2.1713734103833322</c:v>
                </c:pt>
                <c:pt idx="96">
                  <c:v>2.164041287662998</c:v>
                </c:pt>
                <c:pt idx="97">
                  <c:v>2.1591577979013339</c:v>
                </c:pt>
                <c:pt idx="98">
                  <c:v>2.1567174300141998</c:v>
                </c:pt>
              </c:numCache>
            </c:numRef>
          </c:yVal>
          <c:smooth val="1"/>
          <c:extLst>
            <c:ext xmlns:c16="http://schemas.microsoft.com/office/drawing/2014/chart" uri="{C3380CC4-5D6E-409C-BE32-E72D297353CC}">
              <c16:uniqueId val="{00000002-2B52-4D2D-B31E-BF35360510EF}"/>
            </c:ext>
          </c:extLst>
        </c:ser>
        <c:ser>
          <c:idx val="1"/>
          <c:order val="3"/>
          <c:tx>
            <c:strRef>
              <c:f>גרף!$B$3</c:f>
              <c:strCache>
                <c:ptCount val="1"/>
                <c:pt idx="0">
                  <c:v>10</c:v>
                </c:pt>
              </c:strCache>
            </c:strRef>
          </c:tx>
          <c:spPr>
            <a:ln w="19050" cap="rnd">
              <a:solidFill>
                <a:schemeClr val="accent2"/>
              </a:solidFill>
              <a:round/>
            </a:ln>
            <a:effectLst/>
          </c:spPr>
          <c:marker>
            <c:symbol val="none"/>
          </c:marker>
          <c:xVal>
            <c:numRef>
              <c:f>גרף!B</c:f>
              <c:numCache>
                <c:formatCode>General</c:formatCode>
                <c:ptCount val="99"/>
                <c:pt idx="0">
                  <c:v>2.0999999999999999E-3</c:v>
                </c:pt>
                <c:pt idx="1">
                  <c:v>6.3E-3</c:v>
                </c:pt>
                <c:pt idx="2">
                  <c:v>1.0500000000000001E-2</c:v>
                </c:pt>
                <c:pt idx="3">
                  <c:v>1.47E-2</c:v>
                </c:pt>
                <c:pt idx="4">
                  <c:v>1.89E-2</c:v>
                </c:pt>
                <c:pt idx="5">
                  <c:v>2.3099999999999999E-2</c:v>
                </c:pt>
                <c:pt idx="6">
                  <c:v>2.7300000000000001E-2</c:v>
                </c:pt>
                <c:pt idx="7">
                  <c:v>3.15E-2</c:v>
                </c:pt>
                <c:pt idx="8">
                  <c:v>3.5700000000000003E-2</c:v>
                </c:pt>
                <c:pt idx="9">
                  <c:v>3.9899999999999998E-2</c:v>
                </c:pt>
                <c:pt idx="10">
                  <c:v>4.41E-2</c:v>
                </c:pt>
                <c:pt idx="11">
                  <c:v>4.8300000000000003E-2</c:v>
                </c:pt>
                <c:pt idx="12">
                  <c:v>5.2499999999999998E-2</c:v>
                </c:pt>
                <c:pt idx="13">
                  <c:v>5.6699999999999993E-2</c:v>
                </c:pt>
                <c:pt idx="14">
                  <c:v>6.0900000000000003E-2</c:v>
                </c:pt>
                <c:pt idx="15">
                  <c:v>6.5099999999999991E-2</c:v>
                </c:pt>
                <c:pt idx="16">
                  <c:v>6.93E-2</c:v>
                </c:pt>
                <c:pt idx="17">
                  <c:v>7.3499999999999996E-2</c:v>
                </c:pt>
                <c:pt idx="18">
                  <c:v>7.7699999999999991E-2</c:v>
                </c:pt>
                <c:pt idx="19">
                  <c:v>8.1900000000000001E-2</c:v>
                </c:pt>
                <c:pt idx="20">
                  <c:v>8.6099999999999996E-2</c:v>
                </c:pt>
                <c:pt idx="21">
                  <c:v>9.0299999999999991E-2</c:v>
                </c:pt>
                <c:pt idx="22">
                  <c:v>9.4500000000000001E-2</c:v>
                </c:pt>
                <c:pt idx="23">
                  <c:v>9.8699999999999996E-2</c:v>
                </c:pt>
                <c:pt idx="24">
                  <c:v>0.10290000000000001</c:v>
                </c:pt>
                <c:pt idx="25">
                  <c:v>0.1071</c:v>
                </c:pt>
                <c:pt idx="26">
                  <c:v>0.1113</c:v>
                </c:pt>
                <c:pt idx="27">
                  <c:v>0.11550000000000001</c:v>
                </c:pt>
                <c:pt idx="28">
                  <c:v>0.1197</c:v>
                </c:pt>
                <c:pt idx="29">
                  <c:v>0.1239</c:v>
                </c:pt>
                <c:pt idx="30">
                  <c:v>0.12809999999999999</c:v>
                </c:pt>
                <c:pt idx="31">
                  <c:v>0.1323</c:v>
                </c:pt>
                <c:pt idx="32">
                  <c:v>0.13650000000000001</c:v>
                </c:pt>
                <c:pt idx="33">
                  <c:v>0.14069999999999999</c:v>
                </c:pt>
                <c:pt idx="34">
                  <c:v>0.1449</c:v>
                </c:pt>
                <c:pt idx="35">
                  <c:v>0.14910000000000001</c:v>
                </c:pt>
                <c:pt idx="36">
                  <c:v>0.15329999999999999</c:v>
                </c:pt>
                <c:pt idx="37">
                  <c:v>0.1575</c:v>
                </c:pt>
                <c:pt idx="38">
                  <c:v>0.16170000000000001</c:v>
                </c:pt>
                <c:pt idx="39">
                  <c:v>0.16589999999999999</c:v>
                </c:pt>
                <c:pt idx="40">
                  <c:v>0.1701</c:v>
                </c:pt>
                <c:pt idx="41">
                  <c:v>0.17430000000000001</c:v>
                </c:pt>
                <c:pt idx="42">
                  <c:v>0.17849999999999999</c:v>
                </c:pt>
                <c:pt idx="43">
                  <c:v>0.1827</c:v>
                </c:pt>
                <c:pt idx="44">
                  <c:v>0.18690000000000001</c:v>
                </c:pt>
                <c:pt idx="45">
                  <c:v>0.19109999999999999</c:v>
                </c:pt>
                <c:pt idx="46">
                  <c:v>0.1953</c:v>
                </c:pt>
                <c:pt idx="47">
                  <c:v>0.19950000000000001</c:v>
                </c:pt>
                <c:pt idx="48">
                  <c:v>0.20369999999999999</c:v>
                </c:pt>
                <c:pt idx="49">
                  <c:v>0.2079</c:v>
                </c:pt>
                <c:pt idx="50">
                  <c:v>0.21210000000000001</c:v>
                </c:pt>
                <c:pt idx="51">
                  <c:v>0.21629999999999999</c:v>
                </c:pt>
                <c:pt idx="52">
                  <c:v>0.2205</c:v>
                </c:pt>
                <c:pt idx="53">
                  <c:v>0.22470000000000001</c:v>
                </c:pt>
                <c:pt idx="54">
                  <c:v>0.22889999999999999</c:v>
                </c:pt>
                <c:pt idx="55">
                  <c:v>0.2331</c:v>
                </c:pt>
                <c:pt idx="56">
                  <c:v>0.23730000000000001</c:v>
                </c:pt>
                <c:pt idx="57">
                  <c:v>0.24149999999999999</c:v>
                </c:pt>
                <c:pt idx="58">
                  <c:v>0.2457</c:v>
                </c:pt>
                <c:pt idx="59">
                  <c:v>0.24990000000000001</c:v>
                </c:pt>
                <c:pt idx="60">
                  <c:v>0.25409999999999999</c:v>
                </c:pt>
                <c:pt idx="61">
                  <c:v>0.25829999999999997</c:v>
                </c:pt>
                <c:pt idx="62">
                  <c:v>0.26250000000000001</c:v>
                </c:pt>
                <c:pt idx="63">
                  <c:v>0.26669999999999999</c:v>
                </c:pt>
                <c:pt idx="64">
                  <c:v>0.27089999999999997</c:v>
                </c:pt>
                <c:pt idx="65">
                  <c:v>0.27510000000000001</c:v>
                </c:pt>
                <c:pt idx="66">
                  <c:v>0.27929999999999999</c:v>
                </c:pt>
                <c:pt idx="67">
                  <c:v>0.28349999999999997</c:v>
                </c:pt>
                <c:pt idx="68">
                  <c:v>0.28770000000000001</c:v>
                </c:pt>
                <c:pt idx="69">
                  <c:v>0.29189999999999999</c:v>
                </c:pt>
                <c:pt idx="70">
                  <c:v>0.29609999999999997</c:v>
                </c:pt>
                <c:pt idx="71">
                  <c:v>0.30030000000000001</c:v>
                </c:pt>
                <c:pt idx="72">
                  <c:v>0.30449999999999999</c:v>
                </c:pt>
                <c:pt idx="73">
                  <c:v>0.30869999999999997</c:v>
                </c:pt>
                <c:pt idx="74">
                  <c:v>0.31290000000000001</c:v>
                </c:pt>
                <c:pt idx="75">
                  <c:v>0.31709999999999999</c:v>
                </c:pt>
                <c:pt idx="76">
                  <c:v>0.32129999999999997</c:v>
                </c:pt>
                <c:pt idx="77">
                  <c:v>0.32550000000000001</c:v>
                </c:pt>
                <c:pt idx="78">
                  <c:v>0.32969999999999999</c:v>
                </c:pt>
                <c:pt idx="79">
                  <c:v>0.33389999999999997</c:v>
                </c:pt>
                <c:pt idx="80">
                  <c:v>0.33810000000000001</c:v>
                </c:pt>
                <c:pt idx="81">
                  <c:v>0.34229999999999999</c:v>
                </c:pt>
                <c:pt idx="82">
                  <c:v>0.34649999999999997</c:v>
                </c:pt>
                <c:pt idx="83">
                  <c:v>0.35070000000000001</c:v>
                </c:pt>
                <c:pt idx="84">
                  <c:v>0.35489999999999999</c:v>
                </c:pt>
                <c:pt idx="85">
                  <c:v>0.35909999999999997</c:v>
                </c:pt>
                <c:pt idx="86">
                  <c:v>0.36330000000000001</c:v>
                </c:pt>
                <c:pt idx="87">
                  <c:v>0.36749999999999999</c:v>
                </c:pt>
                <c:pt idx="88">
                  <c:v>0.37169999999999997</c:v>
                </c:pt>
                <c:pt idx="89">
                  <c:v>0.37590000000000001</c:v>
                </c:pt>
                <c:pt idx="90">
                  <c:v>0.38009999999999999</c:v>
                </c:pt>
                <c:pt idx="91">
                  <c:v>0.38429999999999997</c:v>
                </c:pt>
                <c:pt idx="92">
                  <c:v>0.38850000000000001</c:v>
                </c:pt>
                <c:pt idx="93">
                  <c:v>0.39269999999999999</c:v>
                </c:pt>
                <c:pt idx="94">
                  <c:v>0.39689999999999998</c:v>
                </c:pt>
                <c:pt idx="95">
                  <c:v>0.40110000000000001</c:v>
                </c:pt>
                <c:pt idx="96">
                  <c:v>0.40529999999999999</c:v>
                </c:pt>
                <c:pt idx="97">
                  <c:v>0.40949999999999998</c:v>
                </c:pt>
                <c:pt idx="98">
                  <c:v>0.41370000000000001</c:v>
                </c:pt>
              </c:numCache>
            </c:numRef>
          </c:xVal>
          <c:yVal>
            <c:numRef>
              <c:f>גרף!AA</c:f>
              <c:numCache>
                <c:formatCode>General</c:formatCode>
                <c:ptCount val="99"/>
                <c:pt idx="0">
                  <c:v>22.164420942091251</c:v>
                </c:pt>
                <c:pt idx="1">
                  <c:v>20.559597263442662</c:v>
                </c:pt>
                <c:pt idx="2">
                  <c:v>19.070913641639951</c:v>
                </c:pt>
                <c:pt idx="3">
                  <c:v>17.689966122380849</c:v>
                </c:pt>
                <c:pt idx="4">
                  <c:v>16.408958871920731</c:v>
                </c:pt>
                <c:pt idx="5">
                  <c:v>15.22066017186765</c:v>
                </c:pt>
                <c:pt idx="6">
                  <c:v>14.11836159832383</c:v>
                </c:pt>
                <c:pt idx="7">
                  <c:v>13.095840154946471</c:v>
                </c:pt>
                <c:pt idx="8">
                  <c:v>12.147323146175539</c:v>
                </c:pt>
                <c:pt idx="9">
                  <c:v>11.267455592343349</c:v>
                </c:pt>
                <c:pt idx="10">
                  <c:v>10.451270002729361</c:v>
                </c:pt>
                <c:pt idx="11">
                  <c:v>9.6941583359336541</c:v>
                </c:pt>
                <c:pt idx="12">
                  <c:v>8.9918459892895193</c:v>
                </c:pt>
                <c:pt idx="13">
                  <c:v>8.3403676704890586</c:v>
                </c:pt>
                <c:pt idx="14">
                  <c:v>7.7360450152205003</c:v>
                </c:pt>
                <c:pt idx="15">
                  <c:v>7.1754658244715248</c:v>
                </c:pt>
                <c:pt idx="16">
                  <c:v>6.6554648042959927</c:v>
                </c:pt>
                <c:pt idx="17">
                  <c:v>6.1731056993222113</c:v>
                </c:pt>
                <c:pt idx="18">
                  <c:v>5.7256647191483889</c:v>
                </c:pt>
                <c:pt idx="19">
                  <c:v>5.3106151640690982</c:v>
                </c:pt>
                <c:pt idx="20">
                  <c:v>4.9256131633464211</c:v>
                </c:pt>
                <c:pt idx="21">
                  <c:v>4.5684844455196476</c:v>
                </c:pt>
                <c:pt idx="22">
                  <c:v>4.237212066072984</c:v>
                </c:pt>
                <c:pt idx="23">
                  <c:v>3.929925023184909</c:v>
                </c:pt>
                <c:pt idx="24">
                  <c:v>3.644887697295883</c:v>
                </c:pt>
                <c:pt idx="25">
                  <c:v>3.380490054881327</c:v>
                </c:pt>
                <c:pt idx="26">
                  <c:v>3.1352385611306861</c:v>
                </c:pt>
                <c:pt idx="27">
                  <c:v>2.9077477502351088</c:v>
                </c:pt>
                <c:pt idx="28">
                  <c:v>2.696732405698214</c:v>
                </c:pt>
                <c:pt idx="29">
                  <c:v>2.5010003065280548</c:v>
                </c:pt>
                <c:pt idx="30">
                  <c:v>2.3194454983626489</c:v>
                </c:pt>
                <c:pt idx="31">
                  <c:v>2.151042051544676</c:v>
                </c:pt>
                <c:pt idx="32">
                  <c:v>1.994838270909624</c:v>
                </c:pt>
                <c:pt idx="33">
                  <c:v>1.8499513246016741</c:v>
                </c:pt>
                <c:pt idx="34">
                  <c:v>1.7155622615969239</c:v>
                </c:pt>
                <c:pt idx="35">
                  <c:v>1.590911389807717</c:v>
                </c:pt>
                <c:pt idx="36">
                  <c:v>1.475293988677445</c:v>
                </c:pt>
                <c:pt idx="37">
                  <c:v>1.368056332063265</c:v>
                </c:pt>
                <c:pt idx="38">
                  <c:v>1.2685919989557759</c:v>
                </c:pt>
                <c:pt idx="39">
                  <c:v>1.176338451209556</c:v>
                </c:pt>
                <c:pt idx="40">
                  <c:v>1.090773858965725</c:v>
                </c:pt>
                <c:pt idx="41">
                  <c:v>1.0114141558459491</c:v>
                </c:pt>
                <c:pt idx="42">
                  <c:v>0.93781030729432979</c:v>
                </c:pt>
                <c:pt idx="43">
                  <c:v>0.86954577664693611</c:v>
                </c:pt>
                <c:pt idx="44">
                  <c:v>0.80623417462485503</c:v>
                </c:pt>
                <c:pt idx="45">
                  <c:v>0.74751707898214503</c:v>
                </c:pt>
                <c:pt idx="46">
                  <c:v>0.69306201200059137</c:v>
                </c:pt>
                <c:pt idx="47">
                  <c:v>0.64256056441426013</c:v>
                </c:pt>
                <c:pt idx="48">
                  <c:v>0.59572665517346068</c:v>
                </c:pt>
                <c:pt idx="49">
                  <c:v>0.55229491722459234</c:v>
                </c:pt>
                <c:pt idx="50">
                  <c:v>0.5120192001937186</c:v>
                </c:pt>
                <c:pt idx="51">
                  <c:v>0.47467118152169557</c:v>
                </c:pt>
                <c:pt idx="52">
                  <c:v>0.44003907821090771</c:v>
                </c:pt>
                <c:pt idx="53">
                  <c:v>0.40792645191166721</c:v>
                </c:pt>
                <c:pt idx="54">
                  <c:v>0.37815110060326079</c:v>
                </c:pt>
                <c:pt idx="55">
                  <c:v>0.35054403061349371</c:v>
                </c:pt>
                <c:pt idx="56">
                  <c:v>0.32494850317413998</c:v>
                </c:pt>
                <c:pt idx="57">
                  <c:v>0.30121915013047101</c:v>
                </c:pt>
                <c:pt idx="58">
                  <c:v>0.27922115381347901</c:v>
                </c:pt>
                <c:pt idx="59">
                  <c:v>0.25882948644560988</c:v>
                </c:pt>
                <c:pt idx="60">
                  <c:v>0.23992820478694191</c:v>
                </c:pt>
                <c:pt idx="61">
                  <c:v>0.2224097960406039</c:v>
                </c:pt>
                <c:pt idx="62">
                  <c:v>0.20617457132560399</c:v>
                </c:pt>
                <c:pt idx="63">
                  <c:v>0.19113010329380181</c:v>
                </c:pt>
                <c:pt idx="64">
                  <c:v>0.17719070471696211</c:v>
                </c:pt>
                <c:pt idx="65">
                  <c:v>0.16427694510113741</c:v>
                </c:pt>
                <c:pt idx="66">
                  <c:v>0.15231520260030809</c:v>
                </c:pt>
                <c:pt idx="67">
                  <c:v>0.1412372487004909</c:v>
                </c:pt>
                <c:pt idx="68">
                  <c:v>0.13097986333054021</c:v>
                </c:pt>
                <c:pt idx="69">
                  <c:v>0.12148447822762989</c:v>
                </c:pt>
                <c:pt idx="70">
                  <c:v>0.11269684654492509</c:v>
                </c:pt>
                <c:pt idx="71">
                  <c:v>0.1045667368370912</c:v>
                </c:pt>
                <c:pt idx="72">
                  <c:v>9.7047649696911223E-2</c:v>
                </c:pt>
                <c:pt idx="73">
                  <c:v>9.009655544415747E-2</c:v>
                </c:pt>
                <c:pt idx="74">
                  <c:v>8.3673651386698855E-2</c:v>
                </c:pt>
                <c:pt idx="75">
                  <c:v>7.774213728431667E-2</c:v>
                </c:pt>
                <c:pt idx="76">
                  <c:v>7.2268007748452059E-2</c:v>
                </c:pt>
                <c:pt idx="77">
                  <c:v>6.7219860406704968E-2</c:v>
                </c:pt>
                <c:pt idx="78">
                  <c:v>6.2568718749892588E-2</c:v>
                </c:pt>
                <c:pt idx="79">
                  <c:v>5.828786866234846E-2</c:v>
                </c:pt>
                <c:pt idx="80">
                  <c:v>5.4352707713370009E-2</c:v>
                </c:pt>
                <c:pt idx="81">
                  <c:v>5.0740606359750112E-2</c:v>
                </c:pt>
                <c:pt idx="82">
                  <c:v>4.7430780276545861E-2</c:v>
                </c:pt>
                <c:pt idx="83">
                  <c:v>4.4404173096040223E-2</c:v>
                </c:pt>
                <c:pt idx="84">
                  <c:v>4.1643348893584481E-2</c:v>
                </c:pt>
                <c:pt idx="85">
                  <c:v>3.9132393814009132E-2</c:v>
                </c:pt>
                <c:pt idx="86">
                  <c:v>3.6856826283864101E-2</c:v>
                </c:pt>
                <c:pt idx="87">
                  <c:v>3.4803515303188273E-2</c:v>
                </c:pt>
                <c:pt idx="88">
                  <c:v>3.2960606356091528E-2</c:v>
                </c:pt>
                <c:pt idx="89">
                  <c:v>3.1317454522407667E-2</c:v>
                </c:pt>
                <c:pt idx="90">
                  <c:v>2.9864564413297819E-2</c:v>
                </c:pt>
                <c:pt idx="91">
                  <c:v>2.8593536592169129E-2</c:v>
                </c:pt>
                <c:pt idx="92">
                  <c:v>2.7497020178850619E-2</c:v>
                </c:pt>
                <c:pt idx="93">
                  <c:v>2.656867136983598E-2</c:v>
                </c:pt>
                <c:pt idx="94">
                  <c:v>2.5803117640762398E-2</c:v>
                </c:pt>
                <c:pt idx="95">
                  <c:v>2.5195927429332441E-2</c:v>
                </c:pt>
                <c:pt idx="96">
                  <c:v>2.4743585127784719E-2</c:v>
                </c:pt>
                <c:pt idx="97">
                  <c:v>2.4443471243951301E-2</c:v>
                </c:pt>
                <c:pt idx="98">
                  <c:v>2.4293847619076589E-2</c:v>
                </c:pt>
              </c:numCache>
            </c:numRef>
          </c:yVal>
          <c:smooth val="1"/>
          <c:extLst>
            <c:ext xmlns:c16="http://schemas.microsoft.com/office/drawing/2014/chart" uri="{C3380CC4-5D6E-409C-BE32-E72D297353CC}">
              <c16:uniqueId val="{00000003-2B52-4D2D-B31E-BF35360510EF}"/>
            </c:ext>
          </c:extLst>
        </c:ser>
        <c:ser>
          <c:idx val="0"/>
          <c:order val="4"/>
          <c:tx>
            <c:strRef>
              <c:f>גרף!$B$2</c:f>
              <c:strCache>
                <c:ptCount val="1"/>
                <c:pt idx="0">
                  <c:v>1</c:v>
                </c:pt>
              </c:strCache>
            </c:strRef>
          </c:tx>
          <c:spPr>
            <a:ln w="19050" cap="rnd">
              <a:solidFill>
                <a:schemeClr val="accent1"/>
              </a:solidFill>
              <a:round/>
            </a:ln>
            <a:effectLst/>
          </c:spPr>
          <c:marker>
            <c:symbol val="none"/>
          </c:marker>
          <c:xVal>
            <c:numRef>
              <c:f>גרף!B</c:f>
              <c:numCache>
                <c:formatCode>General</c:formatCode>
                <c:ptCount val="99"/>
                <c:pt idx="0">
                  <c:v>2.0999999999999999E-3</c:v>
                </c:pt>
                <c:pt idx="1">
                  <c:v>6.3E-3</c:v>
                </c:pt>
                <c:pt idx="2">
                  <c:v>1.0500000000000001E-2</c:v>
                </c:pt>
                <c:pt idx="3">
                  <c:v>1.47E-2</c:v>
                </c:pt>
                <c:pt idx="4">
                  <c:v>1.89E-2</c:v>
                </c:pt>
                <c:pt idx="5">
                  <c:v>2.3099999999999999E-2</c:v>
                </c:pt>
                <c:pt idx="6">
                  <c:v>2.7300000000000001E-2</c:v>
                </c:pt>
                <c:pt idx="7">
                  <c:v>3.15E-2</c:v>
                </c:pt>
                <c:pt idx="8">
                  <c:v>3.5700000000000003E-2</c:v>
                </c:pt>
                <c:pt idx="9">
                  <c:v>3.9899999999999998E-2</c:v>
                </c:pt>
                <c:pt idx="10">
                  <c:v>4.41E-2</c:v>
                </c:pt>
                <c:pt idx="11">
                  <c:v>4.8300000000000003E-2</c:v>
                </c:pt>
                <c:pt idx="12">
                  <c:v>5.2499999999999998E-2</c:v>
                </c:pt>
                <c:pt idx="13">
                  <c:v>5.6699999999999993E-2</c:v>
                </c:pt>
                <c:pt idx="14">
                  <c:v>6.0900000000000003E-2</c:v>
                </c:pt>
                <c:pt idx="15">
                  <c:v>6.5099999999999991E-2</c:v>
                </c:pt>
                <c:pt idx="16">
                  <c:v>6.93E-2</c:v>
                </c:pt>
                <c:pt idx="17">
                  <c:v>7.3499999999999996E-2</c:v>
                </c:pt>
                <c:pt idx="18">
                  <c:v>7.7699999999999991E-2</c:v>
                </c:pt>
                <c:pt idx="19">
                  <c:v>8.1900000000000001E-2</c:v>
                </c:pt>
                <c:pt idx="20">
                  <c:v>8.6099999999999996E-2</c:v>
                </c:pt>
                <c:pt idx="21">
                  <c:v>9.0299999999999991E-2</c:v>
                </c:pt>
                <c:pt idx="22">
                  <c:v>9.4500000000000001E-2</c:v>
                </c:pt>
                <c:pt idx="23">
                  <c:v>9.8699999999999996E-2</c:v>
                </c:pt>
                <c:pt idx="24">
                  <c:v>0.10290000000000001</c:v>
                </c:pt>
                <c:pt idx="25">
                  <c:v>0.1071</c:v>
                </c:pt>
                <c:pt idx="26">
                  <c:v>0.1113</c:v>
                </c:pt>
                <c:pt idx="27">
                  <c:v>0.11550000000000001</c:v>
                </c:pt>
                <c:pt idx="28">
                  <c:v>0.1197</c:v>
                </c:pt>
                <c:pt idx="29">
                  <c:v>0.1239</c:v>
                </c:pt>
                <c:pt idx="30">
                  <c:v>0.12809999999999999</c:v>
                </c:pt>
                <c:pt idx="31">
                  <c:v>0.1323</c:v>
                </c:pt>
                <c:pt idx="32">
                  <c:v>0.13650000000000001</c:v>
                </c:pt>
                <c:pt idx="33">
                  <c:v>0.14069999999999999</c:v>
                </c:pt>
                <c:pt idx="34">
                  <c:v>0.1449</c:v>
                </c:pt>
                <c:pt idx="35">
                  <c:v>0.14910000000000001</c:v>
                </c:pt>
                <c:pt idx="36">
                  <c:v>0.15329999999999999</c:v>
                </c:pt>
                <c:pt idx="37">
                  <c:v>0.1575</c:v>
                </c:pt>
                <c:pt idx="38">
                  <c:v>0.16170000000000001</c:v>
                </c:pt>
                <c:pt idx="39">
                  <c:v>0.16589999999999999</c:v>
                </c:pt>
                <c:pt idx="40">
                  <c:v>0.1701</c:v>
                </c:pt>
                <c:pt idx="41">
                  <c:v>0.17430000000000001</c:v>
                </c:pt>
                <c:pt idx="42">
                  <c:v>0.17849999999999999</c:v>
                </c:pt>
                <c:pt idx="43">
                  <c:v>0.1827</c:v>
                </c:pt>
                <c:pt idx="44">
                  <c:v>0.18690000000000001</c:v>
                </c:pt>
                <c:pt idx="45">
                  <c:v>0.19109999999999999</c:v>
                </c:pt>
                <c:pt idx="46">
                  <c:v>0.1953</c:v>
                </c:pt>
                <c:pt idx="47">
                  <c:v>0.19950000000000001</c:v>
                </c:pt>
                <c:pt idx="48">
                  <c:v>0.20369999999999999</c:v>
                </c:pt>
                <c:pt idx="49">
                  <c:v>0.2079</c:v>
                </c:pt>
                <c:pt idx="50">
                  <c:v>0.21210000000000001</c:v>
                </c:pt>
                <c:pt idx="51">
                  <c:v>0.21629999999999999</c:v>
                </c:pt>
                <c:pt idx="52">
                  <c:v>0.2205</c:v>
                </c:pt>
                <c:pt idx="53">
                  <c:v>0.22470000000000001</c:v>
                </c:pt>
                <c:pt idx="54">
                  <c:v>0.22889999999999999</c:v>
                </c:pt>
                <c:pt idx="55">
                  <c:v>0.2331</c:v>
                </c:pt>
                <c:pt idx="56">
                  <c:v>0.23730000000000001</c:v>
                </c:pt>
                <c:pt idx="57">
                  <c:v>0.24149999999999999</c:v>
                </c:pt>
                <c:pt idx="58">
                  <c:v>0.2457</c:v>
                </c:pt>
                <c:pt idx="59">
                  <c:v>0.24990000000000001</c:v>
                </c:pt>
                <c:pt idx="60">
                  <c:v>0.25409999999999999</c:v>
                </c:pt>
                <c:pt idx="61">
                  <c:v>0.25829999999999997</c:v>
                </c:pt>
                <c:pt idx="62">
                  <c:v>0.26250000000000001</c:v>
                </c:pt>
                <c:pt idx="63">
                  <c:v>0.26669999999999999</c:v>
                </c:pt>
                <c:pt idx="64">
                  <c:v>0.27089999999999997</c:v>
                </c:pt>
                <c:pt idx="65">
                  <c:v>0.27510000000000001</c:v>
                </c:pt>
                <c:pt idx="66">
                  <c:v>0.27929999999999999</c:v>
                </c:pt>
                <c:pt idx="67">
                  <c:v>0.28349999999999997</c:v>
                </c:pt>
                <c:pt idx="68">
                  <c:v>0.28770000000000001</c:v>
                </c:pt>
                <c:pt idx="69">
                  <c:v>0.29189999999999999</c:v>
                </c:pt>
                <c:pt idx="70">
                  <c:v>0.29609999999999997</c:v>
                </c:pt>
                <c:pt idx="71">
                  <c:v>0.30030000000000001</c:v>
                </c:pt>
                <c:pt idx="72">
                  <c:v>0.30449999999999999</c:v>
                </c:pt>
                <c:pt idx="73">
                  <c:v>0.30869999999999997</c:v>
                </c:pt>
                <c:pt idx="74">
                  <c:v>0.31290000000000001</c:v>
                </c:pt>
                <c:pt idx="75">
                  <c:v>0.31709999999999999</c:v>
                </c:pt>
                <c:pt idx="76">
                  <c:v>0.32129999999999997</c:v>
                </c:pt>
                <c:pt idx="77">
                  <c:v>0.32550000000000001</c:v>
                </c:pt>
                <c:pt idx="78">
                  <c:v>0.32969999999999999</c:v>
                </c:pt>
                <c:pt idx="79">
                  <c:v>0.33389999999999997</c:v>
                </c:pt>
                <c:pt idx="80">
                  <c:v>0.33810000000000001</c:v>
                </c:pt>
                <c:pt idx="81">
                  <c:v>0.34229999999999999</c:v>
                </c:pt>
                <c:pt idx="82">
                  <c:v>0.34649999999999997</c:v>
                </c:pt>
                <c:pt idx="83">
                  <c:v>0.35070000000000001</c:v>
                </c:pt>
                <c:pt idx="84">
                  <c:v>0.35489999999999999</c:v>
                </c:pt>
                <c:pt idx="85">
                  <c:v>0.35909999999999997</c:v>
                </c:pt>
                <c:pt idx="86">
                  <c:v>0.36330000000000001</c:v>
                </c:pt>
                <c:pt idx="87">
                  <c:v>0.36749999999999999</c:v>
                </c:pt>
                <c:pt idx="88">
                  <c:v>0.37169999999999997</c:v>
                </c:pt>
                <c:pt idx="89">
                  <c:v>0.37590000000000001</c:v>
                </c:pt>
                <c:pt idx="90">
                  <c:v>0.38009999999999999</c:v>
                </c:pt>
                <c:pt idx="91">
                  <c:v>0.38429999999999997</c:v>
                </c:pt>
                <c:pt idx="92">
                  <c:v>0.38850000000000001</c:v>
                </c:pt>
                <c:pt idx="93">
                  <c:v>0.39269999999999999</c:v>
                </c:pt>
                <c:pt idx="94">
                  <c:v>0.39689999999999998</c:v>
                </c:pt>
                <c:pt idx="95">
                  <c:v>0.40110000000000001</c:v>
                </c:pt>
                <c:pt idx="96">
                  <c:v>0.40529999999999999</c:v>
                </c:pt>
                <c:pt idx="97">
                  <c:v>0.40949999999999998</c:v>
                </c:pt>
                <c:pt idx="98">
                  <c:v>0.41370000000000001</c:v>
                </c:pt>
              </c:numCache>
            </c:numRef>
          </c:xVal>
          <c:yVal>
            <c:numRef>
              <c:f>גרף!A</c:f>
              <c:numCache>
                <c:formatCode>General</c:formatCode>
                <c:ptCount val="99"/>
                <c:pt idx="0">
                  <c:v>8.8183823884492867</c:v>
                </c:pt>
                <c:pt idx="1">
                  <c:v>6.9067011311310864</c:v>
                </c:pt>
                <c:pt idx="2">
                  <c:v>5.4077536362573442</c:v>
                </c:pt>
                <c:pt idx="3">
                  <c:v>4.232733309432664</c:v>
                </c:pt>
                <c:pt idx="4">
                  <c:v>3.3118874916322731</c:v>
                </c:pt>
                <c:pt idx="5">
                  <c:v>2.5904390835779871</c:v>
                </c:pt>
                <c:pt idx="6">
                  <c:v>2.0253793633240722</c:v>
                </c:pt>
                <c:pt idx="7">
                  <c:v>1.582946216983852</c:v>
                </c:pt>
                <c:pt idx="8">
                  <c:v>1.236641562095796</c:v>
                </c:pt>
                <c:pt idx="9">
                  <c:v>0.96567288943100338</c:v>
                </c:pt>
                <c:pt idx="10">
                  <c:v>0.75372836946011712</c:v>
                </c:pt>
                <c:pt idx="11">
                  <c:v>0.58801427222716596</c:v>
                </c:pt>
                <c:pt idx="12">
                  <c:v>0.45849864310119309</c:v>
                </c:pt>
                <c:pt idx="13">
                  <c:v>0.35731713536905002</c:v>
                </c:pt>
                <c:pt idx="14">
                  <c:v>0.27830631192559518</c:v>
                </c:pt>
                <c:pt idx="15">
                  <c:v>0.2166371342757091</c:v>
                </c:pt>
                <c:pt idx="16">
                  <c:v>0.1685271844057061</c:v>
                </c:pt>
                <c:pt idx="17">
                  <c:v>0.13101474983141009</c:v>
                </c:pt>
                <c:pt idx="18">
                  <c:v>0.1017815088672301</c:v>
                </c:pt>
                <c:pt idx="19">
                  <c:v>7.9013390199207764E-2</c:v>
                </c:pt>
                <c:pt idx="20">
                  <c:v>6.1291412185946068E-2</c:v>
                </c:pt>
                <c:pt idx="21">
                  <c:v>4.7506062057874859E-2</c:v>
                </c:pt>
                <c:pt idx="22">
                  <c:v>3.6790154960858461E-2</c:v>
                </c:pt>
                <c:pt idx="23">
                  <c:v>2.8466197580384749E-2</c:v>
                </c:pt>
                <c:pt idx="24">
                  <c:v>2.200513383685071E-2</c:v>
                </c:pt>
                <c:pt idx="25">
                  <c:v>1.6994020397930541E-2</c:v>
                </c:pt>
                <c:pt idx="26">
                  <c:v>1.311070648935762E-2</c:v>
                </c:pt>
                <c:pt idx="27">
                  <c:v>1.0104006368310931E-2</c:v>
                </c:pt>
                <c:pt idx="28">
                  <c:v>7.7781779800836582E-3</c:v>
                </c:pt>
                <c:pt idx="29">
                  <c:v>5.9807767266541589E-3</c:v>
                </c:pt>
                <c:pt idx="30">
                  <c:v>4.5931538616139547E-3</c:v>
                </c:pt>
                <c:pt idx="31">
                  <c:v>3.5230265281590992E-3</c:v>
                </c:pt>
                <c:pt idx="32">
                  <c:v>2.6986701058414192E-3</c:v>
                </c:pt>
                <c:pt idx="33">
                  <c:v>2.06438058460158E-3</c:v>
                </c:pt>
                <c:pt idx="34">
                  <c:v>1.5769308461984521E-3</c:v>
                </c:pt>
                <c:pt idx="35">
                  <c:v>1.202804487603061E-3</c:v>
                </c:pt>
                <c:pt idx="36">
                  <c:v>9.1603769223642267E-4</c:v>
                </c:pt>
                <c:pt idx="37">
                  <c:v>6.9653641212483891E-4</c:v>
                </c:pt>
                <c:pt idx="38">
                  <c:v>5.2876494257062196E-4</c:v>
                </c:pt>
                <c:pt idx="39">
                  <c:v>4.0072455960678499E-4</c:v>
                </c:pt>
                <c:pt idx="40">
                  <c:v>3.0315859136051111E-4</c:v>
                </c:pt>
                <c:pt idx="41">
                  <c:v>2.289341612821749E-4</c:v>
                </c:pt>
                <c:pt idx="42">
                  <c:v>1.7256170129804021E-4</c:v>
                </c:pt>
                <c:pt idx="43">
                  <c:v>1.298218356638994E-4</c:v>
                </c:pt>
                <c:pt idx="44">
                  <c:v>9.7475891206074607E-5</c:v>
                </c:pt>
                <c:pt idx="45">
                  <c:v>7.3041496533137558E-5</c:v>
                </c:pt>
                <c:pt idx="46">
                  <c:v>5.4618805288079537E-5</c:v>
                </c:pt>
                <c:pt idx="47">
                  <c:v>4.0756062519661663E-5</c:v>
                </c:pt>
                <c:pt idx="48">
                  <c:v>3.0345721603672461E-5</c:v>
                </c:pt>
                <c:pt idx="49">
                  <c:v>2.2544262981336099E-5</c:v>
                </c:pt>
                <c:pt idx="50">
                  <c:v>1.6710383745107638E-5</c:v>
                </c:pt>
                <c:pt idx="51">
                  <c:v>1.23574115846232E-5</c:v>
                </c:pt>
                <c:pt idx="52">
                  <c:v>9.1167204867806293E-6</c:v>
                </c:pt>
                <c:pt idx="53">
                  <c:v>6.7096457732172623E-6</c:v>
                </c:pt>
                <c:pt idx="54">
                  <c:v>4.9259571043254099E-6</c:v>
                </c:pt>
                <c:pt idx="55">
                  <c:v>3.6073848433441869E-6</c:v>
                </c:pt>
                <c:pt idx="56">
                  <c:v>2.6350349298696171E-6</c:v>
                </c:pt>
                <c:pt idx="57">
                  <c:v>1.9197914880049478E-6</c:v>
                </c:pt>
                <c:pt idx="58">
                  <c:v>1.3950114642603479E-6</c:v>
                </c:pt>
                <c:pt idx="59">
                  <c:v>1.010974684114323E-6</c:v>
                </c:pt>
                <c:pt idx="60">
                  <c:v>7.3067601176372393E-7</c:v>
                </c:pt>
                <c:pt idx="61">
                  <c:v>5.26641741400208E-7</c:v>
                </c:pt>
                <c:pt idx="62">
                  <c:v>3.7852614126373352E-7</c:v>
                </c:pt>
                <c:pt idx="63">
                  <c:v>2.7130104977185628E-7</c:v>
                </c:pt>
                <c:pt idx="64">
                  <c:v>1.938953553724295E-7</c:v>
                </c:pt>
                <c:pt idx="65">
                  <c:v>1.381750139703457E-7</c:v>
                </c:pt>
                <c:pt idx="66">
                  <c:v>9.8180254331054335E-8</c:v>
                </c:pt>
                <c:pt idx="67">
                  <c:v>6.9556569023248239E-8</c:v>
                </c:pt>
                <c:pt idx="68">
                  <c:v>4.9131365970296708E-8</c:v>
                </c:pt>
                <c:pt idx="69">
                  <c:v>3.4599834112189347E-8</c:v>
                </c:pt>
                <c:pt idx="70">
                  <c:v>2.4292485737896751E-8</c:v>
                </c:pt>
                <c:pt idx="71">
                  <c:v>1.7003619913437609E-8</c:v>
                </c:pt>
                <c:pt idx="72">
                  <c:v>1.1865102437748431E-8</c:v>
                </c:pt>
                <c:pt idx="73">
                  <c:v>8.2537609233305305E-9</c:v>
                </c:pt>
                <c:pt idx="74">
                  <c:v>5.7236439969055814E-9</c:v>
                </c:pt>
                <c:pt idx="75">
                  <c:v>3.9566181625213631E-9</c:v>
                </c:pt>
                <c:pt idx="76">
                  <c:v>2.726448728586741E-9</c:v>
                </c:pt>
                <c:pt idx="77">
                  <c:v>1.8727657696308718E-9</c:v>
                </c:pt>
                <c:pt idx="78">
                  <c:v>1.2822543247894651E-9</c:v>
                </c:pt>
                <c:pt idx="79">
                  <c:v>8.7510766565439833E-10</c:v>
                </c:pt>
                <c:pt idx="80">
                  <c:v>5.9530262605179997E-10</c:v>
                </c:pt>
                <c:pt idx="81">
                  <c:v>4.0364153668470643E-10</c:v>
                </c:pt>
                <c:pt idx="82">
                  <c:v>2.7279019296143751E-10</c:v>
                </c:pt>
                <c:pt idx="83">
                  <c:v>1.837511175925574E-10</c:v>
                </c:pt>
                <c:pt idx="84">
                  <c:v>1.2336543091032281E-10</c:v>
                </c:pt>
                <c:pt idx="85">
                  <c:v>8.2549366152282721E-11</c:v>
                </c:pt>
                <c:pt idx="86">
                  <c:v>5.5053673317504542E-11</c:v>
                </c:pt>
                <c:pt idx="87">
                  <c:v>3.6593900891863903E-11</c:v>
                </c:pt>
                <c:pt idx="88">
                  <c:v>2.4242816049402278E-11</c:v>
                </c:pt>
                <c:pt idx="89">
                  <c:v>1.6007453636190469E-11</c:v>
                </c:pt>
                <c:pt idx="90">
                  <c:v>1.0535743520962321E-11</c:v>
                </c:pt>
                <c:pt idx="91">
                  <c:v>6.9137603772632587E-12</c:v>
                </c:pt>
                <c:pt idx="92">
                  <c:v>4.5261325458428403E-12</c:v>
                </c:pt>
                <c:pt idx="93">
                  <c:v>2.960324706059831E-12</c:v>
                </c:pt>
                <c:pt idx="94">
                  <c:v>1.9413096131343459E-12</c:v>
                </c:pt>
                <c:pt idx="95">
                  <c:v>1.2872468955965911E-12</c:v>
                </c:pt>
                <c:pt idx="96">
                  <c:v>8.7968375459618544E-13</c:v>
                </c:pt>
                <c:pt idx="97">
                  <c:v>6.43838836808523E-13</c:v>
                </c:pt>
                <c:pt idx="98">
                  <c:v>5.3598373899115072E-13</c:v>
                </c:pt>
              </c:numCache>
            </c:numRef>
          </c:yVal>
          <c:smooth val="1"/>
          <c:extLst>
            <c:ext xmlns:c16="http://schemas.microsoft.com/office/drawing/2014/chart" uri="{C3380CC4-5D6E-409C-BE32-E72D297353CC}">
              <c16:uniqueId val="{00000004-2B52-4D2D-B31E-BF35360510EF}"/>
            </c:ext>
          </c:extLst>
        </c:ser>
        <c:dLbls>
          <c:showLegendKey val="0"/>
          <c:showVal val="0"/>
          <c:showCatName val="0"/>
          <c:showSerName val="0"/>
          <c:showPercent val="0"/>
          <c:showBubbleSize val="0"/>
        </c:dLbls>
        <c:axId val="1948055696"/>
        <c:axId val="2025909232"/>
      </c:scatterChart>
      <c:valAx>
        <c:axId val="1948055696"/>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Calibri Light" panose="020F0302020204030204" pitchFamily="34" charset="0"/>
                    <a:ea typeface="+mn-ea"/>
                    <a:cs typeface="Calibri Light" panose="020F0302020204030204" pitchFamily="34" charset="0"/>
                  </a:defRPr>
                </a:pPr>
                <a:r>
                  <a:rPr lang="he-IL"/>
                  <a:t>המיקום</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Calibri Light" panose="020F0302020204030204" pitchFamily="34" charset="0"/>
                  <a:ea typeface="+mn-ea"/>
                  <a:cs typeface="Calibri Light" panose="020F0302020204030204" pitchFamily="34" charset="0"/>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Calibri Light" panose="020F0302020204030204" pitchFamily="34" charset="0"/>
                <a:ea typeface="+mn-ea"/>
                <a:cs typeface="Calibri Light" panose="020F0302020204030204" pitchFamily="34" charset="0"/>
              </a:defRPr>
            </a:pPr>
            <a:endParaRPr lang="en-US"/>
          </a:p>
        </c:txPr>
        <c:crossAx val="2025909232"/>
        <c:crosses val="autoZero"/>
        <c:crossBetween val="midCat"/>
      </c:valAx>
      <c:valAx>
        <c:axId val="202590923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Calibri Light" panose="020F0302020204030204" pitchFamily="34" charset="0"/>
                    <a:ea typeface="+mn-ea"/>
                    <a:cs typeface="Calibri Light" panose="020F0302020204030204" pitchFamily="34" charset="0"/>
                  </a:defRPr>
                </a:pPr>
                <a:r>
                  <a:rPr lang="he-IL"/>
                  <a:t>הפרש הטמפרטורה בין נקודה לאוויר</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Calibri Light" panose="020F0302020204030204" pitchFamily="34" charset="0"/>
                  <a:ea typeface="+mn-ea"/>
                  <a:cs typeface="Calibri Light" panose="020F0302020204030204" pitchFamily="34" charset="0"/>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Calibri Light" panose="020F0302020204030204" pitchFamily="34" charset="0"/>
                <a:ea typeface="+mn-ea"/>
                <a:cs typeface="Calibri Light" panose="020F0302020204030204" pitchFamily="34" charset="0"/>
              </a:defRPr>
            </a:pPr>
            <a:endParaRPr lang="en-US"/>
          </a:p>
        </c:txPr>
        <c:crossAx val="1948055696"/>
        <c:crosses val="autoZero"/>
        <c:crossBetween val="midCat"/>
      </c:valAx>
      <c:spPr>
        <a:noFill/>
        <a:ln>
          <a:noFill/>
        </a:ln>
        <a:effectLst/>
      </c:spPr>
    </c:plotArea>
    <c:legend>
      <c:legendPos val="r"/>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Calibri Light" panose="020F0302020204030204" pitchFamily="34" charset="0"/>
              <a:ea typeface="+mn-ea"/>
              <a:cs typeface="Calibri Light" panose="020F03020202040302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ysClr val="window" lastClr="FFFFFF"/>
    </a:solidFill>
    <a:ln>
      <a:noFill/>
    </a:ln>
    <a:effectLst/>
  </c:spPr>
  <c:txPr>
    <a:bodyPr/>
    <a:lstStyle/>
    <a:p>
      <a:pPr rtl="1">
        <a:defRPr sz="1000">
          <a:latin typeface="Calibri Light" panose="020F0302020204030204" pitchFamily="34" charset="0"/>
          <a:cs typeface="Calibri Light" panose="020F0302020204030204" pitchFamily="34" charset="0"/>
        </a:defRPr>
      </a:pPr>
      <a:endParaRPr lang="en-US"/>
    </a:p>
  </c:txPr>
  <c:externalData r:id="rId4">
    <c:autoUpdate val="0"/>
  </c:externalData>
  <c:userShapes r:id="rId5"/>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rtl="1">
              <a:defRPr sz="1000" b="0" i="0" u="none" strike="noStrike" kern="1200" spc="0" baseline="0">
                <a:solidFill>
                  <a:schemeClr val="tx1">
                    <a:lumMod val="65000"/>
                    <a:lumOff val="35000"/>
                  </a:schemeClr>
                </a:solidFill>
                <a:latin typeface="+mn-lt"/>
                <a:ea typeface="+mn-ea"/>
                <a:cs typeface="+mn-cs"/>
              </a:defRPr>
            </a:pPr>
            <a:r>
              <a:rPr lang="he-IL" sz="1000" dirty="0">
                <a:cs typeface="+mn-cs"/>
              </a:rPr>
              <a:t>טמפרטורה ביחס למיקום בערכי </a:t>
            </a:r>
            <a:r>
              <a:rPr lang="en-US" sz="1000" dirty="0">
                <a:cs typeface="+mn-cs"/>
              </a:rPr>
              <a:t>H</a:t>
            </a:r>
            <a:r>
              <a:rPr lang="he-IL" sz="1000" dirty="0">
                <a:cs typeface="+mn-cs"/>
              </a:rPr>
              <a:t> שונים בדקה</a:t>
            </a:r>
            <a:r>
              <a:rPr lang="he-IL" sz="1000" baseline="0" dirty="0">
                <a:cs typeface="+mn-cs"/>
              </a:rPr>
              <a:t> 10</a:t>
            </a:r>
            <a:endParaRPr lang="en-US" sz="1000" dirty="0">
              <a:cs typeface="+mn-cs"/>
            </a:endParaRPr>
          </a:p>
        </c:rich>
      </c:tx>
      <c:overlay val="0"/>
      <c:spPr>
        <a:noFill/>
        <a:ln>
          <a:noFill/>
        </a:ln>
        <a:effectLst/>
      </c:spPr>
      <c:txPr>
        <a:bodyPr rot="0" spcFirstLastPara="1" vertOverflow="ellipsis" vert="horz" wrap="square" anchor="ctr" anchorCtr="1"/>
        <a:lstStyle/>
        <a:p>
          <a:pPr rtl="1">
            <a:defRPr sz="10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smoothMarker"/>
        <c:varyColors val="0"/>
        <c:ser>
          <c:idx val="3"/>
          <c:order val="0"/>
          <c:tx>
            <c:strRef>
              <c:f>גרף!$B$2</c:f>
              <c:strCache>
                <c:ptCount val="1"/>
                <c:pt idx="0">
                  <c:v>0.1</c:v>
                </c:pt>
              </c:strCache>
            </c:strRef>
          </c:tx>
          <c:spPr>
            <a:ln w="19050" cap="rnd">
              <a:solidFill>
                <a:schemeClr val="accent4"/>
              </a:solidFill>
              <a:round/>
            </a:ln>
            <a:effectLst/>
          </c:spPr>
          <c:marker>
            <c:symbol val="none"/>
          </c:marker>
          <c:xVal>
            <c:numRef>
              <c:f>גרף!B</c:f>
              <c:numCache>
                <c:formatCode>General</c:formatCode>
                <c:ptCount val="99"/>
                <c:pt idx="0">
                  <c:v>2.0999999999999999E-3</c:v>
                </c:pt>
                <c:pt idx="1">
                  <c:v>6.3E-3</c:v>
                </c:pt>
                <c:pt idx="2">
                  <c:v>1.0500000000000001E-2</c:v>
                </c:pt>
                <c:pt idx="3">
                  <c:v>1.47E-2</c:v>
                </c:pt>
                <c:pt idx="4">
                  <c:v>1.89E-2</c:v>
                </c:pt>
                <c:pt idx="5">
                  <c:v>2.3099999999999999E-2</c:v>
                </c:pt>
                <c:pt idx="6">
                  <c:v>2.7300000000000001E-2</c:v>
                </c:pt>
                <c:pt idx="7">
                  <c:v>3.15E-2</c:v>
                </c:pt>
                <c:pt idx="8">
                  <c:v>3.5700000000000003E-2</c:v>
                </c:pt>
                <c:pt idx="9">
                  <c:v>3.9899999999999998E-2</c:v>
                </c:pt>
                <c:pt idx="10">
                  <c:v>4.41E-2</c:v>
                </c:pt>
                <c:pt idx="11">
                  <c:v>4.8300000000000003E-2</c:v>
                </c:pt>
                <c:pt idx="12">
                  <c:v>5.2499999999999998E-2</c:v>
                </c:pt>
                <c:pt idx="13">
                  <c:v>5.6699999999999993E-2</c:v>
                </c:pt>
                <c:pt idx="14">
                  <c:v>6.0900000000000003E-2</c:v>
                </c:pt>
                <c:pt idx="15">
                  <c:v>6.5099999999999991E-2</c:v>
                </c:pt>
                <c:pt idx="16">
                  <c:v>6.93E-2</c:v>
                </c:pt>
                <c:pt idx="17">
                  <c:v>7.3499999999999996E-2</c:v>
                </c:pt>
                <c:pt idx="18">
                  <c:v>7.7699999999999991E-2</c:v>
                </c:pt>
                <c:pt idx="19">
                  <c:v>8.1900000000000001E-2</c:v>
                </c:pt>
                <c:pt idx="20">
                  <c:v>8.6099999999999996E-2</c:v>
                </c:pt>
                <c:pt idx="21">
                  <c:v>9.0299999999999991E-2</c:v>
                </c:pt>
                <c:pt idx="22">
                  <c:v>9.4500000000000001E-2</c:v>
                </c:pt>
                <c:pt idx="23">
                  <c:v>9.8699999999999996E-2</c:v>
                </c:pt>
                <c:pt idx="24">
                  <c:v>0.10290000000000001</c:v>
                </c:pt>
                <c:pt idx="25">
                  <c:v>0.1071</c:v>
                </c:pt>
                <c:pt idx="26">
                  <c:v>0.1113</c:v>
                </c:pt>
                <c:pt idx="27">
                  <c:v>0.11550000000000001</c:v>
                </c:pt>
                <c:pt idx="28">
                  <c:v>0.1197</c:v>
                </c:pt>
                <c:pt idx="29">
                  <c:v>0.1239</c:v>
                </c:pt>
                <c:pt idx="30">
                  <c:v>0.12809999999999999</c:v>
                </c:pt>
                <c:pt idx="31">
                  <c:v>0.1323</c:v>
                </c:pt>
                <c:pt idx="32">
                  <c:v>0.13650000000000001</c:v>
                </c:pt>
                <c:pt idx="33">
                  <c:v>0.14069999999999999</c:v>
                </c:pt>
                <c:pt idx="34">
                  <c:v>0.1449</c:v>
                </c:pt>
                <c:pt idx="35">
                  <c:v>0.14910000000000001</c:v>
                </c:pt>
                <c:pt idx="36">
                  <c:v>0.15329999999999999</c:v>
                </c:pt>
                <c:pt idx="37">
                  <c:v>0.1575</c:v>
                </c:pt>
                <c:pt idx="38">
                  <c:v>0.16170000000000001</c:v>
                </c:pt>
                <c:pt idx="39">
                  <c:v>0.16589999999999999</c:v>
                </c:pt>
                <c:pt idx="40">
                  <c:v>0.1701</c:v>
                </c:pt>
                <c:pt idx="41">
                  <c:v>0.17430000000000001</c:v>
                </c:pt>
                <c:pt idx="42">
                  <c:v>0.17849999999999999</c:v>
                </c:pt>
                <c:pt idx="43">
                  <c:v>0.1827</c:v>
                </c:pt>
                <c:pt idx="44">
                  <c:v>0.18690000000000001</c:v>
                </c:pt>
                <c:pt idx="45">
                  <c:v>0.19109999999999999</c:v>
                </c:pt>
                <c:pt idx="46">
                  <c:v>0.1953</c:v>
                </c:pt>
                <c:pt idx="47">
                  <c:v>0.19950000000000001</c:v>
                </c:pt>
                <c:pt idx="48">
                  <c:v>0.20369999999999999</c:v>
                </c:pt>
                <c:pt idx="49">
                  <c:v>0.2079</c:v>
                </c:pt>
                <c:pt idx="50">
                  <c:v>0.21210000000000001</c:v>
                </c:pt>
                <c:pt idx="51">
                  <c:v>0.21629999999999999</c:v>
                </c:pt>
                <c:pt idx="52">
                  <c:v>0.2205</c:v>
                </c:pt>
                <c:pt idx="53">
                  <c:v>0.22470000000000001</c:v>
                </c:pt>
                <c:pt idx="54">
                  <c:v>0.22889999999999999</c:v>
                </c:pt>
                <c:pt idx="55">
                  <c:v>0.2331</c:v>
                </c:pt>
                <c:pt idx="56">
                  <c:v>0.23730000000000001</c:v>
                </c:pt>
                <c:pt idx="57">
                  <c:v>0.24149999999999999</c:v>
                </c:pt>
                <c:pt idx="58">
                  <c:v>0.2457</c:v>
                </c:pt>
                <c:pt idx="59">
                  <c:v>0.24990000000000001</c:v>
                </c:pt>
                <c:pt idx="60">
                  <c:v>0.25409999999999999</c:v>
                </c:pt>
                <c:pt idx="61">
                  <c:v>0.25829999999999997</c:v>
                </c:pt>
                <c:pt idx="62">
                  <c:v>0.26250000000000001</c:v>
                </c:pt>
                <c:pt idx="63">
                  <c:v>0.26669999999999999</c:v>
                </c:pt>
                <c:pt idx="64">
                  <c:v>0.27089999999999997</c:v>
                </c:pt>
                <c:pt idx="65">
                  <c:v>0.27510000000000001</c:v>
                </c:pt>
                <c:pt idx="66">
                  <c:v>0.27929999999999999</c:v>
                </c:pt>
                <c:pt idx="67">
                  <c:v>0.28349999999999997</c:v>
                </c:pt>
                <c:pt idx="68">
                  <c:v>0.28770000000000001</c:v>
                </c:pt>
                <c:pt idx="69">
                  <c:v>0.29189999999999999</c:v>
                </c:pt>
                <c:pt idx="70">
                  <c:v>0.29609999999999997</c:v>
                </c:pt>
                <c:pt idx="71">
                  <c:v>0.30030000000000001</c:v>
                </c:pt>
                <c:pt idx="72">
                  <c:v>0.30449999999999999</c:v>
                </c:pt>
                <c:pt idx="73">
                  <c:v>0.30869999999999997</c:v>
                </c:pt>
                <c:pt idx="74">
                  <c:v>0.31290000000000001</c:v>
                </c:pt>
                <c:pt idx="75">
                  <c:v>0.31709999999999999</c:v>
                </c:pt>
                <c:pt idx="76">
                  <c:v>0.32129999999999997</c:v>
                </c:pt>
                <c:pt idx="77">
                  <c:v>0.32550000000000001</c:v>
                </c:pt>
                <c:pt idx="78">
                  <c:v>0.32969999999999999</c:v>
                </c:pt>
                <c:pt idx="79">
                  <c:v>0.33389999999999997</c:v>
                </c:pt>
                <c:pt idx="80">
                  <c:v>0.33810000000000001</c:v>
                </c:pt>
                <c:pt idx="81">
                  <c:v>0.34229999999999999</c:v>
                </c:pt>
                <c:pt idx="82">
                  <c:v>0.34649999999999997</c:v>
                </c:pt>
                <c:pt idx="83">
                  <c:v>0.35070000000000001</c:v>
                </c:pt>
                <c:pt idx="84">
                  <c:v>0.35489999999999999</c:v>
                </c:pt>
                <c:pt idx="85">
                  <c:v>0.35909999999999997</c:v>
                </c:pt>
                <c:pt idx="86">
                  <c:v>0.36330000000000001</c:v>
                </c:pt>
                <c:pt idx="87">
                  <c:v>0.36749999999999999</c:v>
                </c:pt>
                <c:pt idx="88">
                  <c:v>0.37169999999999997</c:v>
                </c:pt>
                <c:pt idx="89">
                  <c:v>0.37590000000000001</c:v>
                </c:pt>
                <c:pt idx="90">
                  <c:v>0.38009999999999999</c:v>
                </c:pt>
                <c:pt idx="91">
                  <c:v>0.38429999999999997</c:v>
                </c:pt>
                <c:pt idx="92">
                  <c:v>0.38850000000000001</c:v>
                </c:pt>
                <c:pt idx="93">
                  <c:v>0.39269999999999999</c:v>
                </c:pt>
                <c:pt idx="94">
                  <c:v>0.39689999999999998</c:v>
                </c:pt>
                <c:pt idx="95">
                  <c:v>0.40110000000000001</c:v>
                </c:pt>
                <c:pt idx="96">
                  <c:v>0.40529999999999999</c:v>
                </c:pt>
                <c:pt idx="97">
                  <c:v>0.40949999999999998</c:v>
                </c:pt>
                <c:pt idx="98">
                  <c:v>0.41370000000000001</c:v>
                </c:pt>
              </c:numCache>
            </c:numRef>
          </c:xVal>
          <c:yVal>
            <c:numRef>
              <c:f>גרף!AAAA</c:f>
              <c:numCache>
                <c:formatCode>General</c:formatCode>
                <c:ptCount val="99"/>
                <c:pt idx="0">
                  <c:v>32.381891514713011</c:v>
                </c:pt>
                <c:pt idx="1">
                  <c:v>31.709256607278181</c:v>
                </c:pt>
                <c:pt idx="2">
                  <c:v>31.041022498374069</c:v>
                </c:pt>
                <c:pt idx="3">
                  <c:v>30.37746084961223</c:v>
                </c:pt>
                <c:pt idx="4">
                  <c:v>29.718836864655099</c:v>
                </c:pt>
                <c:pt idx="5">
                  <c:v>29.06540899421638</c:v>
                </c:pt>
                <c:pt idx="6">
                  <c:v>28.41742865652461</c:v>
                </c:pt>
                <c:pt idx="7">
                  <c:v>27.775139973707859</c:v>
                </c:pt>
                <c:pt idx="8">
                  <c:v>27.138779524510731</c:v>
                </c:pt>
                <c:pt idx="9">
                  <c:v>26.50857611370834</c:v>
                </c:pt>
                <c:pt idx="10">
                  <c:v>25.884750558533959</c:v>
                </c:pt>
                <c:pt idx="11">
                  <c:v>25.26751549239011</c:v>
                </c:pt>
                <c:pt idx="12">
                  <c:v>24.657075186064588</c:v>
                </c:pt>
                <c:pt idx="13">
                  <c:v>24.05362538662575</c:v>
                </c:pt>
                <c:pt idx="14">
                  <c:v>23.457353174123732</c:v>
                </c:pt>
                <c:pt idx="15">
                  <c:v>22.868436836177541</c:v>
                </c:pt>
                <c:pt idx="16">
                  <c:v>22.287045760481689</c:v>
                </c:pt>
                <c:pt idx="17">
                  <c:v>21.713340345219951</c:v>
                </c:pt>
                <c:pt idx="18">
                  <c:v>21.147471927329569</c:v>
                </c:pt>
                <c:pt idx="19">
                  <c:v>20.58958272851493</c:v>
                </c:pt>
                <c:pt idx="20">
                  <c:v>20.039805818867439</c:v>
                </c:pt>
                <c:pt idx="21">
                  <c:v>19.498265097906469</c:v>
                </c:pt>
                <c:pt idx="22">
                  <c:v>18.965075292816518</c:v>
                </c:pt>
                <c:pt idx="23">
                  <c:v>18.440341973616771</c:v>
                </c:pt>
                <c:pt idx="24">
                  <c:v>17.924161584962452</c:v>
                </c:pt>
                <c:pt idx="25">
                  <c:v>17.416621494241589</c:v>
                </c:pt>
                <c:pt idx="26">
                  <c:v>16.917800055597681</c:v>
                </c:pt>
                <c:pt idx="27">
                  <c:v>16.427766689476329</c:v>
                </c:pt>
                <c:pt idx="28">
                  <c:v>15.94658197726431</c:v>
                </c:pt>
                <c:pt idx="29">
                  <c:v>15.47429777056146</c:v>
                </c:pt>
                <c:pt idx="30">
                  <c:v>15.01095731459959</c:v>
                </c:pt>
                <c:pt idx="31">
                  <c:v>14.55659538529904</c:v>
                </c:pt>
                <c:pt idx="32">
                  <c:v>14.11123843943095</c:v>
                </c:pt>
                <c:pt idx="33">
                  <c:v>13.67490477733422</c:v>
                </c:pt>
                <c:pt idx="34">
                  <c:v>13.247604717617749</c:v>
                </c:pt>
                <c:pt idx="35">
                  <c:v>12.82934078326349</c:v>
                </c:pt>
                <c:pt idx="36">
                  <c:v>12.42010789853185</c:v>
                </c:pt>
                <c:pt idx="37">
                  <c:v>12.01989359606007</c:v>
                </c:pt>
                <c:pt idx="38">
                  <c:v>11.62867823353432</c:v>
                </c:pt>
                <c:pt idx="39">
                  <c:v>11.24643521930944</c:v>
                </c:pt>
                <c:pt idx="40">
                  <c:v>10.87313124634481</c:v>
                </c:pt>
                <c:pt idx="41">
                  <c:v>10.508726533821291</c:v>
                </c:pt>
                <c:pt idx="42">
                  <c:v>10.153175075803251</c:v>
                </c:pt>
                <c:pt idx="43">
                  <c:v>9.8064248963097995</c:v>
                </c:pt>
                <c:pt idx="44">
                  <c:v>9.4684183101617165</c:v>
                </c:pt>
                <c:pt idx="45">
                  <c:v>9.1390921889747876</c:v>
                </c:pt>
                <c:pt idx="46">
                  <c:v>8.8183782316756592</c:v>
                </c:pt>
                <c:pt idx="47">
                  <c:v>8.5062032389238027</c:v>
                </c:pt>
                <c:pt idx="48">
                  <c:v>8.2024893908318628</c:v>
                </c:pt>
                <c:pt idx="49">
                  <c:v>7.9071545273869059</c:v>
                </c:pt>
                <c:pt idx="50">
                  <c:v>7.6201124309866444</c:v>
                </c:pt>
                <c:pt idx="51">
                  <c:v>7.3412731105173874</c:v>
                </c:pt>
                <c:pt idx="52">
                  <c:v>7.0705430864145589</c:v>
                </c:pt>
                <c:pt idx="53">
                  <c:v>6.8078256761614133</c:v>
                </c:pt>
                <c:pt idx="54">
                  <c:v>6.5530212796976626</c:v>
                </c:pt>
                <c:pt idx="55">
                  <c:v>6.3060276642264181</c:v>
                </c:pt>
                <c:pt idx="56">
                  <c:v>6.0667402479254129</c:v>
                </c:pt>
                <c:pt idx="57">
                  <c:v>5.8350523820866957</c:v>
                </c:pt>
                <c:pt idx="58">
                  <c:v>5.6108556312276932</c:v>
                </c:pt>
                <c:pt idx="59">
                  <c:v>5.3940400507357902</c:v>
                </c:pt>
                <c:pt idx="60">
                  <c:v>5.1844944616281277</c:v>
                </c:pt>
                <c:pt idx="61">
                  <c:v>4.9821067220281767</c:v>
                </c:pt>
                <c:pt idx="62">
                  <c:v>4.7867639949806868</c:v>
                </c:pt>
                <c:pt idx="63">
                  <c:v>4.5983530122466592</c:v>
                </c:pt>
                <c:pt idx="64">
                  <c:v>4.4167603337401564</c:v>
                </c:pt>
                <c:pt idx="65">
                  <c:v>4.2418726022887281</c:v>
                </c:pt>
                <c:pt idx="66">
                  <c:v>4.0735767934191331</c:v>
                </c:pt>
                <c:pt idx="67">
                  <c:v>3.911760459889571</c:v>
                </c:pt>
                <c:pt idx="68">
                  <c:v>3.7563119707089538</c:v>
                </c:pt>
                <c:pt idx="69">
                  <c:v>3.6071207444026401</c:v>
                </c:pt>
                <c:pt idx="70">
                  <c:v>3.4640774763024722</c:v>
                </c:pt>
                <c:pt idx="71">
                  <c:v>3.327074359656867</c:v>
                </c:pt>
                <c:pt idx="72">
                  <c:v>3.1960053003741069</c:v>
                </c:pt>
                <c:pt idx="73">
                  <c:v>3.0707661252286158</c:v>
                </c:pt>
                <c:pt idx="74">
                  <c:v>2.95125478337616</c:v>
                </c:pt>
                <c:pt idx="75">
                  <c:v>2.8373715410391989</c:v>
                </c:pt>
                <c:pt idx="76">
                  <c:v>2.7290191692382431</c:v>
                </c:pt>
                <c:pt idx="77">
                  <c:v>2.6261031244589268</c:v>
                </c:pt>
                <c:pt idx="78">
                  <c:v>2.528531722157513</c:v>
                </c:pt>
                <c:pt idx="79">
                  <c:v>2.4362163030197981</c:v>
                </c:pt>
                <c:pt idx="80">
                  <c:v>2.349071391899785</c:v>
                </c:pt>
                <c:pt idx="81">
                  <c:v>2.2670148493750308</c:v>
                </c:pt>
                <c:pt idx="82">
                  <c:v>2.1899680158653059</c:v>
                </c:pt>
                <c:pt idx="83">
                  <c:v>2.1178558482700889</c:v>
                </c:pt>
                <c:pt idx="84">
                  <c:v>2.0506070490884678</c:v>
                </c:pt>
                <c:pt idx="85">
                  <c:v>1.9881541879922331</c:v>
                </c:pt>
                <c:pt idx="86">
                  <c:v>1.9304338158294081</c:v>
                </c:pt>
                <c:pt idx="87">
                  <c:v>1.8773865710410671</c:v>
                </c:pt>
                <c:pt idx="88">
                  <c:v>1.8289572784792241</c:v>
                </c:pt>
                <c:pt idx="89">
                  <c:v>1.785095040617712</c:v>
                </c:pt>
                <c:pt idx="90">
                  <c:v>1.7457533211514571</c:v>
                </c:pt>
                <c:pt idx="91">
                  <c:v>1.710890020982377</c:v>
                </c:pt>
                <c:pt idx="92">
                  <c:v>1.680467546592338</c:v>
                </c:pt>
                <c:pt idx="93">
                  <c:v>1.6544528708052451</c:v>
                </c:pt>
                <c:pt idx="94">
                  <c:v>1.632817585941458</c:v>
                </c:pt>
                <c:pt idx="95">
                  <c:v>1.6155379493684081</c:v>
                </c:pt>
                <c:pt idx="96">
                  <c:v>1.602594921451483</c:v>
                </c:pt>
                <c:pt idx="97">
                  <c:v>1.5939741959091629</c:v>
                </c:pt>
                <c:pt idx="98">
                  <c:v>1.589666222575947</c:v>
                </c:pt>
              </c:numCache>
            </c:numRef>
          </c:yVal>
          <c:smooth val="1"/>
          <c:extLst>
            <c:ext xmlns:c16="http://schemas.microsoft.com/office/drawing/2014/chart" uri="{C3380CC4-5D6E-409C-BE32-E72D297353CC}">
              <c16:uniqueId val="{00000000-C78F-4923-9DA1-D2EDD7A03555}"/>
            </c:ext>
          </c:extLst>
        </c:ser>
        <c:ser>
          <c:idx val="0"/>
          <c:order val="1"/>
          <c:tx>
            <c:strRef>
              <c:f>גרף!$B$3</c:f>
              <c:strCache>
                <c:ptCount val="1"/>
                <c:pt idx="0">
                  <c:v>1</c:v>
                </c:pt>
              </c:strCache>
            </c:strRef>
          </c:tx>
          <c:spPr>
            <a:ln w="19050" cap="rnd">
              <a:solidFill>
                <a:schemeClr val="accent1"/>
              </a:solidFill>
              <a:round/>
            </a:ln>
            <a:effectLst/>
          </c:spPr>
          <c:marker>
            <c:symbol val="none"/>
          </c:marker>
          <c:xVal>
            <c:numRef>
              <c:f>גרף!B</c:f>
              <c:numCache>
                <c:formatCode>General</c:formatCode>
                <c:ptCount val="99"/>
                <c:pt idx="0">
                  <c:v>2.0999999999999999E-3</c:v>
                </c:pt>
                <c:pt idx="1">
                  <c:v>6.3E-3</c:v>
                </c:pt>
                <c:pt idx="2">
                  <c:v>1.0500000000000001E-2</c:v>
                </c:pt>
                <c:pt idx="3">
                  <c:v>1.47E-2</c:v>
                </c:pt>
                <c:pt idx="4">
                  <c:v>1.89E-2</c:v>
                </c:pt>
                <c:pt idx="5">
                  <c:v>2.3099999999999999E-2</c:v>
                </c:pt>
                <c:pt idx="6">
                  <c:v>2.7300000000000001E-2</c:v>
                </c:pt>
                <c:pt idx="7">
                  <c:v>3.15E-2</c:v>
                </c:pt>
                <c:pt idx="8">
                  <c:v>3.5700000000000003E-2</c:v>
                </c:pt>
                <c:pt idx="9">
                  <c:v>3.9899999999999998E-2</c:v>
                </c:pt>
                <c:pt idx="10">
                  <c:v>4.41E-2</c:v>
                </c:pt>
                <c:pt idx="11">
                  <c:v>4.8300000000000003E-2</c:v>
                </c:pt>
                <c:pt idx="12">
                  <c:v>5.2499999999999998E-2</c:v>
                </c:pt>
                <c:pt idx="13">
                  <c:v>5.6699999999999993E-2</c:v>
                </c:pt>
                <c:pt idx="14">
                  <c:v>6.0900000000000003E-2</c:v>
                </c:pt>
                <c:pt idx="15">
                  <c:v>6.5099999999999991E-2</c:v>
                </c:pt>
                <c:pt idx="16">
                  <c:v>6.93E-2</c:v>
                </c:pt>
                <c:pt idx="17">
                  <c:v>7.3499999999999996E-2</c:v>
                </c:pt>
                <c:pt idx="18">
                  <c:v>7.7699999999999991E-2</c:v>
                </c:pt>
                <c:pt idx="19">
                  <c:v>8.1900000000000001E-2</c:v>
                </c:pt>
                <c:pt idx="20">
                  <c:v>8.6099999999999996E-2</c:v>
                </c:pt>
                <c:pt idx="21">
                  <c:v>9.0299999999999991E-2</c:v>
                </c:pt>
                <c:pt idx="22">
                  <c:v>9.4500000000000001E-2</c:v>
                </c:pt>
                <c:pt idx="23">
                  <c:v>9.8699999999999996E-2</c:v>
                </c:pt>
                <c:pt idx="24">
                  <c:v>0.10290000000000001</c:v>
                </c:pt>
                <c:pt idx="25">
                  <c:v>0.1071</c:v>
                </c:pt>
                <c:pt idx="26">
                  <c:v>0.1113</c:v>
                </c:pt>
                <c:pt idx="27">
                  <c:v>0.11550000000000001</c:v>
                </c:pt>
                <c:pt idx="28">
                  <c:v>0.1197</c:v>
                </c:pt>
                <c:pt idx="29">
                  <c:v>0.1239</c:v>
                </c:pt>
                <c:pt idx="30">
                  <c:v>0.12809999999999999</c:v>
                </c:pt>
                <c:pt idx="31">
                  <c:v>0.1323</c:v>
                </c:pt>
                <c:pt idx="32">
                  <c:v>0.13650000000000001</c:v>
                </c:pt>
                <c:pt idx="33">
                  <c:v>0.14069999999999999</c:v>
                </c:pt>
                <c:pt idx="34">
                  <c:v>0.1449</c:v>
                </c:pt>
                <c:pt idx="35">
                  <c:v>0.14910000000000001</c:v>
                </c:pt>
                <c:pt idx="36">
                  <c:v>0.15329999999999999</c:v>
                </c:pt>
                <c:pt idx="37">
                  <c:v>0.1575</c:v>
                </c:pt>
                <c:pt idx="38">
                  <c:v>0.16170000000000001</c:v>
                </c:pt>
                <c:pt idx="39">
                  <c:v>0.16589999999999999</c:v>
                </c:pt>
                <c:pt idx="40">
                  <c:v>0.1701</c:v>
                </c:pt>
                <c:pt idx="41">
                  <c:v>0.17430000000000001</c:v>
                </c:pt>
                <c:pt idx="42">
                  <c:v>0.17849999999999999</c:v>
                </c:pt>
                <c:pt idx="43">
                  <c:v>0.1827</c:v>
                </c:pt>
                <c:pt idx="44">
                  <c:v>0.18690000000000001</c:v>
                </c:pt>
                <c:pt idx="45">
                  <c:v>0.19109999999999999</c:v>
                </c:pt>
                <c:pt idx="46">
                  <c:v>0.1953</c:v>
                </c:pt>
                <c:pt idx="47">
                  <c:v>0.19950000000000001</c:v>
                </c:pt>
                <c:pt idx="48">
                  <c:v>0.20369999999999999</c:v>
                </c:pt>
                <c:pt idx="49">
                  <c:v>0.2079</c:v>
                </c:pt>
                <c:pt idx="50">
                  <c:v>0.21210000000000001</c:v>
                </c:pt>
                <c:pt idx="51">
                  <c:v>0.21629999999999999</c:v>
                </c:pt>
                <c:pt idx="52">
                  <c:v>0.2205</c:v>
                </c:pt>
                <c:pt idx="53">
                  <c:v>0.22470000000000001</c:v>
                </c:pt>
                <c:pt idx="54">
                  <c:v>0.22889999999999999</c:v>
                </c:pt>
                <c:pt idx="55">
                  <c:v>0.2331</c:v>
                </c:pt>
                <c:pt idx="56">
                  <c:v>0.23730000000000001</c:v>
                </c:pt>
                <c:pt idx="57">
                  <c:v>0.24149999999999999</c:v>
                </c:pt>
                <c:pt idx="58">
                  <c:v>0.2457</c:v>
                </c:pt>
                <c:pt idx="59">
                  <c:v>0.24990000000000001</c:v>
                </c:pt>
                <c:pt idx="60">
                  <c:v>0.25409999999999999</c:v>
                </c:pt>
                <c:pt idx="61">
                  <c:v>0.25829999999999997</c:v>
                </c:pt>
                <c:pt idx="62">
                  <c:v>0.26250000000000001</c:v>
                </c:pt>
                <c:pt idx="63">
                  <c:v>0.26669999999999999</c:v>
                </c:pt>
                <c:pt idx="64">
                  <c:v>0.27089999999999997</c:v>
                </c:pt>
                <c:pt idx="65">
                  <c:v>0.27510000000000001</c:v>
                </c:pt>
                <c:pt idx="66">
                  <c:v>0.27929999999999999</c:v>
                </c:pt>
                <c:pt idx="67">
                  <c:v>0.28349999999999997</c:v>
                </c:pt>
                <c:pt idx="68">
                  <c:v>0.28770000000000001</c:v>
                </c:pt>
                <c:pt idx="69">
                  <c:v>0.29189999999999999</c:v>
                </c:pt>
                <c:pt idx="70">
                  <c:v>0.29609999999999997</c:v>
                </c:pt>
                <c:pt idx="71">
                  <c:v>0.30030000000000001</c:v>
                </c:pt>
                <c:pt idx="72">
                  <c:v>0.30449999999999999</c:v>
                </c:pt>
                <c:pt idx="73">
                  <c:v>0.30869999999999997</c:v>
                </c:pt>
                <c:pt idx="74">
                  <c:v>0.31290000000000001</c:v>
                </c:pt>
                <c:pt idx="75">
                  <c:v>0.31709999999999999</c:v>
                </c:pt>
                <c:pt idx="76">
                  <c:v>0.32129999999999997</c:v>
                </c:pt>
                <c:pt idx="77">
                  <c:v>0.32550000000000001</c:v>
                </c:pt>
                <c:pt idx="78">
                  <c:v>0.32969999999999999</c:v>
                </c:pt>
                <c:pt idx="79">
                  <c:v>0.33389999999999997</c:v>
                </c:pt>
                <c:pt idx="80">
                  <c:v>0.33810000000000001</c:v>
                </c:pt>
                <c:pt idx="81">
                  <c:v>0.34229999999999999</c:v>
                </c:pt>
                <c:pt idx="82">
                  <c:v>0.34649999999999997</c:v>
                </c:pt>
                <c:pt idx="83">
                  <c:v>0.35070000000000001</c:v>
                </c:pt>
                <c:pt idx="84">
                  <c:v>0.35489999999999999</c:v>
                </c:pt>
                <c:pt idx="85">
                  <c:v>0.35909999999999997</c:v>
                </c:pt>
                <c:pt idx="86">
                  <c:v>0.36330000000000001</c:v>
                </c:pt>
                <c:pt idx="87">
                  <c:v>0.36749999999999999</c:v>
                </c:pt>
                <c:pt idx="88">
                  <c:v>0.37169999999999997</c:v>
                </c:pt>
                <c:pt idx="89">
                  <c:v>0.37590000000000001</c:v>
                </c:pt>
                <c:pt idx="90">
                  <c:v>0.38009999999999999</c:v>
                </c:pt>
                <c:pt idx="91">
                  <c:v>0.38429999999999997</c:v>
                </c:pt>
                <c:pt idx="92">
                  <c:v>0.38850000000000001</c:v>
                </c:pt>
                <c:pt idx="93">
                  <c:v>0.39269999999999999</c:v>
                </c:pt>
                <c:pt idx="94">
                  <c:v>0.39689999999999998</c:v>
                </c:pt>
                <c:pt idx="95">
                  <c:v>0.40110000000000001</c:v>
                </c:pt>
                <c:pt idx="96">
                  <c:v>0.40529999999999999</c:v>
                </c:pt>
                <c:pt idx="97">
                  <c:v>0.40949999999999998</c:v>
                </c:pt>
                <c:pt idx="98">
                  <c:v>0.41370000000000001</c:v>
                </c:pt>
              </c:numCache>
            </c:numRef>
          </c:xVal>
          <c:yVal>
            <c:numRef>
              <c:f>גרף!A</c:f>
              <c:numCache>
                <c:formatCode>General</c:formatCode>
                <c:ptCount val="99"/>
                <c:pt idx="0">
                  <c:v>32.187325202119297</c:v>
                </c:pt>
                <c:pt idx="1">
                  <c:v>31.494754691134549</c:v>
                </c:pt>
                <c:pt idx="2">
                  <c:v>30.808007976553871</c:v>
                </c:pt>
                <c:pt idx="3">
                  <c:v>30.127307452388411</c:v>
                </c:pt>
                <c:pt idx="4">
                  <c:v>29.452869651580901</c:v>
                </c:pt>
                <c:pt idx="5">
                  <c:v>28.784904978381562</c:v>
                </c:pt>
                <c:pt idx="6">
                  <c:v>28.123617455162691</c:v>
                </c:pt>
                <c:pt idx="7">
                  <c:v>27.469204484087449</c:v>
                </c:pt>
                <c:pt idx="8">
                  <c:v>26.821856624005079</c:v>
                </c:pt>
                <c:pt idx="9">
                  <c:v>26.181757382901061</c:v>
                </c:pt>
                <c:pt idx="10">
                  <c:v>25.54908302618648</c:v>
                </c:pt>
                <c:pt idx="11">
                  <c:v>24.92400240106636</c:v>
                </c:pt>
                <c:pt idx="12">
                  <c:v>24.306676777182371</c:v>
                </c:pt>
                <c:pt idx="13">
                  <c:v>23.697259703681208</c:v>
                </c:pt>
                <c:pt idx="14">
                  <c:v>23.095896882815438</c:v>
                </c:pt>
                <c:pt idx="15">
                  <c:v>22.50272606014056</c:v>
                </c:pt>
                <c:pt idx="16">
                  <c:v>21.91787693132839</c:v>
                </c:pt>
                <c:pt idx="17">
                  <c:v>21.34147106557505</c:v>
                </c:pt>
                <c:pt idx="18">
                  <c:v>20.773621845539861</c:v>
                </c:pt>
                <c:pt idx="19">
                  <c:v>20.214434423710902</c:v>
                </c:pt>
                <c:pt idx="20">
                  <c:v>19.66400569505382</c:v>
                </c:pt>
                <c:pt idx="21">
                  <c:v>19.1224242857616</c:v>
                </c:pt>
                <c:pt idx="22">
                  <c:v>18.589770557886329</c:v>
                </c:pt>
                <c:pt idx="23">
                  <c:v>18.066116629598149</c:v>
                </c:pt>
                <c:pt idx="24">
                  <c:v>17.55152641078249</c:v>
                </c:pt>
                <c:pt idx="25">
                  <c:v>17.046055653654001</c:v>
                </c:pt>
                <c:pt idx="26">
                  <c:v>16.549752018034681</c:v>
                </c:pt>
                <c:pt idx="27">
                  <c:v>16.06265515091448</c:v>
                </c:pt>
                <c:pt idx="28">
                  <c:v>15.58479677988505</c:v>
                </c:pt>
                <c:pt idx="29">
                  <c:v>15.11620082001193</c:v>
                </c:pt>
                <c:pt idx="30">
                  <c:v>14.656883493686401</c:v>
                </c:pt>
                <c:pt idx="31">
                  <c:v>14.20685346297669</c:v>
                </c:pt>
                <c:pt idx="32">
                  <c:v>13.766111973977971</c:v>
                </c:pt>
                <c:pt idx="33">
                  <c:v>13.33465301264305</c:v>
                </c:pt>
                <c:pt idx="34">
                  <c:v>12.912463471559279</c:v>
                </c:pt>
                <c:pt idx="35">
                  <c:v>12.499523327123489</c:v>
                </c:pt>
                <c:pt idx="36">
                  <c:v>12.095805826554519</c:v>
                </c:pt>
                <c:pt idx="37">
                  <c:v>11.70127768417305</c:v>
                </c:pt>
                <c:pt idx="38">
                  <c:v>11.315899286370151</c:v>
                </c:pt>
                <c:pt idx="39">
                  <c:v>10.93962490467973</c:v>
                </c:pt>
                <c:pt idx="40">
                  <c:v>10.5724029163657</c:v>
                </c:pt>
                <c:pt idx="41">
                  <c:v>10.21417603193246</c:v>
                </c:pt>
                <c:pt idx="42">
                  <c:v>9.8648815289659399</c:v>
                </c:pt>
                <c:pt idx="43">
                  <c:v>9.5244514917141725</c:v>
                </c:pt>
                <c:pt idx="44">
                  <c:v>9.1928130558184318</c:v>
                </c:pt>
                <c:pt idx="45">
                  <c:v>8.8698886576106641</c:v>
                </c:pt>
                <c:pt idx="46">
                  <c:v>8.5555962873985631</c:v>
                </c:pt>
                <c:pt idx="47">
                  <c:v>8.2498497461670173</c:v>
                </c:pt>
                <c:pt idx="48">
                  <c:v>7.9525589051332917</c:v>
                </c:pt>
                <c:pt idx="49">
                  <c:v>7.6636299676034234</c:v>
                </c:pt>
                <c:pt idx="50">
                  <c:v>7.3829657325883433</c:v>
                </c:pt>
                <c:pt idx="51">
                  <c:v>7.110465859650815</c:v>
                </c:pt>
                <c:pt idx="52">
                  <c:v>6.8460271344675636</c:v>
                </c:pt>
                <c:pt idx="53">
                  <c:v>6.5895437346053898</c:v>
                </c:pt>
                <c:pt idx="54">
                  <c:v>6.3409074950253164</c:v>
                </c:pt>
                <c:pt idx="55">
                  <c:v>6.1000081728448272</c:v>
                </c:pt>
                <c:pt idx="56">
                  <c:v>5.8667337109049829</c:v>
                </c:pt>
                <c:pt idx="57">
                  <c:v>5.6409704997064916</c:v>
                </c:pt>
                <c:pt idx="58">
                  <c:v>5.4226036372966071</c:v>
                </c:pt>
                <c:pt idx="59">
                  <c:v>5.2115171867069039</c:v>
                </c:pt>
                <c:pt idx="60">
                  <c:v>5.0075944305605482</c:v>
                </c:pt>
                <c:pt idx="61">
                  <c:v>4.810718122486402</c:v>
                </c:pt>
                <c:pt idx="62">
                  <c:v>4.6207707349961193</c:v>
                </c:pt>
                <c:pt idx="63">
                  <c:v>4.4376347034994454</c:v>
                </c:pt>
                <c:pt idx="64">
                  <c:v>4.2611926661517341</c:v>
                </c:pt>
                <c:pt idx="65">
                  <c:v>4.0913276992465466</c:v>
                </c:pt>
                <c:pt idx="66">
                  <c:v>3.9279235478847969</c:v>
                </c:pt>
                <c:pt idx="67">
                  <c:v>3.7708648516702419</c:v>
                </c:pt>
                <c:pt idx="68">
                  <c:v>3.620037365199245</c:v>
                </c:pt>
                <c:pt idx="69">
                  <c:v>3.4753281731302388</c:v>
                </c:pt>
                <c:pt idx="70">
                  <c:v>3.336625899635643</c:v>
                </c:pt>
                <c:pt idx="71">
                  <c:v>3.2038209120555892</c:v>
                </c:pt>
                <c:pt idx="72">
                  <c:v>3.0768055185890191</c:v>
                </c:pt>
                <c:pt idx="73">
                  <c:v>2.955474159873166</c:v>
                </c:pt>
                <c:pt idx="74">
                  <c:v>2.8397235943173862</c:v>
                </c:pt>
                <c:pt idx="75">
                  <c:v>2.7294530770714478</c:v>
                </c:pt>
                <c:pt idx="76">
                  <c:v>2.62456453252193</c:v>
                </c:pt>
                <c:pt idx="77">
                  <c:v>2.5249627202230518</c:v>
                </c:pt>
                <c:pt idx="78">
                  <c:v>2.4305553941803102</c:v>
                </c:pt>
                <c:pt idx="79">
                  <c:v>2.3412534554164179</c:v>
                </c:pt>
                <c:pt idx="80">
                  <c:v>2.2569710977595099</c:v>
                </c:pt>
                <c:pt idx="81">
                  <c:v>2.1776259468031318</c:v>
                </c:pt>
                <c:pt idx="82">
                  <c:v>2.1031391919963411</c:v>
                </c:pt>
                <c:pt idx="83">
                  <c:v>2.0334357118302719</c:v>
                </c:pt>
                <c:pt idx="84">
                  <c:v>1.9684441920946589</c:v>
                </c:pt>
                <c:pt idx="85">
                  <c:v>1.9080972371843019</c:v>
                </c:pt>
                <c:pt idx="86">
                  <c:v>1.852331474441075</c:v>
                </c:pt>
                <c:pt idx="87">
                  <c:v>1.801087651522002</c:v>
                </c:pt>
                <c:pt idx="88">
                  <c:v>1.7543107267881151</c:v>
                </c:pt>
                <c:pt idx="89">
                  <c:v>1.711949952712335</c:v>
                </c:pt>
                <c:pt idx="90">
                  <c:v>1.673958952307431</c:v>
                </c:pt>
                <c:pt idx="91">
                  <c:v>1.640295788577367</c:v>
                </c:pt>
                <c:pt idx="92">
                  <c:v>1.6109230269969761</c:v>
                </c:pt>
                <c:pt idx="93">
                  <c:v>1.5858077910260071</c:v>
                </c:pt>
                <c:pt idx="94">
                  <c:v>1.56492181066422</c:v>
                </c:pt>
                <c:pt idx="95">
                  <c:v>1.548241464054334</c:v>
                </c:pt>
                <c:pt idx="96">
                  <c:v>1.5357478121394681</c:v>
                </c:pt>
                <c:pt idx="97">
                  <c:v>1.5274266263810641</c:v>
                </c:pt>
                <c:pt idx="98">
                  <c:v>1.523268409542508</c:v>
                </c:pt>
              </c:numCache>
            </c:numRef>
          </c:yVal>
          <c:smooth val="1"/>
          <c:extLst>
            <c:ext xmlns:c16="http://schemas.microsoft.com/office/drawing/2014/chart" uri="{C3380CC4-5D6E-409C-BE32-E72D297353CC}">
              <c16:uniqueId val="{00000001-C78F-4923-9DA1-D2EDD7A03555}"/>
            </c:ext>
          </c:extLst>
        </c:ser>
        <c:ser>
          <c:idx val="1"/>
          <c:order val="2"/>
          <c:tx>
            <c:strRef>
              <c:f>גרף!$B$4</c:f>
              <c:strCache>
                <c:ptCount val="1"/>
                <c:pt idx="0">
                  <c:v>10</c:v>
                </c:pt>
              </c:strCache>
            </c:strRef>
          </c:tx>
          <c:spPr>
            <a:ln w="19050" cap="rnd">
              <a:solidFill>
                <a:schemeClr val="accent2"/>
              </a:solidFill>
              <a:round/>
            </a:ln>
            <a:effectLst/>
          </c:spPr>
          <c:marker>
            <c:symbol val="none"/>
          </c:marker>
          <c:xVal>
            <c:numRef>
              <c:f>גרף!B</c:f>
              <c:numCache>
                <c:formatCode>General</c:formatCode>
                <c:ptCount val="99"/>
                <c:pt idx="0">
                  <c:v>2.0999999999999999E-3</c:v>
                </c:pt>
                <c:pt idx="1">
                  <c:v>6.3E-3</c:v>
                </c:pt>
                <c:pt idx="2">
                  <c:v>1.0500000000000001E-2</c:v>
                </c:pt>
                <c:pt idx="3">
                  <c:v>1.47E-2</c:v>
                </c:pt>
                <c:pt idx="4">
                  <c:v>1.89E-2</c:v>
                </c:pt>
                <c:pt idx="5">
                  <c:v>2.3099999999999999E-2</c:v>
                </c:pt>
                <c:pt idx="6">
                  <c:v>2.7300000000000001E-2</c:v>
                </c:pt>
                <c:pt idx="7">
                  <c:v>3.15E-2</c:v>
                </c:pt>
                <c:pt idx="8">
                  <c:v>3.5700000000000003E-2</c:v>
                </c:pt>
                <c:pt idx="9">
                  <c:v>3.9899999999999998E-2</c:v>
                </c:pt>
                <c:pt idx="10">
                  <c:v>4.41E-2</c:v>
                </c:pt>
                <c:pt idx="11">
                  <c:v>4.8300000000000003E-2</c:v>
                </c:pt>
                <c:pt idx="12">
                  <c:v>5.2499999999999998E-2</c:v>
                </c:pt>
                <c:pt idx="13">
                  <c:v>5.6699999999999993E-2</c:v>
                </c:pt>
                <c:pt idx="14">
                  <c:v>6.0900000000000003E-2</c:v>
                </c:pt>
                <c:pt idx="15">
                  <c:v>6.5099999999999991E-2</c:v>
                </c:pt>
                <c:pt idx="16">
                  <c:v>6.93E-2</c:v>
                </c:pt>
                <c:pt idx="17">
                  <c:v>7.3499999999999996E-2</c:v>
                </c:pt>
                <c:pt idx="18">
                  <c:v>7.7699999999999991E-2</c:v>
                </c:pt>
                <c:pt idx="19">
                  <c:v>8.1900000000000001E-2</c:v>
                </c:pt>
                <c:pt idx="20">
                  <c:v>8.6099999999999996E-2</c:v>
                </c:pt>
                <c:pt idx="21">
                  <c:v>9.0299999999999991E-2</c:v>
                </c:pt>
                <c:pt idx="22">
                  <c:v>9.4500000000000001E-2</c:v>
                </c:pt>
                <c:pt idx="23">
                  <c:v>9.8699999999999996E-2</c:v>
                </c:pt>
                <c:pt idx="24">
                  <c:v>0.10290000000000001</c:v>
                </c:pt>
                <c:pt idx="25">
                  <c:v>0.1071</c:v>
                </c:pt>
                <c:pt idx="26">
                  <c:v>0.1113</c:v>
                </c:pt>
                <c:pt idx="27">
                  <c:v>0.11550000000000001</c:v>
                </c:pt>
                <c:pt idx="28">
                  <c:v>0.1197</c:v>
                </c:pt>
                <c:pt idx="29">
                  <c:v>0.1239</c:v>
                </c:pt>
                <c:pt idx="30">
                  <c:v>0.12809999999999999</c:v>
                </c:pt>
                <c:pt idx="31">
                  <c:v>0.1323</c:v>
                </c:pt>
                <c:pt idx="32">
                  <c:v>0.13650000000000001</c:v>
                </c:pt>
                <c:pt idx="33">
                  <c:v>0.14069999999999999</c:v>
                </c:pt>
                <c:pt idx="34">
                  <c:v>0.1449</c:v>
                </c:pt>
                <c:pt idx="35">
                  <c:v>0.14910000000000001</c:v>
                </c:pt>
                <c:pt idx="36">
                  <c:v>0.15329999999999999</c:v>
                </c:pt>
                <c:pt idx="37">
                  <c:v>0.1575</c:v>
                </c:pt>
                <c:pt idx="38">
                  <c:v>0.16170000000000001</c:v>
                </c:pt>
                <c:pt idx="39">
                  <c:v>0.16589999999999999</c:v>
                </c:pt>
                <c:pt idx="40">
                  <c:v>0.1701</c:v>
                </c:pt>
                <c:pt idx="41">
                  <c:v>0.17430000000000001</c:v>
                </c:pt>
                <c:pt idx="42">
                  <c:v>0.17849999999999999</c:v>
                </c:pt>
                <c:pt idx="43">
                  <c:v>0.1827</c:v>
                </c:pt>
                <c:pt idx="44">
                  <c:v>0.18690000000000001</c:v>
                </c:pt>
                <c:pt idx="45">
                  <c:v>0.19109999999999999</c:v>
                </c:pt>
                <c:pt idx="46">
                  <c:v>0.1953</c:v>
                </c:pt>
                <c:pt idx="47">
                  <c:v>0.19950000000000001</c:v>
                </c:pt>
                <c:pt idx="48">
                  <c:v>0.20369999999999999</c:v>
                </c:pt>
                <c:pt idx="49">
                  <c:v>0.2079</c:v>
                </c:pt>
                <c:pt idx="50">
                  <c:v>0.21210000000000001</c:v>
                </c:pt>
                <c:pt idx="51">
                  <c:v>0.21629999999999999</c:v>
                </c:pt>
                <c:pt idx="52">
                  <c:v>0.2205</c:v>
                </c:pt>
                <c:pt idx="53">
                  <c:v>0.22470000000000001</c:v>
                </c:pt>
                <c:pt idx="54">
                  <c:v>0.22889999999999999</c:v>
                </c:pt>
                <c:pt idx="55">
                  <c:v>0.2331</c:v>
                </c:pt>
                <c:pt idx="56">
                  <c:v>0.23730000000000001</c:v>
                </c:pt>
                <c:pt idx="57">
                  <c:v>0.24149999999999999</c:v>
                </c:pt>
                <c:pt idx="58">
                  <c:v>0.2457</c:v>
                </c:pt>
                <c:pt idx="59">
                  <c:v>0.24990000000000001</c:v>
                </c:pt>
                <c:pt idx="60">
                  <c:v>0.25409999999999999</c:v>
                </c:pt>
                <c:pt idx="61">
                  <c:v>0.25829999999999997</c:v>
                </c:pt>
                <c:pt idx="62">
                  <c:v>0.26250000000000001</c:v>
                </c:pt>
                <c:pt idx="63">
                  <c:v>0.26669999999999999</c:v>
                </c:pt>
                <c:pt idx="64">
                  <c:v>0.27089999999999997</c:v>
                </c:pt>
                <c:pt idx="65">
                  <c:v>0.27510000000000001</c:v>
                </c:pt>
                <c:pt idx="66">
                  <c:v>0.27929999999999999</c:v>
                </c:pt>
                <c:pt idx="67">
                  <c:v>0.28349999999999997</c:v>
                </c:pt>
                <c:pt idx="68">
                  <c:v>0.28770000000000001</c:v>
                </c:pt>
                <c:pt idx="69">
                  <c:v>0.29189999999999999</c:v>
                </c:pt>
                <c:pt idx="70">
                  <c:v>0.29609999999999997</c:v>
                </c:pt>
                <c:pt idx="71">
                  <c:v>0.30030000000000001</c:v>
                </c:pt>
                <c:pt idx="72">
                  <c:v>0.30449999999999999</c:v>
                </c:pt>
                <c:pt idx="73">
                  <c:v>0.30869999999999997</c:v>
                </c:pt>
                <c:pt idx="74">
                  <c:v>0.31290000000000001</c:v>
                </c:pt>
                <c:pt idx="75">
                  <c:v>0.31709999999999999</c:v>
                </c:pt>
                <c:pt idx="76">
                  <c:v>0.32129999999999997</c:v>
                </c:pt>
                <c:pt idx="77">
                  <c:v>0.32550000000000001</c:v>
                </c:pt>
                <c:pt idx="78">
                  <c:v>0.32969999999999999</c:v>
                </c:pt>
                <c:pt idx="79">
                  <c:v>0.33389999999999997</c:v>
                </c:pt>
                <c:pt idx="80">
                  <c:v>0.33810000000000001</c:v>
                </c:pt>
                <c:pt idx="81">
                  <c:v>0.34229999999999999</c:v>
                </c:pt>
                <c:pt idx="82">
                  <c:v>0.34649999999999997</c:v>
                </c:pt>
                <c:pt idx="83">
                  <c:v>0.35070000000000001</c:v>
                </c:pt>
                <c:pt idx="84">
                  <c:v>0.35489999999999999</c:v>
                </c:pt>
                <c:pt idx="85">
                  <c:v>0.35909999999999997</c:v>
                </c:pt>
                <c:pt idx="86">
                  <c:v>0.36330000000000001</c:v>
                </c:pt>
                <c:pt idx="87">
                  <c:v>0.36749999999999999</c:v>
                </c:pt>
                <c:pt idx="88">
                  <c:v>0.37169999999999997</c:v>
                </c:pt>
                <c:pt idx="89">
                  <c:v>0.37590000000000001</c:v>
                </c:pt>
                <c:pt idx="90">
                  <c:v>0.38009999999999999</c:v>
                </c:pt>
                <c:pt idx="91">
                  <c:v>0.38429999999999997</c:v>
                </c:pt>
                <c:pt idx="92">
                  <c:v>0.38850000000000001</c:v>
                </c:pt>
                <c:pt idx="93">
                  <c:v>0.39269999999999999</c:v>
                </c:pt>
                <c:pt idx="94">
                  <c:v>0.39689999999999998</c:v>
                </c:pt>
                <c:pt idx="95">
                  <c:v>0.40110000000000001</c:v>
                </c:pt>
                <c:pt idx="96">
                  <c:v>0.40529999999999999</c:v>
                </c:pt>
                <c:pt idx="97">
                  <c:v>0.40949999999999998</c:v>
                </c:pt>
                <c:pt idx="98">
                  <c:v>0.41370000000000001</c:v>
                </c:pt>
              </c:numCache>
            </c:numRef>
          </c:xVal>
          <c:yVal>
            <c:numRef>
              <c:f>גרף!AA</c:f>
              <c:numCache>
                <c:formatCode>General</c:formatCode>
                <c:ptCount val="99"/>
                <c:pt idx="0">
                  <c:v>30.443844937156499</c:v>
                </c:pt>
                <c:pt idx="1">
                  <c:v>29.57610992669041</c:v>
                </c:pt>
                <c:pt idx="2">
                  <c:v>28.727731296294301</c:v>
                </c:pt>
                <c:pt idx="3">
                  <c:v>27.8983833913327</c:v>
                </c:pt>
                <c:pt idx="4">
                  <c:v>27.087747311613779</c:v>
                </c:pt>
                <c:pt idx="5">
                  <c:v>26.29551057568937</c:v>
                </c:pt>
                <c:pt idx="6">
                  <c:v>25.521366797981539</c:v>
                </c:pt>
                <c:pt idx="7">
                  <c:v>24.765015378769899</c:v>
                </c:pt>
                <c:pt idx="8">
                  <c:v>24.026161207054521</c:v>
                </c:pt>
                <c:pt idx="9">
                  <c:v>23.304514376289848</c:v>
                </c:pt>
                <c:pt idx="10">
                  <c:v>22.59978991296579</c:v>
                </c:pt>
                <c:pt idx="11">
                  <c:v>21.911707517992131</c:v>
                </c:pt>
                <c:pt idx="12">
                  <c:v>21.239991320823499</c:v>
                </c:pt>
                <c:pt idx="13">
                  <c:v>20.584369646242369</c:v>
                </c:pt>
                <c:pt idx="14">
                  <c:v>19.944574793698941</c:v>
                </c:pt>
                <c:pt idx="15">
                  <c:v>19.320342829087661</c:v>
                </c:pt>
                <c:pt idx="16">
                  <c:v>18.71141338882186</c:v>
                </c:pt>
                <c:pt idx="17">
                  <c:v>18.117529496050121</c:v>
                </c:pt>
                <c:pt idx="18">
                  <c:v>17.538437388840471</c:v>
                </c:pt>
                <c:pt idx="19">
                  <c:v>16.97388636014146</c:v>
                </c:pt>
                <c:pt idx="20">
                  <c:v>16.423628609313269</c:v>
                </c:pt>
                <c:pt idx="21">
                  <c:v>15.88741910500613</c:v>
                </c:pt>
                <c:pt idx="22">
                  <c:v>15.365015459148349</c:v>
                </c:pt>
                <c:pt idx="23">
                  <c:v>14.8561778117926</c:v>
                </c:pt>
                <c:pt idx="24">
                  <c:v>14.36066872655535</c:v>
                </c:pt>
                <c:pt idx="25">
                  <c:v>13.87825309637212</c:v>
                </c:pt>
                <c:pt idx="26">
                  <c:v>13.40869805927959</c:v>
                </c:pt>
                <c:pt idx="27">
                  <c:v>12.95177292392515</c:v>
                </c:pt>
                <c:pt idx="28">
                  <c:v>12.5072491044942</c:v>
                </c:pt>
                <c:pt idx="29">
                  <c:v>12.0749000647376</c:v>
                </c:pt>
                <c:pt idx="30">
                  <c:v>11.65450127077291</c:v>
                </c:pt>
                <c:pt idx="31">
                  <c:v>11.2458301523271</c:v>
                </c:pt>
                <c:pt idx="32">
                  <c:v>10.848666072081951</c:v>
                </c:pt>
                <c:pt idx="33">
                  <c:v>10.46279030277892</c:v>
                </c:pt>
                <c:pt idx="34">
                  <c:v>10.087986011736151</c:v>
                </c:pt>
                <c:pt idx="35">
                  <c:v>9.7240382524275919</c:v>
                </c:pt>
                <c:pt idx="36">
                  <c:v>9.3707339627722899</c:v>
                </c:pt>
                <c:pt idx="37">
                  <c:v>9.027861969780794</c:v>
                </c:pt>
                <c:pt idx="38">
                  <c:v>8.6952130002059658</c:v>
                </c:pt>
                <c:pt idx="39">
                  <c:v>8.3725796968460759</c:v>
                </c:pt>
                <c:pt idx="40">
                  <c:v>8.0597566401501588</c:v>
                </c:pt>
                <c:pt idx="41">
                  <c:v>7.7565403747781581</c:v>
                </c:pt>
                <c:pt idx="42">
                  <c:v>7.4627294407720077</c:v>
                </c:pt>
                <c:pt idx="43">
                  <c:v>7.1781244089981158</c:v>
                </c:pt>
                <c:pt idx="44">
                  <c:v>6.9025279205268886</c:v>
                </c:pt>
                <c:pt idx="45">
                  <c:v>6.6357447296207672</c:v>
                </c:pt>
                <c:pt idx="46">
                  <c:v>6.3775817500088179</c:v>
                </c:pt>
                <c:pt idx="47">
                  <c:v>6.1278481041330899</c:v>
                </c:pt>
                <c:pt idx="48">
                  <c:v>5.8863551750598617</c:v>
                </c:pt>
                <c:pt idx="49">
                  <c:v>5.652916660757179</c:v>
                </c:pt>
                <c:pt idx="50">
                  <c:v>5.4273486304490568</c:v>
                </c:pt>
                <c:pt idx="51">
                  <c:v>5.2094695827660296</c:v>
                </c:pt>
                <c:pt idx="52">
                  <c:v>4.9991005054215663</c:v>
                </c:pt>
                <c:pt idx="53">
                  <c:v>4.7960649361539804</c:v>
                </c:pt>
                <c:pt idx="54">
                  <c:v>4.6001890246839592</c:v>
                </c:pt>
                <c:pt idx="55">
                  <c:v>4.4113015954486112</c:v>
                </c:pt>
                <c:pt idx="56">
                  <c:v>4.2292342108838081</c:v>
                </c:pt>
                <c:pt idx="57">
                  <c:v>4.0538212350378684</c:v>
                </c:pt>
                <c:pt idx="58">
                  <c:v>3.8848998973107891</c:v>
                </c:pt>
                <c:pt idx="59">
                  <c:v>3.7223103561246309</c:v>
                </c:pt>
                <c:pt idx="60">
                  <c:v>3.5658957623419969</c:v>
                </c:pt>
                <c:pt idx="61">
                  <c:v>3.4155023222609491</c:v>
                </c:pt>
                <c:pt idx="62">
                  <c:v>3.2709793600259531</c:v>
                </c:pt>
                <c:pt idx="63">
                  <c:v>3.1321793793056689</c:v>
                </c:pt>
                <c:pt idx="64">
                  <c:v>2.9989581240994272</c:v>
                </c:pt>
                <c:pt idx="65">
                  <c:v>2.8711746385451189</c:v>
                </c:pt>
                <c:pt idx="66">
                  <c:v>2.7486913256118539</c:v>
                </c:pt>
                <c:pt idx="67">
                  <c:v>2.63137400457112</c:v>
                </c:pt>
                <c:pt idx="68">
                  <c:v>2.51909196715029</c:v>
                </c:pt>
                <c:pt idx="69">
                  <c:v>2.4117180322820828</c:v>
                </c:pt>
                <c:pt idx="70">
                  <c:v>2.309128599373008</c:v>
                </c:pt>
                <c:pt idx="71">
                  <c:v>2.2112037000228661</c:v>
                </c:pt>
                <c:pt idx="72">
                  <c:v>2.1178270481360291</c:v>
                </c:pt>
                <c:pt idx="73">
                  <c:v>2.028886088373449</c:v>
                </c:pt>
                <c:pt idx="74">
                  <c:v>1.944272042902111</c:v>
                </c:pt>
                <c:pt idx="75">
                  <c:v>1.863879956405984</c:v>
                </c:pt>
                <c:pt idx="76">
                  <c:v>1.7876087393294</c:v>
                </c:pt>
                <c:pt idx="77">
                  <c:v>1.7153612093301169</c:v>
                </c:pt>
                <c:pt idx="78">
                  <c:v>1.647044130925261</c:v>
                </c:pt>
                <c:pt idx="79">
                  <c:v>1.582568253318722</c:v>
                </c:pt>
                <c:pt idx="80">
                  <c:v>1.52184834640346</c:v>
                </c:pt>
                <c:pt idx="81">
                  <c:v>1.4648032349366089</c:v>
                </c:pt>
                <c:pt idx="82">
                  <c:v>1.4113558308891609</c:v>
                </c:pt>
                <c:pt idx="83">
                  <c:v>1.3614331639754349</c:v>
                </c:pt>
                <c:pt idx="84">
                  <c:v>1.314966410370485</c:v>
                </c:pt>
                <c:pt idx="85">
                  <c:v>1.271890919626075</c:v>
                </c:pt>
                <c:pt idx="86">
                  <c:v>1.23214623979784</c:v>
                </c:pt>
                <c:pt idx="87">
                  <c:v>1.195676140797856</c:v>
                </c:pt>
                <c:pt idx="88">
                  <c:v>1.162428635987947</c:v>
                </c:pt>
                <c:pt idx="89">
                  <c:v>1.132356002029838</c:v>
                </c:pt>
                <c:pt idx="90">
                  <c:v>1.1054147970085451</c:v>
                </c:pt>
                <c:pt idx="91">
                  <c:v>1.0815658768454459</c:v>
                </c:pt>
                <c:pt idx="92">
                  <c:v>1.060774410017068</c:v>
                </c:pt>
                <c:pt idx="93">
                  <c:v>1.043009890594959</c:v>
                </c:pt>
                <c:pt idx="94">
                  <c:v>1.02824614962108</c:v>
                </c:pt>
                <c:pt idx="95">
                  <c:v>1.016461364831891</c:v>
                </c:pt>
                <c:pt idx="96">
                  <c:v>1.0076380687428821</c:v>
                </c:pt>
                <c:pt idx="97">
                  <c:v>1.0017631551036419</c:v>
                </c:pt>
                <c:pt idx="98">
                  <c:v>0.99882788373173792</c:v>
                </c:pt>
              </c:numCache>
            </c:numRef>
          </c:yVal>
          <c:smooth val="1"/>
          <c:extLst>
            <c:ext xmlns:c16="http://schemas.microsoft.com/office/drawing/2014/chart" uri="{C3380CC4-5D6E-409C-BE32-E72D297353CC}">
              <c16:uniqueId val="{00000002-C78F-4923-9DA1-D2EDD7A03555}"/>
            </c:ext>
          </c:extLst>
        </c:ser>
        <c:ser>
          <c:idx val="2"/>
          <c:order val="3"/>
          <c:tx>
            <c:strRef>
              <c:f>גרף!$B$5</c:f>
              <c:strCache>
                <c:ptCount val="1"/>
                <c:pt idx="0">
                  <c:v>50</c:v>
                </c:pt>
              </c:strCache>
            </c:strRef>
          </c:tx>
          <c:spPr>
            <a:ln w="19050" cap="rnd">
              <a:solidFill>
                <a:schemeClr val="accent3"/>
              </a:solidFill>
              <a:round/>
            </a:ln>
            <a:effectLst/>
          </c:spPr>
          <c:marker>
            <c:symbol val="none"/>
          </c:marker>
          <c:xVal>
            <c:numRef>
              <c:f>גרף!B</c:f>
              <c:numCache>
                <c:formatCode>General</c:formatCode>
                <c:ptCount val="99"/>
                <c:pt idx="0">
                  <c:v>2.0999999999999999E-3</c:v>
                </c:pt>
                <c:pt idx="1">
                  <c:v>6.3E-3</c:v>
                </c:pt>
                <c:pt idx="2">
                  <c:v>1.0500000000000001E-2</c:v>
                </c:pt>
                <c:pt idx="3">
                  <c:v>1.47E-2</c:v>
                </c:pt>
                <c:pt idx="4">
                  <c:v>1.89E-2</c:v>
                </c:pt>
                <c:pt idx="5">
                  <c:v>2.3099999999999999E-2</c:v>
                </c:pt>
                <c:pt idx="6">
                  <c:v>2.7300000000000001E-2</c:v>
                </c:pt>
                <c:pt idx="7">
                  <c:v>3.15E-2</c:v>
                </c:pt>
                <c:pt idx="8">
                  <c:v>3.5700000000000003E-2</c:v>
                </c:pt>
                <c:pt idx="9">
                  <c:v>3.9899999999999998E-2</c:v>
                </c:pt>
                <c:pt idx="10">
                  <c:v>4.41E-2</c:v>
                </c:pt>
                <c:pt idx="11">
                  <c:v>4.8300000000000003E-2</c:v>
                </c:pt>
                <c:pt idx="12">
                  <c:v>5.2499999999999998E-2</c:v>
                </c:pt>
                <c:pt idx="13">
                  <c:v>5.6699999999999993E-2</c:v>
                </c:pt>
                <c:pt idx="14">
                  <c:v>6.0900000000000003E-2</c:v>
                </c:pt>
                <c:pt idx="15">
                  <c:v>6.5099999999999991E-2</c:v>
                </c:pt>
                <c:pt idx="16">
                  <c:v>6.93E-2</c:v>
                </c:pt>
                <c:pt idx="17">
                  <c:v>7.3499999999999996E-2</c:v>
                </c:pt>
                <c:pt idx="18">
                  <c:v>7.7699999999999991E-2</c:v>
                </c:pt>
                <c:pt idx="19">
                  <c:v>8.1900000000000001E-2</c:v>
                </c:pt>
                <c:pt idx="20">
                  <c:v>8.6099999999999996E-2</c:v>
                </c:pt>
                <c:pt idx="21">
                  <c:v>9.0299999999999991E-2</c:v>
                </c:pt>
                <c:pt idx="22">
                  <c:v>9.4500000000000001E-2</c:v>
                </c:pt>
                <c:pt idx="23">
                  <c:v>9.8699999999999996E-2</c:v>
                </c:pt>
                <c:pt idx="24">
                  <c:v>0.10290000000000001</c:v>
                </c:pt>
                <c:pt idx="25">
                  <c:v>0.1071</c:v>
                </c:pt>
                <c:pt idx="26">
                  <c:v>0.1113</c:v>
                </c:pt>
                <c:pt idx="27">
                  <c:v>0.11550000000000001</c:v>
                </c:pt>
                <c:pt idx="28">
                  <c:v>0.1197</c:v>
                </c:pt>
                <c:pt idx="29">
                  <c:v>0.1239</c:v>
                </c:pt>
                <c:pt idx="30">
                  <c:v>0.12809999999999999</c:v>
                </c:pt>
                <c:pt idx="31">
                  <c:v>0.1323</c:v>
                </c:pt>
                <c:pt idx="32">
                  <c:v>0.13650000000000001</c:v>
                </c:pt>
                <c:pt idx="33">
                  <c:v>0.14069999999999999</c:v>
                </c:pt>
                <c:pt idx="34">
                  <c:v>0.1449</c:v>
                </c:pt>
                <c:pt idx="35">
                  <c:v>0.14910000000000001</c:v>
                </c:pt>
                <c:pt idx="36">
                  <c:v>0.15329999999999999</c:v>
                </c:pt>
                <c:pt idx="37">
                  <c:v>0.1575</c:v>
                </c:pt>
                <c:pt idx="38">
                  <c:v>0.16170000000000001</c:v>
                </c:pt>
                <c:pt idx="39">
                  <c:v>0.16589999999999999</c:v>
                </c:pt>
                <c:pt idx="40">
                  <c:v>0.1701</c:v>
                </c:pt>
                <c:pt idx="41">
                  <c:v>0.17430000000000001</c:v>
                </c:pt>
                <c:pt idx="42">
                  <c:v>0.17849999999999999</c:v>
                </c:pt>
                <c:pt idx="43">
                  <c:v>0.1827</c:v>
                </c:pt>
                <c:pt idx="44">
                  <c:v>0.18690000000000001</c:v>
                </c:pt>
                <c:pt idx="45">
                  <c:v>0.19109999999999999</c:v>
                </c:pt>
                <c:pt idx="46">
                  <c:v>0.1953</c:v>
                </c:pt>
                <c:pt idx="47">
                  <c:v>0.19950000000000001</c:v>
                </c:pt>
                <c:pt idx="48">
                  <c:v>0.20369999999999999</c:v>
                </c:pt>
                <c:pt idx="49">
                  <c:v>0.2079</c:v>
                </c:pt>
                <c:pt idx="50">
                  <c:v>0.21210000000000001</c:v>
                </c:pt>
                <c:pt idx="51">
                  <c:v>0.21629999999999999</c:v>
                </c:pt>
                <c:pt idx="52">
                  <c:v>0.2205</c:v>
                </c:pt>
                <c:pt idx="53">
                  <c:v>0.22470000000000001</c:v>
                </c:pt>
                <c:pt idx="54">
                  <c:v>0.22889999999999999</c:v>
                </c:pt>
                <c:pt idx="55">
                  <c:v>0.2331</c:v>
                </c:pt>
                <c:pt idx="56">
                  <c:v>0.23730000000000001</c:v>
                </c:pt>
                <c:pt idx="57">
                  <c:v>0.24149999999999999</c:v>
                </c:pt>
                <c:pt idx="58">
                  <c:v>0.2457</c:v>
                </c:pt>
                <c:pt idx="59">
                  <c:v>0.24990000000000001</c:v>
                </c:pt>
                <c:pt idx="60">
                  <c:v>0.25409999999999999</c:v>
                </c:pt>
                <c:pt idx="61">
                  <c:v>0.25829999999999997</c:v>
                </c:pt>
                <c:pt idx="62">
                  <c:v>0.26250000000000001</c:v>
                </c:pt>
                <c:pt idx="63">
                  <c:v>0.26669999999999999</c:v>
                </c:pt>
                <c:pt idx="64">
                  <c:v>0.27089999999999997</c:v>
                </c:pt>
                <c:pt idx="65">
                  <c:v>0.27510000000000001</c:v>
                </c:pt>
                <c:pt idx="66">
                  <c:v>0.27929999999999999</c:v>
                </c:pt>
                <c:pt idx="67">
                  <c:v>0.28349999999999997</c:v>
                </c:pt>
                <c:pt idx="68">
                  <c:v>0.28770000000000001</c:v>
                </c:pt>
                <c:pt idx="69">
                  <c:v>0.29189999999999999</c:v>
                </c:pt>
                <c:pt idx="70">
                  <c:v>0.29609999999999997</c:v>
                </c:pt>
                <c:pt idx="71">
                  <c:v>0.30030000000000001</c:v>
                </c:pt>
                <c:pt idx="72">
                  <c:v>0.30449999999999999</c:v>
                </c:pt>
                <c:pt idx="73">
                  <c:v>0.30869999999999997</c:v>
                </c:pt>
                <c:pt idx="74">
                  <c:v>0.31290000000000001</c:v>
                </c:pt>
                <c:pt idx="75">
                  <c:v>0.31709999999999999</c:v>
                </c:pt>
                <c:pt idx="76">
                  <c:v>0.32129999999999997</c:v>
                </c:pt>
                <c:pt idx="77">
                  <c:v>0.32550000000000001</c:v>
                </c:pt>
                <c:pt idx="78">
                  <c:v>0.32969999999999999</c:v>
                </c:pt>
                <c:pt idx="79">
                  <c:v>0.33389999999999997</c:v>
                </c:pt>
                <c:pt idx="80">
                  <c:v>0.33810000000000001</c:v>
                </c:pt>
                <c:pt idx="81">
                  <c:v>0.34229999999999999</c:v>
                </c:pt>
                <c:pt idx="82">
                  <c:v>0.34649999999999997</c:v>
                </c:pt>
                <c:pt idx="83">
                  <c:v>0.35070000000000001</c:v>
                </c:pt>
                <c:pt idx="84">
                  <c:v>0.35489999999999999</c:v>
                </c:pt>
                <c:pt idx="85">
                  <c:v>0.35909999999999997</c:v>
                </c:pt>
                <c:pt idx="86">
                  <c:v>0.36330000000000001</c:v>
                </c:pt>
                <c:pt idx="87">
                  <c:v>0.36749999999999999</c:v>
                </c:pt>
                <c:pt idx="88">
                  <c:v>0.37169999999999997</c:v>
                </c:pt>
                <c:pt idx="89">
                  <c:v>0.37590000000000001</c:v>
                </c:pt>
                <c:pt idx="90">
                  <c:v>0.38009999999999999</c:v>
                </c:pt>
                <c:pt idx="91">
                  <c:v>0.38429999999999997</c:v>
                </c:pt>
                <c:pt idx="92">
                  <c:v>0.38850000000000001</c:v>
                </c:pt>
                <c:pt idx="93">
                  <c:v>0.39269999999999999</c:v>
                </c:pt>
                <c:pt idx="94">
                  <c:v>0.39689999999999998</c:v>
                </c:pt>
                <c:pt idx="95">
                  <c:v>0.40110000000000001</c:v>
                </c:pt>
                <c:pt idx="96">
                  <c:v>0.40529999999999999</c:v>
                </c:pt>
                <c:pt idx="97">
                  <c:v>0.40949999999999998</c:v>
                </c:pt>
                <c:pt idx="98">
                  <c:v>0.41370000000000001</c:v>
                </c:pt>
              </c:numCache>
            </c:numRef>
          </c:xVal>
          <c:yVal>
            <c:numRef>
              <c:f>גרף!AAA</c:f>
              <c:numCache>
                <c:formatCode>General</c:formatCode>
                <c:ptCount val="99"/>
                <c:pt idx="0">
                  <c:v>25.486969218031579</c:v>
                </c:pt>
                <c:pt idx="1">
                  <c:v>24.158273234232581</c:v>
                </c:pt>
                <c:pt idx="2">
                  <c:v>22.898245512825518</c:v>
                </c:pt>
                <c:pt idx="3">
                  <c:v>21.703342663943801</c:v>
                </c:pt>
                <c:pt idx="4">
                  <c:v>20.57020452800111</c:v>
                </c:pt>
                <c:pt idx="5">
                  <c:v>19.495644684976622</c:v>
                </c:pt>
                <c:pt idx="6">
                  <c:v>18.47664145510349</c:v>
                </c:pt>
                <c:pt idx="7">
                  <c:v>17.51032936555923</c:v>
                </c:pt>
                <c:pt idx="8">
                  <c:v>16.5939910590692</c:v>
                </c:pt>
                <c:pt idx="9">
                  <c:v>15.725049621579499</c:v>
                </c:pt>
                <c:pt idx="10">
                  <c:v>14.90106130733615</c:v>
                </c:pt>
                <c:pt idx="11">
                  <c:v>14.11970864082685</c:v>
                </c:pt>
                <c:pt idx="12">
                  <c:v>13.37879387610305</c:v>
                </c:pt>
                <c:pt idx="13">
                  <c:v>12.6762327950069</c:v>
                </c:pt>
                <c:pt idx="14">
                  <c:v>12.01004882678183</c:v>
                </c:pt>
                <c:pt idx="15">
                  <c:v>11.37836747245121</c:v>
                </c:pt>
                <c:pt idx="16">
                  <c:v>10.77941101820733</c:v>
                </c:pt>
                <c:pt idx="17">
                  <c:v>10.21149352286742</c:v>
                </c:pt>
                <c:pt idx="18">
                  <c:v>9.6730160652249495</c:v>
                </c:pt>
                <c:pt idx="19">
                  <c:v>9.1624622378567739</c:v>
                </c:pt>
                <c:pt idx="20">
                  <c:v>8.6783938746405109</c:v>
                </c:pt>
                <c:pt idx="21">
                  <c:v>8.2194469998951885</c:v>
                </c:pt>
                <c:pt idx="22">
                  <c:v>7.7843279876822056</c:v>
                </c:pt>
                <c:pt idx="23">
                  <c:v>7.3718099203958571</c:v>
                </c:pt>
                <c:pt idx="24">
                  <c:v>6.980729136334074</c:v>
                </c:pt>
                <c:pt idx="25">
                  <c:v>6.6099819564725006</c:v>
                </c:pt>
                <c:pt idx="26">
                  <c:v>6.2585215811700818</c:v>
                </c:pt>
                <c:pt idx="27">
                  <c:v>5.9253551480132254</c:v>
                </c:pt>
                <c:pt idx="28">
                  <c:v>5.6095409424598239</c:v>
                </c:pt>
                <c:pt idx="29">
                  <c:v>5.3101857533752561</c:v>
                </c:pt>
                <c:pt idx="30">
                  <c:v>5.0264423659610662</c:v>
                </c:pt>
                <c:pt idx="31">
                  <c:v>4.7575071849645472</c:v>
                </c:pt>
                <c:pt idx="32">
                  <c:v>4.5026179814250069</c:v>
                </c:pt>
                <c:pt idx="33">
                  <c:v>4.2610517565611437</c:v>
                </c:pt>
                <c:pt idx="34">
                  <c:v>4.0321227167346549</c:v>
                </c:pt>
                <c:pt idx="35">
                  <c:v>3.8151803537388149</c:v>
                </c:pt>
                <c:pt idx="36">
                  <c:v>3.609607624958318</c:v>
                </c:pt>
                <c:pt idx="37">
                  <c:v>3.4148192282289109</c:v>
                </c:pt>
                <c:pt idx="38">
                  <c:v>3.2302599664930272</c:v>
                </c:pt>
                <c:pt idx="39">
                  <c:v>3.0554031976015978</c:v>
                </c:pt>
                <c:pt idx="40">
                  <c:v>2.889749364853166</c:v>
                </c:pt>
                <c:pt idx="41">
                  <c:v>2.73282460408991</c:v>
                </c:pt>
                <c:pt idx="42">
                  <c:v>2.584179423387067</c:v>
                </c:pt>
                <c:pt idx="43">
                  <c:v>2.443387451577907</c:v>
                </c:pt>
                <c:pt idx="44">
                  <c:v>2.3100442520515689</c:v>
                </c:pt>
                <c:pt idx="45">
                  <c:v>2.1837661984462562</c:v>
                </c:pt>
                <c:pt idx="46">
                  <c:v>2.0641894090359121</c:v>
                </c:pt>
                <c:pt idx="47">
                  <c:v>1.950968736775246</c:v>
                </c:pt>
                <c:pt idx="48">
                  <c:v>1.8437768121261009</c:v>
                </c:pt>
                <c:pt idx="49">
                  <c:v>1.7423031359382359</c:v>
                </c:pt>
                <c:pt idx="50">
                  <c:v>1.646253219800059</c:v>
                </c:pt>
                <c:pt idx="51">
                  <c:v>1.555347771409924</c:v>
                </c:pt>
                <c:pt idx="52">
                  <c:v>1.469321922646937</c:v>
                </c:pt>
                <c:pt idx="53">
                  <c:v>1.3879244981418879</c:v>
                </c:pt>
                <c:pt idx="54">
                  <c:v>1.3109173222644701</c:v>
                </c:pt>
                <c:pt idx="55">
                  <c:v>1.238074562552629</c:v>
                </c:pt>
                <c:pt idx="56">
                  <c:v>1.169182107713933</c:v>
                </c:pt>
                <c:pt idx="57">
                  <c:v>1.104036978427662</c:v>
                </c:pt>
                <c:pt idx="58">
                  <c:v>1.042446769270158</c:v>
                </c:pt>
                <c:pt idx="59">
                  <c:v>0.98422912017497888</c:v>
                </c:pt>
                <c:pt idx="60">
                  <c:v>0.92921121592397271</c:v>
                </c:pt>
                <c:pt idx="61">
                  <c:v>0.87722931224569034</c:v>
                </c:pt>
                <c:pt idx="62">
                  <c:v>0.82812828717378795</c:v>
                </c:pt>
                <c:pt idx="63">
                  <c:v>0.78176121639049789</c:v>
                </c:pt>
                <c:pt idx="64">
                  <c:v>0.73798897134902997</c:v>
                </c:pt>
                <c:pt idx="65">
                  <c:v>0.69667983903412334</c:v>
                </c:pt>
                <c:pt idx="66">
                  <c:v>0.65770916228206122</c:v>
                </c:pt>
                <c:pt idx="67">
                  <c:v>0.6209589996404683</c:v>
                </c:pt>
                <c:pt idx="68">
                  <c:v>0.58631780380430409</c:v>
                </c:pt>
                <c:pt idx="69">
                  <c:v>0.55368011771778713</c:v>
                </c:pt>
                <c:pt idx="70">
                  <c:v>0.52294628748269789</c:v>
                </c:pt>
                <c:pt idx="71">
                  <c:v>0.49402219126173802</c:v>
                </c:pt>
                <c:pt idx="72">
                  <c:v>0.4668189834115174</c:v>
                </c:pt>
                <c:pt idx="73">
                  <c:v>0.44125285312342571</c:v>
                </c:pt>
                <c:pt idx="74">
                  <c:v>0.41724479689222699</c:v>
                </c:pt>
                <c:pt idx="75">
                  <c:v>0.3947204041718439</c:v>
                </c:pt>
                <c:pt idx="76">
                  <c:v>0.37360965561553972</c:v>
                </c:pt>
                <c:pt idx="77">
                  <c:v>0.3538467333337168</c:v>
                </c:pt>
                <c:pt idx="78">
                  <c:v>0.33536984263688369</c:v>
                </c:pt>
                <c:pt idx="79">
                  <c:v>0.31812104476413022</c:v>
                </c:pt>
                <c:pt idx="80">
                  <c:v>0.30204610012877298</c:v>
                </c:pt>
                <c:pt idx="81">
                  <c:v>0.28709432164277299</c:v>
                </c:pt>
                <c:pt idx="82">
                  <c:v>0.27321843771018378</c:v>
                </c:pt>
                <c:pt idx="83">
                  <c:v>0.26037446450732582</c:v>
                </c:pt>
                <c:pt idx="84">
                  <c:v>0.24852158719370529</c:v>
                </c:pt>
                <c:pt idx="85">
                  <c:v>0.23762204972294809</c:v>
                </c:pt>
                <c:pt idx="86">
                  <c:v>0.22764105294729589</c:v>
                </c:pt>
                <c:pt idx="87">
                  <c:v>0.21854666073258311</c:v>
                </c:pt>
                <c:pt idx="88">
                  <c:v>0.21030971382313091</c:v>
                </c:pt>
                <c:pt idx="89">
                  <c:v>0.20290375121773929</c:v>
                </c:pt>
                <c:pt idx="90">
                  <c:v>0.19630493883899211</c:v>
                </c:pt>
                <c:pt idx="91">
                  <c:v>0.19049200529846469</c:v>
                </c:pt>
                <c:pt idx="92">
                  <c:v>0.1854461845802132</c:v>
                </c:pt>
                <c:pt idx="93">
                  <c:v>0.1811511654841742</c:v>
                </c:pt>
                <c:pt idx="94">
                  <c:v>0.17759304768988571</c:v>
                </c:pt>
                <c:pt idx="95">
                  <c:v>0.17476030431928799</c:v>
                </c:pt>
                <c:pt idx="96">
                  <c:v>0.17264375089536629</c:v>
                </c:pt>
                <c:pt idx="97">
                  <c:v>0.1712365206110627</c:v>
                </c:pt>
                <c:pt idx="98">
                  <c:v>0.17053404584031931</c:v>
                </c:pt>
              </c:numCache>
            </c:numRef>
          </c:yVal>
          <c:smooth val="1"/>
          <c:extLst>
            <c:ext xmlns:c16="http://schemas.microsoft.com/office/drawing/2014/chart" uri="{C3380CC4-5D6E-409C-BE32-E72D297353CC}">
              <c16:uniqueId val="{00000003-C78F-4923-9DA1-D2EDD7A03555}"/>
            </c:ext>
          </c:extLst>
        </c:ser>
        <c:ser>
          <c:idx val="4"/>
          <c:order val="4"/>
          <c:tx>
            <c:strRef>
              <c:f>גרף!$B$6</c:f>
              <c:strCache>
                <c:ptCount val="1"/>
                <c:pt idx="0">
                  <c:v>100</c:v>
                </c:pt>
              </c:strCache>
            </c:strRef>
          </c:tx>
          <c:spPr>
            <a:ln w="19050" cap="rnd">
              <a:solidFill>
                <a:schemeClr val="accent5"/>
              </a:solidFill>
              <a:round/>
            </a:ln>
            <a:effectLst/>
          </c:spPr>
          <c:marker>
            <c:symbol val="none"/>
          </c:marker>
          <c:xVal>
            <c:numRef>
              <c:f>גרף!B</c:f>
              <c:numCache>
                <c:formatCode>General</c:formatCode>
                <c:ptCount val="99"/>
                <c:pt idx="0">
                  <c:v>2.0999999999999999E-3</c:v>
                </c:pt>
                <c:pt idx="1">
                  <c:v>6.3E-3</c:v>
                </c:pt>
                <c:pt idx="2">
                  <c:v>1.0500000000000001E-2</c:v>
                </c:pt>
                <c:pt idx="3">
                  <c:v>1.47E-2</c:v>
                </c:pt>
                <c:pt idx="4">
                  <c:v>1.89E-2</c:v>
                </c:pt>
                <c:pt idx="5">
                  <c:v>2.3099999999999999E-2</c:v>
                </c:pt>
                <c:pt idx="6">
                  <c:v>2.7300000000000001E-2</c:v>
                </c:pt>
                <c:pt idx="7">
                  <c:v>3.15E-2</c:v>
                </c:pt>
                <c:pt idx="8">
                  <c:v>3.5700000000000003E-2</c:v>
                </c:pt>
                <c:pt idx="9">
                  <c:v>3.9899999999999998E-2</c:v>
                </c:pt>
                <c:pt idx="10">
                  <c:v>4.41E-2</c:v>
                </c:pt>
                <c:pt idx="11">
                  <c:v>4.8300000000000003E-2</c:v>
                </c:pt>
                <c:pt idx="12">
                  <c:v>5.2499999999999998E-2</c:v>
                </c:pt>
                <c:pt idx="13">
                  <c:v>5.6699999999999993E-2</c:v>
                </c:pt>
                <c:pt idx="14">
                  <c:v>6.0900000000000003E-2</c:v>
                </c:pt>
                <c:pt idx="15">
                  <c:v>6.5099999999999991E-2</c:v>
                </c:pt>
                <c:pt idx="16">
                  <c:v>6.93E-2</c:v>
                </c:pt>
                <c:pt idx="17">
                  <c:v>7.3499999999999996E-2</c:v>
                </c:pt>
                <c:pt idx="18">
                  <c:v>7.7699999999999991E-2</c:v>
                </c:pt>
                <c:pt idx="19">
                  <c:v>8.1900000000000001E-2</c:v>
                </c:pt>
                <c:pt idx="20">
                  <c:v>8.6099999999999996E-2</c:v>
                </c:pt>
                <c:pt idx="21">
                  <c:v>9.0299999999999991E-2</c:v>
                </c:pt>
                <c:pt idx="22">
                  <c:v>9.4500000000000001E-2</c:v>
                </c:pt>
                <c:pt idx="23">
                  <c:v>9.8699999999999996E-2</c:v>
                </c:pt>
                <c:pt idx="24">
                  <c:v>0.10290000000000001</c:v>
                </c:pt>
                <c:pt idx="25">
                  <c:v>0.1071</c:v>
                </c:pt>
                <c:pt idx="26">
                  <c:v>0.1113</c:v>
                </c:pt>
                <c:pt idx="27">
                  <c:v>0.11550000000000001</c:v>
                </c:pt>
                <c:pt idx="28">
                  <c:v>0.1197</c:v>
                </c:pt>
                <c:pt idx="29">
                  <c:v>0.1239</c:v>
                </c:pt>
                <c:pt idx="30">
                  <c:v>0.12809999999999999</c:v>
                </c:pt>
                <c:pt idx="31">
                  <c:v>0.1323</c:v>
                </c:pt>
                <c:pt idx="32">
                  <c:v>0.13650000000000001</c:v>
                </c:pt>
                <c:pt idx="33">
                  <c:v>0.14069999999999999</c:v>
                </c:pt>
                <c:pt idx="34">
                  <c:v>0.1449</c:v>
                </c:pt>
                <c:pt idx="35">
                  <c:v>0.14910000000000001</c:v>
                </c:pt>
                <c:pt idx="36">
                  <c:v>0.15329999999999999</c:v>
                </c:pt>
                <c:pt idx="37">
                  <c:v>0.1575</c:v>
                </c:pt>
                <c:pt idx="38">
                  <c:v>0.16170000000000001</c:v>
                </c:pt>
                <c:pt idx="39">
                  <c:v>0.16589999999999999</c:v>
                </c:pt>
                <c:pt idx="40">
                  <c:v>0.1701</c:v>
                </c:pt>
                <c:pt idx="41">
                  <c:v>0.17430000000000001</c:v>
                </c:pt>
                <c:pt idx="42">
                  <c:v>0.17849999999999999</c:v>
                </c:pt>
                <c:pt idx="43">
                  <c:v>0.1827</c:v>
                </c:pt>
                <c:pt idx="44">
                  <c:v>0.18690000000000001</c:v>
                </c:pt>
                <c:pt idx="45">
                  <c:v>0.19109999999999999</c:v>
                </c:pt>
                <c:pt idx="46">
                  <c:v>0.1953</c:v>
                </c:pt>
                <c:pt idx="47">
                  <c:v>0.19950000000000001</c:v>
                </c:pt>
                <c:pt idx="48">
                  <c:v>0.20369999999999999</c:v>
                </c:pt>
                <c:pt idx="49">
                  <c:v>0.2079</c:v>
                </c:pt>
                <c:pt idx="50">
                  <c:v>0.21210000000000001</c:v>
                </c:pt>
                <c:pt idx="51">
                  <c:v>0.21629999999999999</c:v>
                </c:pt>
                <c:pt idx="52">
                  <c:v>0.2205</c:v>
                </c:pt>
                <c:pt idx="53">
                  <c:v>0.22470000000000001</c:v>
                </c:pt>
                <c:pt idx="54">
                  <c:v>0.22889999999999999</c:v>
                </c:pt>
                <c:pt idx="55">
                  <c:v>0.2331</c:v>
                </c:pt>
                <c:pt idx="56">
                  <c:v>0.23730000000000001</c:v>
                </c:pt>
                <c:pt idx="57">
                  <c:v>0.24149999999999999</c:v>
                </c:pt>
                <c:pt idx="58">
                  <c:v>0.2457</c:v>
                </c:pt>
                <c:pt idx="59">
                  <c:v>0.24990000000000001</c:v>
                </c:pt>
                <c:pt idx="60">
                  <c:v>0.25409999999999999</c:v>
                </c:pt>
                <c:pt idx="61">
                  <c:v>0.25829999999999997</c:v>
                </c:pt>
                <c:pt idx="62">
                  <c:v>0.26250000000000001</c:v>
                </c:pt>
                <c:pt idx="63">
                  <c:v>0.26669999999999999</c:v>
                </c:pt>
                <c:pt idx="64">
                  <c:v>0.27089999999999997</c:v>
                </c:pt>
                <c:pt idx="65">
                  <c:v>0.27510000000000001</c:v>
                </c:pt>
                <c:pt idx="66">
                  <c:v>0.27929999999999999</c:v>
                </c:pt>
                <c:pt idx="67">
                  <c:v>0.28349999999999997</c:v>
                </c:pt>
                <c:pt idx="68">
                  <c:v>0.28770000000000001</c:v>
                </c:pt>
                <c:pt idx="69">
                  <c:v>0.29189999999999999</c:v>
                </c:pt>
                <c:pt idx="70">
                  <c:v>0.29609999999999997</c:v>
                </c:pt>
                <c:pt idx="71">
                  <c:v>0.30030000000000001</c:v>
                </c:pt>
                <c:pt idx="72">
                  <c:v>0.30449999999999999</c:v>
                </c:pt>
                <c:pt idx="73">
                  <c:v>0.30869999999999997</c:v>
                </c:pt>
                <c:pt idx="74">
                  <c:v>0.31290000000000001</c:v>
                </c:pt>
                <c:pt idx="75">
                  <c:v>0.31709999999999999</c:v>
                </c:pt>
                <c:pt idx="76">
                  <c:v>0.32129999999999997</c:v>
                </c:pt>
                <c:pt idx="77">
                  <c:v>0.32550000000000001</c:v>
                </c:pt>
                <c:pt idx="78">
                  <c:v>0.32969999999999999</c:v>
                </c:pt>
                <c:pt idx="79">
                  <c:v>0.33389999999999997</c:v>
                </c:pt>
                <c:pt idx="80">
                  <c:v>0.33810000000000001</c:v>
                </c:pt>
                <c:pt idx="81">
                  <c:v>0.34229999999999999</c:v>
                </c:pt>
                <c:pt idx="82">
                  <c:v>0.34649999999999997</c:v>
                </c:pt>
                <c:pt idx="83">
                  <c:v>0.35070000000000001</c:v>
                </c:pt>
                <c:pt idx="84">
                  <c:v>0.35489999999999999</c:v>
                </c:pt>
                <c:pt idx="85">
                  <c:v>0.35909999999999997</c:v>
                </c:pt>
                <c:pt idx="86">
                  <c:v>0.36330000000000001</c:v>
                </c:pt>
                <c:pt idx="87">
                  <c:v>0.36749999999999999</c:v>
                </c:pt>
                <c:pt idx="88">
                  <c:v>0.37169999999999997</c:v>
                </c:pt>
                <c:pt idx="89">
                  <c:v>0.37590000000000001</c:v>
                </c:pt>
                <c:pt idx="90">
                  <c:v>0.38009999999999999</c:v>
                </c:pt>
                <c:pt idx="91">
                  <c:v>0.38429999999999997</c:v>
                </c:pt>
                <c:pt idx="92">
                  <c:v>0.38850000000000001</c:v>
                </c:pt>
                <c:pt idx="93">
                  <c:v>0.39269999999999999</c:v>
                </c:pt>
                <c:pt idx="94">
                  <c:v>0.39689999999999998</c:v>
                </c:pt>
                <c:pt idx="95">
                  <c:v>0.40110000000000001</c:v>
                </c:pt>
                <c:pt idx="96">
                  <c:v>0.40529999999999999</c:v>
                </c:pt>
                <c:pt idx="97">
                  <c:v>0.40949999999999998</c:v>
                </c:pt>
                <c:pt idx="98">
                  <c:v>0.41370000000000001</c:v>
                </c:pt>
              </c:numCache>
            </c:numRef>
          </c:xVal>
          <c:yVal>
            <c:numRef>
              <c:f>גרף!AAAAA</c:f>
              <c:numCache>
                <c:formatCode>General</c:formatCode>
                <c:ptCount val="99"/>
                <c:pt idx="0">
                  <c:v>22.164429384515412</c:v>
                </c:pt>
                <c:pt idx="1">
                  <c:v>20.559605641855509</c:v>
                </c:pt>
                <c:pt idx="2">
                  <c:v>19.070921952990101</c:v>
                </c:pt>
                <c:pt idx="3">
                  <c:v>17.68997436369466</c:v>
                </c:pt>
                <c:pt idx="4">
                  <c:v>16.40896704030563</c:v>
                </c:pt>
                <c:pt idx="5">
                  <c:v>15.22066826451527</c:v>
                </c:pt>
                <c:pt idx="6">
                  <c:v>14.118369612512961</c:v>
                </c:pt>
                <c:pt idx="7">
                  <c:v>13.09584808804583</c:v>
                </c:pt>
                <c:pt idx="8">
                  <c:v>12.14733099564644</c:v>
                </c:pt>
                <c:pt idx="9">
                  <c:v>11.26746335574215</c:v>
                </c:pt>
                <c:pt idx="10">
                  <c:v>10.45127767770971</c:v>
                </c:pt>
                <c:pt idx="11">
                  <c:v>9.6941659202486115</c:v>
                </c:pt>
                <c:pt idx="12">
                  <c:v>8.9918534807934627</c:v>
                </c:pt>
                <c:pt idx="13">
                  <c:v>8.3403750671394228</c:v>
                </c:pt>
                <c:pt idx="14">
                  <c:v>7.7360523150792657</c:v>
                </c:pt>
                <c:pt idx="15">
                  <c:v>7.1754730257066042</c:v>
                </c:pt>
                <c:pt idx="16">
                  <c:v>6.6554719051823694</c:v>
                </c:pt>
                <c:pt idx="17">
                  <c:v>6.1731126982429014</c:v>
                </c:pt>
                <c:pt idx="18">
                  <c:v>5.7256716145952273</c:v>
                </c:pt>
                <c:pt idx="19">
                  <c:v>5.310621954643322</c:v>
                </c:pt>
                <c:pt idx="20">
                  <c:v>4.9256198477590756</c:v>
                </c:pt>
                <c:pt idx="21">
                  <c:v>4.5684910225917994</c:v>
                </c:pt>
                <c:pt idx="22">
                  <c:v>4.2372185347357476</c:v>
                </c:pt>
                <c:pt idx="23">
                  <c:v>3.9299313824793258</c:v>
                </c:pt>
                <c:pt idx="24">
                  <c:v>3.6448939463725809</c:v>
                </c:pt>
                <c:pt idx="25">
                  <c:v>3.3804961930000239</c:v>
                </c:pt>
                <c:pt idx="26">
                  <c:v>3.1352445876595469</c:v>
                </c:pt>
                <c:pt idx="27">
                  <c:v>2.9077536646499031</c:v>
                </c:pt>
                <c:pt idx="28">
                  <c:v>2.6967382075813391</c:v>
                </c:pt>
                <c:pt idx="29">
                  <c:v>2.5010059955673949</c:v>
                </c:pt>
                <c:pt idx="30">
                  <c:v>2.319451074350301</c:v>
                </c:pt>
                <c:pt idx="31">
                  <c:v>2.151047514375501</c:v>
                </c:pt>
                <c:pt idx="32">
                  <c:v>1.9948436205797011</c:v>
                </c:pt>
                <c:pt idx="33">
                  <c:v>1.84995656120661</c:v>
                </c:pt>
                <c:pt idx="34">
                  <c:v>1.7155673853300271</c:v>
                </c:pt>
                <c:pt idx="35">
                  <c:v>1.590916400958075</c:v>
                </c:pt>
                <c:pt idx="36">
                  <c:v>1.4752988876278921</c:v>
                </c:pt>
                <c:pt idx="37">
                  <c:v>1.368061119288233</c:v>
                </c:pt>
                <c:pt idx="38">
                  <c:v>1.268596675019068</c:v>
                </c:pt>
                <c:pt idx="39">
                  <c:v>1.176343016762027</c:v>
                </c:pt>
                <c:pt idx="40">
                  <c:v>1.0907783147428911</c:v>
                </c:pt>
                <c:pt idx="41">
                  <c:v>1.0114185026655129</c:v>
                </c:pt>
                <c:pt idx="42">
                  <c:v>0.93781454605366044</c:v>
                </c:pt>
                <c:pt idx="43">
                  <c:v>0.86954990832048018</c:v>
                </c:pt>
                <c:pt idx="44">
                  <c:v>0.80623820026150972</c:v>
                </c:pt>
                <c:pt idx="45">
                  <c:v>0.74752099970258734</c:v>
                </c:pt>
                <c:pt idx="46">
                  <c:v>0.69306582899457703</c:v>
                </c:pt>
                <c:pt idx="47">
                  <c:v>0.64256427893789958</c:v>
                </c:pt>
                <c:pt idx="48">
                  <c:v>0.59573026854647937</c:v>
                </c:pt>
                <c:pt idx="49">
                  <c:v>0.5522984308275799</c:v>
                </c:pt>
                <c:pt idx="50">
                  <c:v>0.51202261546537886</c:v>
                </c:pt>
                <c:pt idx="51">
                  <c:v>0.47467449995610039</c:v>
                </c:pt>
                <c:pt idx="52">
                  <c:v>0.44004230135476602</c:v>
                </c:pt>
                <c:pt idx="53">
                  <c:v>0.4079295813616105</c:v>
                </c:pt>
                <c:pt idx="54">
                  <c:v>0.37815413800315528</c:v>
                </c:pt>
                <c:pt idx="55">
                  <c:v>0.35054697765178722</c:v>
                </c:pt>
                <c:pt idx="56">
                  <c:v>0.32495136158124199</c:v>
                </c:pt>
                <c:pt idx="57">
                  <c:v>0.30122192167618178</c:v>
                </c:pt>
                <c:pt idx="58">
                  <c:v>0.27922384030446351</c:v>
                </c:pt>
                <c:pt idx="59">
                  <c:v>0.25883208972292959</c:v>
                </c:pt>
                <c:pt idx="60">
                  <c:v>0.23993072672364629</c:v>
                </c:pt>
                <c:pt idx="61">
                  <c:v>0.22241223853938311</c:v>
                </c:pt>
                <c:pt idx="62">
                  <c:v>0.20617693631651271</c:v>
                </c:pt>
                <c:pt idx="63">
                  <c:v>0.19113239273205401</c:v>
                </c:pt>
                <c:pt idx="64">
                  <c:v>0.1771929205808021</c:v>
                </c:pt>
                <c:pt idx="65">
                  <c:v>0.16427908938979091</c:v>
                </c:pt>
                <c:pt idx="66">
                  <c:v>0.15231727733201339</c:v>
                </c:pt>
                <c:pt idx="67">
                  <c:v>0.14123925591061701</c:v>
                </c:pt>
                <c:pt idx="68">
                  <c:v>0.13098180506978949</c:v>
                </c:pt>
                <c:pt idx="69">
                  <c:v>0.1214863565603324</c:v>
                </c:pt>
                <c:pt idx="70">
                  <c:v>0.1126986635474206</c:v>
                </c:pt>
                <c:pt idx="71">
                  <c:v>0.10456849459620381</c:v>
                </c:pt>
                <c:pt idx="72">
                  <c:v>9.704935030851633E-2</c:v>
                </c:pt>
                <c:pt idx="73">
                  <c:v>9.0098201011841225E-2</c:v>
                </c:pt>
                <c:pt idx="74">
                  <c:v>8.3675244020510492E-2</c:v>
                </c:pt>
                <c:pt idx="75">
                  <c:v>7.7743679099613786E-2</c:v>
                </c:pt>
                <c:pt idx="76">
                  <c:v>7.2269500864837341E-2</c:v>
                </c:pt>
                <c:pt idx="77">
                  <c:v>6.7221306947054679E-2</c:v>
                </c:pt>
                <c:pt idx="78">
                  <c:v>6.2570120839475371E-2</c:v>
                </c:pt>
                <c:pt idx="79">
                  <c:v>5.8289228428031997E-2</c:v>
                </c:pt>
                <c:pt idx="80">
                  <c:v>5.4354027282914989E-2</c:v>
                </c:pt>
                <c:pt idx="81">
                  <c:v>5.0741887861188599E-2</c:v>
                </c:pt>
                <c:pt idx="82">
                  <c:v>4.7432025837642063E-2</c:v>
                </c:pt>
                <c:pt idx="83">
                  <c:v>4.4405384843830657E-2</c:v>
                </c:pt>
                <c:pt idx="84">
                  <c:v>4.1644528953995251E-2</c:v>
                </c:pt>
                <c:pt idx="85">
                  <c:v>3.9133544311546538E-2</c:v>
                </c:pt>
                <c:pt idx="86">
                  <c:v>3.68579493413752E-2</c:v>
                </c:pt>
                <c:pt idx="87">
                  <c:v>3.4804613041688318E-2</c:v>
                </c:pt>
                <c:pt idx="88">
                  <c:v>3.296168089465374E-2</c:v>
                </c:pt>
                <c:pt idx="89">
                  <c:v>3.1318507978112017E-2</c:v>
                </c:pt>
                <c:pt idx="90">
                  <c:v>2.9865598901233938E-2</c:v>
                </c:pt>
                <c:pt idx="91">
                  <c:v>2.8594554225489191E-2</c:v>
                </c:pt>
                <c:pt idx="92">
                  <c:v>2.7498023068867901E-2</c:v>
                </c:pt>
                <c:pt idx="93">
                  <c:v>2.6569661626164191E-2</c:v>
                </c:pt>
                <c:pt idx="94">
                  <c:v>2.580409737149077E-2</c:v>
                </c:pt>
                <c:pt idx="95">
                  <c:v>2.5196898741231981E-2</c:v>
                </c:pt>
                <c:pt idx="96">
                  <c:v>2.4744550126540411E-2</c:v>
                </c:pt>
                <c:pt idx="97">
                  <c:v>2.4444432034415309E-2</c:v>
                </c:pt>
                <c:pt idx="98">
                  <c:v>2.4294806305537091E-2</c:v>
                </c:pt>
              </c:numCache>
            </c:numRef>
          </c:yVal>
          <c:smooth val="1"/>
          <c:extLst>
            <c:ext xmlns:c16="http://schemas.microsoft.com/office/drawing/2014/chart" uri="{C3380CC4-5D6E-409C-BE32-E72D297353CC}">
              <c16:uniqueId val="{00000004-C78F-4923-9DA1-D2EDD7A03555}"/>
            </c:ext>
          </c:extLst>
        </c:ser>
        <c:dLbls>
          <c:showLegendKey val="0"/>
          <c:showVal val="0"/>
          <c:showCatName val="0"/>
          <c:showSerName val="0"/>
          <c:showPercent val="0"/>
          <c:showBubbleSize val="0"/>
        </c:dLbls>
        <c:axId val="1948055696"/>
        <c:axId val="2025909232"/>
      </c:scatterChart>
      <c:valAx>
        <c:axId val="1948055696"/>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Calibri Light" panose="020F0302020204030204" pitchFamily="34" charset="0"/>
                    <a:ea typeface="+mn-ea"/>
                    <a:cs typeface="Calibri Light" panose="020F0302020204030204" pitchFamily="34" charset="0"/>
                  </a:defRPr>
                </a:pPr>
                <a:r>
                  <a:rPr lang="he-IL">
                    <a:latin typeface="Calibri Light" panose="020F0302020204030204" pitchFamily="34" charset="0"/>
                    <a:cs typeface="Calibri Light" panose="020F0302020204030204" pitchFamily="34" charset="0"/>
                  </a:rPr>
                  <a:t>המיקום</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Calibri Light" panose="020F0302020204030204" pitchFamily="34" charset="0"/>
                  <a:ea typeface="+mn-ea"/>
                  <a:cs typeface="Calibri Light" panose="020F0302020204030204" pitchFamily="34" charset="0"/>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025909232"/>
        <c:crosses val="autoZero"/>
        <c:crossBetween val="midCat"/>
      </c:valAx>
      <c:valAx>
        <c:axId val="2025909232"/>
        <c:scaling>
          <c:orientation val="minMax"/>
          <c:max val="4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Calibri Light" panose="020F0302020204030204" pitchFamily="34" charset="0"/>
                    <a:ea typeface="+mn-ea"/>
                    <a:cs typeface="Calibri Light" panose="020F0302020204030204" pitchFamily="34" charset="0"/>
                  </a:defRPr>
                </a:pPr>
                <a:r>
                  <a:rPr lang="he-IL">
                    <a:latin typeface="Calibri Light" panose="020F0302020204030204" pitchFamily="34" charset="0"/>
                    <a:cs typeface="Calibri Light" panose="020F0302020204030204" pitchFamily="34" charset="0"/>
                  </a:rPr>
                  <a:t>הפרש</a:t>
                </a:r>
                <a:r>
                  <a:rPr lang="he-IL" baseline="0">
                    <a:latin typeface="Calibri Light" panose="020F0302020204030204" pitchFamily="34" charset="0"/>
                    <a:cs typeface="Calibri Light" panose="020F0302020204030204" pitchFamily="34" charset="0"/>
                  </a:rPr>
                  <a:t> הטמפרטורה בין נקודה לאוויר</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Calibri Light" panose="020F0302020204030204" pitchFamily="34" charset="0"/>
                  <a:ea typeface="+mn-ea"/>
                  <a:cs typeface="Calibri Light" panose="020F0302020204030204" pitchFamily="34" charset="0"/>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948055696"/>
        <c:crosses val="autoZero"/>
        <c:crossBetween val="midCat"/>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ysClr val="window" lastClr="FFFFFF"/>
    </a:solidFill>
    <a:ln>
      <a:noFill/>
    </a:ln>
    <a:effectLst/>
  </c:spPr>
  <c:txPr>
    <a:bodyPr/>
    <a:lstStyle/>
    <a:p>
      <a:pPr>
        <a:defRPr/>
      </a:pPr>
      <a:endParaRPr lang="en-US"/>
    </a:p>
  </c:txPr>
  <c:externalData r:id="rId4">
    <c:autoUpdate val="0"/>
  </c:externalData>
  <c:userShapes r:id="rId5"/>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rtl="1">
              <a:defRPr sz="1000" b="0" i="0" u="none" strike="noStrike" kern="1200" spc="0" baseline="0">
                <a:solidFill>
                  <a:schemeClr val="tx1">
                    <a:lumMod val="65000"/>
                    <a:lumOff val="35000"/>
                  </a:schemeClr>
                </a:solidFill>
                <a:latin typeface="Calibri Light" panose="020F0302020204030204" pitchFamily="34" charset="0"/>
                <a:ea typeface="+mn-ea"/>
                <a:cs typeface="Calibri Light" panose="020F0302020204030204" pitchFamily="34" charset="0"/>
              </a:defRPr>
            </a:pPr>
            <a:r>
              <a:rPr lang="he-IL" sz="1000"/>
              <a:t>טמפרטורה ביחס למיקום בערכי </a:t>
            </a:r>
            <a:r>
              <a:rPr lang="en-US" sz="1000"/>
              <a:t>H</a:t>
            </a:r>
            <a:r>
              <a:rPr lang="he-IL" sz="1000"/>
              <a:t> שונים בשיווי משקל</a:t>
            </a:r>
            <a:endParaRPr lang="en-US" sz="1000"/>
          </a:p>
        </c:rich>
      </c:tx>
      <c:overlay val="0"/>
      <c:spPr>
        <a:noFill/>
        <a:ln>
          <a:noFill/>
        </a:ln>
        <a:effectLst/>
      </c:spPr>
      <c:txPr>
        <a:bodyPr rot="0" spcFirstLastPara="1" vertOverflow="ellipsis" vert="horz" wrap="square" anchor="ctr" anchorCtr="1"/>
        <a:lstStyle/>
        <a:p>
          <a:pPr rtl="1">
            <a:defRPr sz="1000" b="0" i="0" u="none" strike="noStrike" kern="1200" spc="0" baseline="0">
              <a:solidFill>
                <a:schemeClr val="tx1">
                  <a:lumMod val="65000"/>
                  <a:lumOff val="35000"/>
                </a:schemeClr>
              </a:solidFill>
              <a:latin typeface="Calibri Light" panose="020F0302020204030204" pitchFamily="34" charset="0"/>
              <a:ea typeface="+mn-ea"/>
              <a:cs typeface="Calibri Light" panose="020F0302020204030204" pitchFamily="34" charset="0"/>
            </a:defRPr>
          </a:pPr>
          <a:endParaRPr lang="en-US"/>
        </a:p>
      </c:txPr>
    </c:title>
    <c:autoTitleDeleted val="0"/>
    <c:plotArea>
      <c:layout/>
      <c:scatterChart>
        <c:scatterStyle val="smoothMarker"/>
        <c:varyColors val="0"/>
        <c:ser>
          <c:idx val="3"/>
          <c:order val="0"/>
          <c:tx>
            <c:strRef>
              <c:f>גרף!$B$2</c:f>
              <c:strCache>
                <c:ptCount val="1"/>
                <c:pt idx="0">
                  <c:v>0.1</c:v>
                </c:pt>
              </c:strCache>
            </c:strRef>
          </c:tx>
          <c:spPr>
            <a:ln w="19050" cap="rnd">
              <a:solidFill>
                <a:schemeClr val="accent4"/>
              </a:solidFill>
              <a:round/>
            </a:ln>
            <a:effectLst/>
          </c:spPr>
          <c:marker>
            <c:symbol val="none"/>
          </c:marker>
          <c:xVal>
            <c:numRef>
              <c:f>גרף!B</c:f>
              <c:numCache>
                <c:formatCode>General</c:formatCode>
                <c:ptCount val="99"/>
                <c:pt idx="0">
                  <c:v>2.0999999999999999E-3</c:v>
                </c:pt>
                <c:pt idx="1">
                  <c:v>6.3E-3</c:v>
                </c:pt>
                <c:pt idx="2">
                  <c:v>1.0500000000000001E-2</c:v>
                </c:pt>
                <c:pt idx="3">
                  <c:v>1.47E-2</c:v>
                </c:pt>
                <c:pt idx="4">
                  <c:v>1.89E-2</c:v>
                </c:pt>
                <c:pt idx="5">
                  <c:v>2.3099999999999999E-2</c:v>
                </c:pt>
                <c:pt idx="6">
                  <c:v>2.7300000000000001E-2</c:v>
                </c:pt>
                <c:pt idx="7">
                  <c:v>3.15E-2</c:v>
                </c:pt>
                <c:pt idx="8">
                  <c:v>3.5700000000000003E-2</c:v>
                </c:pt>
                <c:pt idx="9">
                  <c:v>3.9899999999999998E-2</c:v>
                </c:pt>
                <c:pt idx="10">
                  <c:v>4.41E-2</c:v>
                </c:pt>
                <c:pt idx="11">
                  <c:v>4.8300000000000003E-2</c:v>
                </c:pt>
                <c:pt idx="12">
                  <c:v>5.2499999999999998E-2</c:v>
                </c:pt>
                <c:pt idx="13">
                  <c:v>5.6699999999999993E-2</c:v>
                </c:pt>
                <c:pt idx="14">
                  <c:v>6.0900000000000003E-2</c:v>
                </c:pt>
                <c:pt idx="15">
                  <c:v>6.5099999999999991E-2</c:v>
                </c:pt>
                <c:pt idx="16">
                  <c:v>6.93E-2</c:v>
                </c:pt>
                <c:pt idx="17">
                  <c:v>7.3499999999999996E-2</c:v>
                </c:pt>
                <c:pt idx="18">
                  <c:v>7.7699999999999991E-2</c:v>
                </c:pt>
                <c:pt idx="19">
                  <c:v>8.1900000000000001E-2</c:v>
                </c:pt>
                <c:pt idx="20">
                  <c:v>8.6099999999999996E-2</c:v>
                </c:pt>
                <c:pt idx="21">
                  <c:v>9.0299999999999991E-2</c:v>
                </c:pt>
                <c:pt idx="22">
                  <c:v>9.4500000000000001E-2</c:v>
                </c:pt>
                <c:pt idx="23">
                  <c:v>9.8699999999999996E-2</c:v>
                </c:pt>
                <c:pt idx="24">
                  <c:v>0.10290000000000001</c:v>
                </c:pt>
                <c:pt idx="25">
                  <c:v>0.1071</c:v>
                </c:pt>
                <c:pt idx="26">
                  <c:v>0.1113</c:v>
                </c:pt>
                <c:pt idx="27">
                  <c:v>0.11550000000000001</c:v>
                </c:pt>
                <c:pt idx="28">
                  <c:v>0.1197</c:v>
                </c:pt>
                <c:pt idx="29">
                  <c:v>0.1239</c:v>
                </c:pt>
                <c:pt idx="30">
                  <c:v>0.12809999999999999</c:v>
                </c:pt>
                <c:pt idx="31">
                  <c:v>0.1323</c:v>
                </c:pt>
                <c:pt idx="32">
                  <c:v>0.13650000000000001</c:v>
                </c:pt>
                <c:pt idx="33">
                  <c:v>0.14069999999999999</c:v>
                </c:pt>
                <c:pt idx="34">
                  <c:v>0.1449</c:v>
                </c:pt>
                <c:pt idx="35">
                  <c:v>0.14910000000000001</c:v>
                </c:pt>
                <c:pt idx="36">
                  <c:v>0.15329999999999999</c:v>
                </c:pt>
                <c:pt idx="37">
                  <c:v>0.1575</c:v>
                </c:pt>
                <c:pt idx="38">
                  <c:v>0.16170000000000001</c:v>
                </c:pt>
                <c:pt idx="39">
                  <c:v>0.16589999999999999</c:v>
                </c:pt>
                <c:pt idx="40">
                  <c:v>0.1701</c:v>
                </c:pt>
                <c:pt idx="41">
                  <c:v>0.17430000000000001</c:v>
                </c:pt>
                <c:pt idx="42">
                  <c:v>0.17849999999999999</c:v>
                </c:pt>
                <c:pt idx="43">
                  <c:v>0.1827</c:v>
                </c:pt>
                <c:pt idx="44">
                  <c:v>0.18690000000000001</c:v>
                </c:pt>
                <c:pt idx="45">
                  <c:v>0.19109999999999999</c:v>
                </c:pt>
                <c:pt idx="46">
                  <c:v>0.1953</c:v>
                </c:pt>
                <c:pt idx="47">
                  <c:v>0.19950000000000001</c:v>
                </c:pt>
                <c:pt idx="48">
                  <c:v>0.20369999999999999</c:v>
                </c:pt>
                <c:pt idx="49">
                  <c:v>0.2079</c:v>
                </c:pt>
                <c:pt idx="50">
                  <c:v>0.21210000000000001</c:v>
                </c:pt>
                <c:pt idx="51">
                  <c:v>0.21629999999999999</c:v>
                </c:pt>
                <c:pt idx="52">
                  <c:v>0.2205</c:v>
                </c:pt>
                <c:pt idx="53">
                  <c:v>0.22470000000000001</c:v>
                </c:pt>
                <c:pt idx="54">
                  <c:v>0.22889999999999999</c:v>
                </c:pt>
                <c:pt idx="55">
                  <c:v>0.2331</c:v>
                </c:pt>
                <c:pt idx="56">
                  <c:v>0.23730000000000001</c:v>
                </c:pt>
                <c:pt idx="57">
                  <c:v>0.24149999999999999</c:v>
                </c:pt>
                <c:pt idx="58">
                  <c:v>0.2457</c:v>
                </c:pt>
                <c:pt idx="59">
                  <c:v>0.24990000000000001</c:v>
                </c:pt>
                <c:pt idx="60">
                  <c:v>0.25409999999999999</c:v>
                </c:pt>
                <c:pt idx="61">
                  <c:v>0.25829999999999997</c:v>
                </c:pt>
                <c:pt idx="62">
                  <c:v>0.26250000000000001</c:v>
                </c:pt>
                <c:pt idx="63">
                  <c:v>0.26669999999999999</c:v>
                </c:pt>
                <c:pt idx="64">
                  <c:v>0.27089999999999997</c:v>
                </c:pt>
                <c:pt idx="65">
                  <c:v>0.27510000000000001</c:v>
                </c:pt>
                <c:pt idx="66">
                  <c:v>0.27929999999999999</c:v>
                </c:pt>
                <c:pt idx="67">
                  <c:v>0.28349999999999997</c:v>
                </c:pt>
                <c:pt idx="68">
                  <c:v>0.28770000000000001</c:v>
                </c:pt>
                <c:pt idx="69">
                  <c:v>0.29189999999999999</c:v>
                </c:pt>
                <c:pt idx="70">
                  <c:v>0.29609999999999997</c:v>
                </c:pt>
                <c:pt idx="71">
                  <c:v>0.30030000000000001</c:v>
                </c:pt>
                <c:pt idx="72">
                  <c:v>0.30449999999999999</c:v>
                </c:pt>
                <c:pt idx="73">
                  <c:v>0.30869999999999997</c:v>
                </c:pt>
                <c:pt idx="74">
                  <c:v>0.31290000000000001</c:v>
                </c:pt>
                <c:pt idx="75">
                  <c:v>0.31709999999999999</c:v>
                </c:pt>
                <c:pt idx="76">
                  <c:v>0.32129999999999997</c:v>
                </c:pt>
                <c:pt idx="77">
                  <c:v>0.32550000000000001</c:v>
                </c:pt>
                <c:pt idx="78">
                  <c:v>0.32969999999999999</c:v>
                </c:pt>
                <c:pt idx="79">
                  <c:v>0.33389999999999997</c:v>
                </c:pt>
                <c:pt idx="80">
                  <c:v>0.33810000000000001</c:v>
                </c:pt>
                <c:pt idx="81">
                  <c:v>0.34229999999999999</c:v>
                </c:pt>
                <c:pt idx="82">
                  <c:v>0.34649999999999997</c:v>
                </c:pt>
                <c:pt idx="83">
                  <c:v>0.35070000000000001</c:v>
                </c:pt>
                <c:pt idx="84">
                  <c:v>0.35489999999999999</c:v>
                </c:pt>
                <c:pt idx="85">
                  <c:v>0.35909999999999997</c:v>
                </c:pt>
                <c:pt idx="86">
                  <c:v>0.36330000000000001</c:v>
                </c:pt>
                <c:pt idx="87">
                  <c:v>0.36749999999999999</c:v>
                </c:pt>
                <c:pt idx="88">
                  <c:v>0.37169999999999997</c:v>
                </c:pt>
                <c:pt idx="89">
                  <c:v>0.37590000000000001</c:v>
                </c:pt>
                <c:pt idx="90">
                  <c:v>0.38009999999999999</c:v>
                </c:pt>
                <c:pt idx="91">
                  <c:v>0.38429999999999997</c:v>
                </c:pt>
                <c:pt idx="92">
                  <c:v>0.38850000000000001</c:v>
                </c:pt>
                <c:pt idx="93">
                  <c:v>0.39269999999999999</c:v>
                </c:pt>
                <c:pt idx="94">
                  <c:v>0.39689999999999998</c:v>
                </c:pt>
                <c:pt idx="95">
                  <c:v>0.40110000000000001</c:v>
                </c:pt>
                <c:pt idx="96">
                  <c:v>0.40529999999999999</c:v>
                </c:pt>
                <c:pt idx="97">
                  <c:v>0.40949999999999998</c:v>
                </c:pt>
                <c:pt idx="98">
                  <c:v>0.41370000000000001</c:v>
                </c:pt>
              </c:numCache>
            </c:numRef>
          </c:xVal>
          <c:yVal>
            <c:numRef>
              <c:f>גרף!AAAA</c:f>
              <c:numCache>
                <c:formatCode>General</c:formatCode>
                <c:ptCount val="99"/>
                <c:pt idx="0">
                  <c:v>39.135624252306087</c:v>
                </c:pt>
                <c:pt idx="1">
                  <c:v>39.054188793942188</c:v>
                </c:pt>
                <c:pt idx="2">
                  <c:v>38.973122715009907</c:v>
                </c:pt>
                <c:pt idx="3">
                  <c:v>38.892438267901859</c:v>
                </c:pt>
                <c:pt idx="4">
                  <c:v>38.812147673655062</c:v>
                </c:pt>
                <c:pt idx="5">
                  <c:v>38.732263119391909</c:v>
                </c:pt>
                <c:pt idx="6">
                  <c:v>38.652796755768392</c:v>
                </c:pt>
                <c:pt idx="7">
                  <c:v>38.57376069443022</c:v>
                </c:pt>
                <c:pt idx="8">
                  <c:v>38.495167005477242</c:v>
                </c:pt>
                <c:pt idx="9">
                  <c:v>38.417027714936701</c:v>
                </c:pt>
                <c:pt idx="10">
                  <c:v>38.339354802246049</c:v>
                </c:pt>
                <c:pt idx="11">
                  <c:v>38.262160197745509</c:v>
                </c:pt>
                <c:pt idx="12">
                  <c:v>38.18545578018125</c:v>
                </c:pt>
                <c:pt idx="13">
                  <c:v>38.109253374219392</c:v>
                </c:pt>
                <c:pt idx="14">
                  <c:v>38.033564747971582</c:v>
                </c:pt>
                <c:pt idx="15">
                  <c:v>37.958401610532498</c:v>
                </c:pt>
                <c:pt idx="16">
                  <c:v>37.883775609529927</c:v>
                </c:pt>
                <c:pt idx="17">
                  <c:v>37.809698328687787</c:v>
                </c:pt>
                <c:pt idx="18">
                  <c:v>37.736181285402672</c:v>
                </c:pt>
                <c:pt idx="19">
                  <c:v>37.663235928334437</c:v>
                </c:pt>
                <c:pt idx="20">
                  <c:v>37.590873635011413</c:v>
                </c:pt>
                <c:pt idx="21">
                  <c:v>37.519105709450351</c:v>
                </c:pt>
                <c:pt idx="22">
                  <c:v>37.44794337979215</c:v>
                </c:pt>
                <c:pt idx="23">
                  <c:v>37.377397795953499</c:v>
                </c:pt>
                <c:pt idx="24">
                  <c:v>37.307480027294837</c:v>
                </c:pt>
                <c:pt idx="25">
                  <c:v>37.23820106030562</c:v>
                </c:pt>
                <c:pt idx="26">
                  <c:v>37.16957179630672</c:v>
                </c:pt>
                <c:pt idx="27">
                  <c:v>37.101603049170897</c:v>
                </c:pt>
                <c:pt idx="28">
                  <c:v>37.034305543061627</c:v>
                </c:pt>
                <c:pt idx="29">
                  <c:v>36.96768991019087</c:v>
                </c:pt>
                <c:pt idx="30">
                  <c:v>36.901766688595991</c:v>
                </c:pt>
                <c:pt idx="31">
                  <c:v>36.836546319936708</c:v>
                </c:pt>
                <c:pt idx="32">
                  <c:v>36.772039147312093</c:v>
                </c:pt>
                <c:pt idx="33">
                  <c:v>36.708255413098307</c:v>
                </c:pt>
                <c:pt idx="34">
                  <c:v>36.645205256807678</c:v>
                </c:pt>
                <c:pt idx="35">
                  <c:v>36.582898712968998</c:v>
                </c:pt>
                <c:pt idx="36">
                  <c:v>36.521345709030271</c:v>
                </c:pt>
                <c:pt idx="37">
                  <c:v>36.460556063283519</c:v>
                </c:pt>
                <c:pt idx="38">
                  <c:v>36.400539482812853</c:v>
                </c:pt>
                <c:pt idx="39">
                  <c:v>36.341305561465617</c:v>
                </c:pt>
                <c:pt idx="40">
                  <c:v>36.282863777847354</c:v>
                </c:pt>
                <c:pt idx="41">
                  <c:v>36.225223493340913</c:v>
                </c:pt>
                <c:pt idx="42">
                  <c:v>36.168393950150183</c:v>
                </c:pt>
                <c:pt idx="43">
                  <c:v>36.112384269368803</c:v>
                </c:pt>
                <c:pt idx="44">
                  <c:v>36.057203449074002</c:v>
                </c:pt>
                <c:pt idx="45">
                  <c:v>36.002860362446633</c:v>
                </c:pt>
                <c:pt idx="46">
                  <c:v>35.949363755916977</c:v>
                </c:pt>
                <c:pt idx="47">
                  <c:v>35.896722247337323</c:v>
                </c:pt>
                <c:pt idx="48">
                  <c:v>35.844944324181363</c:v>
                </c:pt>
                <c:pt idx="49">
                  <c:v>35.794038341770928</c:v>
                </c:pt>
                <c:pt idx="50">
                  <c:v>35.744012521530323</c:v>
                </c:pt>
                <c:pt idx="51">
                  <c:v>35.694874949268822</c:v>
                </c:pt>
                <c:pt idx="52">
                  <c:v>35.646633573491357</c:v>
                </c:pt>
                <c:pt idx="53">
                  <c:v>35.599296203738128</c:v>
                </c:pt>
                <c:pt idx="54">
                  <c:v>35.552870508953113</c:v>
                </c:pt>
                <c:pt idx="55">
                  <c:v>35.507364015882068</c:v>
                </c:pt>
                <c:pt idx="56">
                  <c:v>35.462784107500333</c:v>
                </c:pt>
                <c:pt idx="57">
                  <c:v>35.419138021470587</c:v>
                </c:pt>
                <c:pt idx="58">
                  <c:v>35.376432848631119</c:v>
                </c:pt>
                <c:pt idx="59">
                  <c:v>35.334675531514669</c:v>
                </c:pt>
                <c:pt idx="60">
                  <c:v>35.293872862898361</c:v>
                </c:pt>
                <c:pt idx="61">
                  <c:v>35.254031484384953</c:v>
                </c:pt>
                <c:pt idx="62">
                  <c:v>35.215157885015643</c:v>
                </c:pt>
                <c:pt idx="63">
                  <c:v>35.177258399914841</c:v>
                </c:pt>
                <c:pt idx="64">
                  <c:v>35.140339208967049</c:v>
                </c:pt>
                <c:pt idx="65">
                  <c:v>35.104406335526157</c:v>
                </c:pt>
                <c:pt idx="66">
                  <c:v>35.069465645157543</c:v>
                </c:pt>
                <c:pt idx="67">
                  <c:v>35.035522844413123</c:v>
                </c:pt>
                <c:pt idx="68">
                  <c:v>35.002583479639597</c:v>
                </c:pt>
                <c:pt idx="69">
                  <c:v>34.970652935820233</c:v>
                </c:pt>
                <c:pt idx="70">
                  <c:v>34.939736435450229</c:v>
                </c:pt>
                <c:pt idx="71">
                  <c:v>34.909839037446197</c:v>
                </c:pt>
                <c:pt idx="72">
                  <c:v>34.88096563608979</c:v>
                </c:pt>
                <c:pt idx="73">
                  <c:v>34.853120960005533</c:v>
                </c:pt>
                <c:pt idx="74">
                  <c:v>34.826309571173539</c:v>
                </c:pt>
                <c:pt idx="75">
                  <c:v>34.800535863976897</c:v>
                </c:pt>
                <c:pt idx="76">
                  <c:v>34.775804064284053</c:v>
                </c:pt>
                <c:pt idx="77">
                  <c:v>34.752118228566317</c:v>
                </c:pt>
                <c:pt idx="78">
                  <c:v>34.729482243051017</c:v>
                </c:pt>
                <c:pt idx="79">
                  <c:v>34.707899822909958</c:v>
                </c:pt>
                <c:pt idx="80">
                  <c:v>34.687374511483682</c:v>
                </c:pt>
                <c:pt idx="81">
                  <c:v>34.667909679541609</c:v>
                </c:pt>
                <c:pt idx="82">
                  <c:v>34.64950852457833</c:v>
                </c:pt>
                <c:pt idx="83">
                  <c:v>34.632174070145894</c:v>
                </c:pt>
                <c:pt idx="84">
                  <c:v>34.615909165222533</c:v>
                </c:pt>
                <c:pt idx="85">
                  <c:v>34.600716483617802</c:v>
                </c:pt>
                <c:pt idx="86">
                  <c:v>34.586598523414388</c:v>
                </c:pt>
                <c:pt idx="87">
                  <c:v>34.573557606446428</c:v>
                </c:pt>
                <c:pt idx="88">
                  <c:v>34.561595877814867</c:v>
                </c:pt>
                <c:pt idx="89">
                  <c:v>34.55071530543951</c:v>
                </c:pt>
                <c:pt idx="90">
                  <c:v>34.540917679648182</c:v>
                </c:pt>
                <c:pt idx="91">
                  <c:v>34.532204612802893</c:v>
                </c:pt>
                <c:pt idx="92">
                  <c:v>34.524577538963293</c:v>
                </c:pt>
                <c:pt idx="93">
                  <c:v>34.518037713587177</c:v>
                </c:pt>
                <c:pt idx="94">
                  <c:v>34.512586213268477</c:v>
                </c:pt>
                <c:pt idx="95">
                  <c:v>34.508223935512341</c:v>
                </c:pt>
                <c:pt idx="96">
                  <c:v>34.504951598547891</c:v>
                </c:pt>
                <c:pt idx="97">
                  <c:v>34.502769741178192</c:v>
                </c:pt>
                <c:pt idx="98">
                  <c:v>34.501678722667833</c:v>
                </c:pt>
              </c:numCache>
            </c:numRef>
          </c:yVal>
          <c:smooth val="1"/>
          <c:extLst>
            <c:ext xmlns:c16="http://schemas.microsoft.com/office/drawing/2014/chart" uri="{C3380CC4-5D6E-409C-BE32-E72D297353CC}">
              <c16:uniqueId val="{00000000-5097-4BDC-A9BF-95472988FAD0}"/>
            </c:ext>
          </c:extLst>
        </c:ser>
        <c:ser>
          <c:idx val="0"/>
          <c:order val="1"/>
          <c:tx>
            <c:strRef>
              <c:f>גרף!$B$3</c:f>
              <c:strCache>
                <c:ptCount val="1"/>
                <c:pt idx="0">
                  <c:v>1</c:v>
                </c:pt>
              </c:strCache>
            </c:strRef>
          </c:tx>
          <c:spPr>
            <a:ln w="19050" cap="rnd">
              <a:solidFill>
                <a:schemeClr val="accent1"/>
              </a:solidFill>
              <a:round/>
            </a:ln>
            <a:effectLst/>
          </c:spPr>
          <c:marker>
            <c:symbol val="none"/>
          </c:marker>
          <c:xVal>
            <c:numRef>
              <c:f>גרף!B</c:f>
              <c:numCache>
                <c:formatCode>General</c:formatCode>
                <c:ptCount val="99"/>
                <c:pt idx="0">
                  <c:v>2.0999999999999999E-3</c:v>
                </c:pt>
                <c:pt idx="1">
                  <c:v>6.3E-3</c:v>
                </c:pt>
                <c:pt idx="2">
                  <c:v>1.0500000000000001E-2</c:v>
                </c:pt>
                <c:pt idx="3">
                  <c:v>1.47E-2</c:v>
                </c:pt>
                <c:pt idx="4">
                  <c:v>1.89E-2</c:v>
                </c:pt>
                <c:pt idx="5">
                  <c:v>2.3099999999999999E-2</c:v>
                </c:pt>
                <c:pt idx="6">
                  <c:v>2.7300000000000001E-2</c:v>
                </c:pt>
                <c:pt idx="7">
                  <c:v>3.15E-2</c:v>
                </c:pt>
                <c:pt idx="8">
                  <c:v>3.5700000000000003E-2</c:v>
                </c:pt>
                <c:pt idx="9">
                  <c:v>3.9899999999999998E-2</c:v>
                </c:pt>
                <c:pt idx="10">
                  <c:v>4.41E-2</c:v>
                </c:pt>
                <c:pt idx="11">
                  <c:v>4.8300000000000003E-2</c:v>
                </c:pt>
                <c:pt idx="12">
                  <c:v>5.2499999999999998E-2</c:v>
                </c:pt>
                <c:pt idx="13">
                  <c:v>5.6699999999999993E-2</c:v>
                </c:pt>
                <c:pt idx="14">
                  <c:v>6.0900000000000003E-2</c:v>
                </c:pt>
                <c:pt idx="15">
                  <c:v>6.5099999999999991E-2</c:v>
                </c:pt>
                <c:pt idx="16">
                  <c:v>6.93E-2</c:v>
                </c:pt>
                <c:pt idx="17">
                  <c:v>7.3499999999999996E-2</c:v>
                </c:pt>
                <c:pt idx="18">
                  <c:v>7.7699999999999991E-2</c:v>
                </c:pt>
                <c:pt idx="19">
                  <c:v>8.1900000000000001E-2</c:v>
                </c:pt>
                <c:pt idx="20">
                  <c:v>8.6099999999999996E-2</c:v>
                </c:pt>
                <c:pt idx="21">
                  <c:v>9.0299999999999991E-2</c:v>
                </c:pt>
                <c:pt idx="22">
                  <c:v>9.4500000000000001E-2</c:v>
                </c:pt>
                <c:pt idx="23">
                  <c:v>9.8699999999999996E-2</c:v>
                </c:pt>
                <c:pt idx="24">
                  <c:v>0.10290000000000001</c:v>
                </c:pt>
                <c:pt idx="25">
                  <c:v>0.1071</c:v>
                </c:pt>
                <c:pt idx="26">
                  <c:v>0.1113</c:v>
                </c:pt>
                <c:pt idx="27">
                  <c:v>0.11550000000000001</c:v>
                </c:pt>
                <c:pt idx="28">
                  <c:v>0.1197</c:v>
                </c:pt>
                <c:pt idx="29">
                  <c:v>0.1239</c:v>
                </c:pt>
                <c:pt idx="30">
                  <c:v>0.12809999999999999</c:v>
                </c:pt>
                <c:pt idx="31">
                  <c:v>0.1323</c:v>
                </c:pt>
                <c:pt idx="32">
                  <c:v>0.13650000000000001</c:v>
                </c:pt>
                <c:pt idx="33">
                  <c:v>0.14069999999999999</c:v>
                </c:pt>
                <c:pt idx="34">
                  <c:v>0.1449</c:v>
                </c:pt>
                <c:pt idx="35">
                  <c:v>0.14910000000000001</c:v>
                </c:pt>
                <c:pt idx="36">
                  <c:v>0.15329999999999999</c:v>
                </c:pt>
                <c:pt idx="37">
                  <c:v>0.1575</c:v>
                </c:pt>
                <c:pt idx="38">
                  <c:v>0.16170000000000001</c:v>
                </c:pt>
                <c:pt idx="39">
                  <c:v>0.16589999999999999</c:v>
                </c:pt>
                <c:pt idx="40">
                  <c:v>0.1701</c:v>
                </c:pt>
                <c:pt idx="41">
                  <c:v>0.17430000000000001</c:v>
                </c:pt>
                <c:pt idx="42">
                  <c:v>0.17849999999999999</c:v>
                </c:pt>
                <c:pt idx="43">
                  <c:v>0.1827</c:v>
                </c:pt>
                <c:pt idx="44">
                  <c:v>0.18690000000000001</c:v>
                </c:pt>
                <c:pt idx="45">
                  <c:v>0.19109999999999999</c:v>
                </c:pt>
                <c:pt idx="46">
                  <c:v>0.1953</c:v>
                </c:pt>
                <c:pt idx="47">
                  <c:v>0.19950000000000001</c:v>
                </c:pt>
                <c:pt idx="48">
                  <c:v>0.20369999999999999</c:v>
                </c:pt>
                <c:pt idx="49">
                  <c:v>0.2079</c:v>
                </c:pt>
                <c:pt idx="50">
                  <c:v>0.21210000000000001</c:v>
                </c:pt>
                <c:pt idx="51">
                  <c:v>0.21629999999999999</c:v>
                </c:pt>
                <c:pt idx="52">
                  <c:v>0.2205</c:v>
                </c:pt>
                <c:pt idx="53">
                  <c:v>0.22470000000000001</c:v>
                </c:pt>
                <c:pt idx="54">
                  <c:v>0.22889999999999999</c:v>
                </c:pt>
                <c:pt idx="55">
                  <c:v>0.2331</c:v>
                </c:pt>
                <c:pt idx="56">
                  <c:v>0.23730000000000001</c:v>
                </c:pt>
                <c:pt idx="57">
                  <c:v>0.24149999999999999</c:v>
                </c:pt>
                <c:pt idx="58">
                  <c:v>0.2457</c:v>
                </c:pt>
                <c:pt idx="59">
                  <c:v>0.24990000000000001</c:v>
                </c:pt>
                <c:pt idx="60">
                  <c:v>0.25409999999999999</c:v>
                </c:pt>
                <c:pt idx="61">
                  <c:v>0.25829999999999997</c:v>
                </c:pt>
                <c:pt idx="62">
                  <c:v>0.26250000000000001</c:v>
                </c:pt>
                <c:pt idx="63">
                  <c:v>0.26669999999999999</c:v>
                </c:pt>
                <c:pt idx="64">
                  <c:v>0.27089999999999997</c:v>
                </c:pt>
                <c:pt idx="65">
                  <c:v>0.27510000000000001</c:v>
                </c:pt>
                <c:pt idx="66">
                  <c:v>0.27929999999999999</c:v>
                </c:pt>
                <c:pt idx="67">
                  <c:v>0.28349999999999997</c:v>
                </c:pt>
                <c:pt idx="68">
                  <c:v>0.28770000000000001</c:v>
                </c:pt>
                <c:pt idx="69">
                  <c:v>0.29189999999999999</c:v>
                </c:pt>
                <c:pt idx="70">
                  <c:v>0.29609999999999997</c:v>
                </c:pt>
                <c:pt idx="71">
                  <c:v>0.30030000000000001</c:v>
                </c:pt>
                <c:pt idx="72">
                  <c:v>0.30449999999999999</c:v>
                </c:pt>
                <c:pt idx="73">
                  <c:v>0.30869999999999997</c:v>
                </c:pt>
                <c:pt idx="74">
                  <c:v>0.31290000000000001</c:v>
                </c:pt>
                <c:pt idx="75">
                  <c:v>0.31709999999999999</c:v>
                </c:pt>
                <c:pt idx="76">
                  <c:v>0.32129999999999997</c:v>
                </c:pt>
                <c:pt idx="77">
                  <c:v>0.32550000000000001</c:v>
                </c:pt>
                <c:pt idx="78">
                  <c:v>0.32969999999999999</c:v>
                </c:pt>
                <c:pt idx="79">
                  <c:v>0.33389999999999997</c:v>
                </c:pt>
                <c:pt idx="80">
                  <c:v>0.33810000000000001</c:v>
                </c:pt>
                <c:pt idx="81">
                  <c:v>0.34229999999999999</c:v>
                </c:pt>
                <c:pt idx="82">
                  <c:v>0.34649999999999997</c:v>
                </c:pt>
                <c:pt idx="83">
                  <c:v>0.35070000000000001</c:v>
                </c:pt>
                <c:pt idx="84">
                  <c:v>0.35489999999999999</c:v>
                </c:pt>
                <c:pt idx="85">
                  <c:v>0.35909999999999997</c:v>
                </c:pt>
                <c:pt idx="86">
                  <c:v>0.36330000000000001</c:v>
                </c:pt>
                <c:pt idx="87">
                  <c:v>0.36749999999999999</c:v>
                </c:pt>
                <c:pt idx="88">
                  <c:v>0.37169999999999997</c:v>
                </c:pt>
                <c:pt idx="89">
                  <c:v>0.37590000000000001</c:v>
                </c:pt>
                <c:pt idx="90">
                  <c:v>0.38009999999999999</c:v>
                </c:pt>
                <c:pt idx="91">
                  <c:v>0.38429999999999997</c:v>
                </c:pt>
                <c:pt idx="92">
                  <c:v>0.38850000000000001</c:v>
                </c:pt>
                <c:pt idx="93">
                  <c:v>0.39269999999999999</c:v>
                </c:pt>
                <c:pt idx="94">
                  <c:v>0.39689999999999998</c:v>
                </c:pt>
                <c:pt idx="95">
                  <c:v>0.40110000000000001</c:v>
                </c:pt>
                <c:pt idx="96">
                  <c:v>0.40529999999999999</c:v>
                </c:pt>
                <c:pt idx="97">
                  <c:v>0.40949999999999998</c:v>
                </c:pt>
                <c:pt idx="98">
                  <c:v>0.41370000000000001</c:v>
                </c:pt>
              </c:numCache>
            </c:numRef>
          </c:xVal>
          <c:yVal>
            <c:numRef>
              <c:f>גרף!A</c:f>
              <c:numCache>
                <c:formatCode>General</c:formatCode>
                <c:ptCount val="99"/>
                <c:pt idx="0">
                  <c:v>37.841231909082182</c:v>
                </c:pt>
                <c:pt idx="1">
                  <c:v>37.635063149035552</c:v>
                </c:pt>
                <c:pt idx="2">
                  <c:v>37.431102563827089</c:v>
                </c:pt>
                <c:pt idx="3">
                  <c:v>37.229345732606802</c:v>
                </c:pt>
                <c:pt idx="4">
                  <c:v>37.029788340119502</c:v>
                </c:pt>
                <c:pt idx="5">
                  <c:v>36.832426174997288</c:v>
                </c:pt>
                <c:pt idx="6">
                  <c:v>36.637255128061952</c:v>
                </c:pt>
                <c:pt idx="7">
                  <c:v>36.444271190637558</c:v>
                </c:pt>
                <c:pt idx="8">
                  <c:v>36.253470452873657</c:v>
                </c:pt>
                <c:pt idx="9">
                  <c:v>36.064849102079037</c:v>
                </c:pt>
                <c:pt idx="10">
                  <c:v>35.87840342106653</c:v>
                </c:pt>
                <c:pt idx="11">
                  <c:v>35.694129786508697</c:v>
                </c:pt>
                <c:pt idx="12">
                  <c:v>35.512024667304942</c:v>
                </c:pt>
                <c:pt idx="13">
                  <c:v>35.332084622960068</c:v>
                </c:pt>
                <c:pt idx="14">
                  <c:v>35.154306301974579</c:v>
                </c:pt>
                <c:pt idx="15">
                  <c:v>34.978686440246811</c:v>
                </c:pt>
                <c:pt idx="16">
                  <c:v>34.805221859487268</c:v>
                </c:pt>
                <c:pt idx="17">
                  <c:v>34.633909465645097</c:v>
                </c:pt>
                <c:pt idx="18">
                  <c:v>34.464746247347207</c:v>
                </c:pt>
                <c:pt idx="19">
                  <c:v>34.297729274350083</c:v>
                </c:pt>
                <c:pt idx="20">
                  <c:v>34.132855696004292</c:v>
                </c:pt>
                <c:pt idx="21">
                  <c:v>33.970122739732439</c:v>
                </c:pt>
                <c:pt idx="22">
                  <c:v>33.809527709520182</c:v>
                </c:pt>
                <c:pt idx="23">
                  <c:v>33.651067984420621</c:v>
                </c:pt>
                <c:pt idx="24">
                  <c:v>33.494741017072677</c:v>
                </c:pt>
                <c:pt idx="25">
                  <c:v>33.340544332233137</c:v>
                </c:pt>
                <c:pt idx="26">
                  <c:v>33.188475525322751</c:v>
                </c:pt>
                <c:pt idx="27">
                  <c:v>33.038532260986628</c:v>
                </c:pt>
                <c:pt idx="28">
                  <c:v>32.89071227166918</c:v>
                </c:pt>
                <c:pt idx="29">
                  <c:v>32.745013356203522</c:v>
                </c:pt>
                <c:pt idx="30">
                  <c:v>32.601433378415777</c:v>
                </c:pt>
                <c:pt idx="31">
                  <c:v>32.459970265744303</c:v>
                </c:pt>
                <c:pt idx="32">
                  <c:v>32.320622007874192</c:v>
                </c:pt>
                <c:pt idx="33">
                  <c:v>32.183386655387132</c:v>
                </c:pt>
                <c:pt idx="34">
                  <c:v>32.048262318426723</c:v>
                </c:pt>
                <c:pt idx="35">
                  <c:v>31.915247165379611</c:v>
                </c:pt>
                <c:pt idx="36">
                  <c:v>31.78433942157244</c:v>
                </c:pt>
                <c:pt idx="37">
                  <c:v>31.655537367984891</c:v>
                </c:pt>
                <c:pt idx="38">
                  <c:v>31.528839339979029</c:v>
                </c:pt>
                <c:pt idx="39">
                  <c:v>31.40424372604501</c:v>
                </c:pt>
                <c:pt idx="40">
                  <c:v>31.281748966563331</c:v>
                </c:pt>
                <c:pt idx="41">
                  <c:v>31.161353552583979</c:v>
                </c:pt>
                <c:pt idx="42">
                  <c:v>31.04305602462231</c:v>
                </c:pt>
                <c:pt idx="43">
                  <c:v>30.92685497147216</c:v>
                </c:pt>
                <c:pt idx="44">
                  <c:v>30.812749029036102</c:v>
                </c:pt>
                <c:pt idx="45">
                  <c:v>30.70073687917322</c:v>
                </c:pt>
                <c:pt idx="46">
                  <c:v>30.590817248564282</c:v>
                </c:pt>
                <c:pt idx="47">
                  <c:v>30.482988907594759</c:v>
                </c:pt>
                <c:pt idx="48">
                  <c:v>30.377250669255691</c:v>
                </c:pt>
                <c:pt idx="49">
                  <c:v>30.273601388062499</c:v>
                </c:pt>
                <c:pt idx="50">
                  <c:v>30.17203995899207</c:v>
                </c:pt>
                <c:pt idx="51">
                  <c:v>30.07256531643808</c:v>
                </c:pt>
                <c:pt idx="52">
                  <c:v>29.975176433184838</c:v>
                </c:pt>
                <c:pt idx="53">
                  <c:v>29.879872319399649</c:v>
                </c:pt>
                <c:pt idx="54">
                  <c:v>29.78665202164402</c:v>
                </c:pt>
                <c:pt idx="55">
                  <c:v>29.695514621903651</c:v>
                </c:pt>
                <c:pt idx="56">
                  <c:v>29.606459236637509</c:v>
                </c:pt>
                <c:pt idx="57">
                  <c:v>29.51948501584604</c:v>
                </c:pt>
                <c:pt idx="58">
                  <c:v>29.43459114215857</c:v>
                </c:pt>
                <c:pt idx="59">
                  <c:v>29.35177682994027</c:v>
                </c:pt>
                <c:pt idx="60">
                  <c:v>29.271041324418501</c:v>
                </c:pt>
                <c:pt idx="61">
                  <c:v>29.192383900828879</c:v>
                </c:pt>
                <c:pt idx="62">
                  <c:v>29.11580386358111</c:v>
                </c:pt>
                <c:pt idx="63">
                  <c:v>29.04130054544466</c:v>
                </c:pt>
                <c:pt idx="64">
                  <c:v>28.968873306754571</c:v>
                </c:pt>
                <c:pt idx="65">
                  <c:v>28.898521534637169</c:v>
                </c:pt>
                <c:pt idx="66">
                  <c:v>28.830244642256179</c:v>
                </c:pt>
                <c:pt idx="67">
                  <c:v>28.764042068079132</c:v>
                </c:pt>
                <c:pt idx="68">
                  <c:v>28.699913275164089</c:v>
                </c:pt>
                <c:pt idx="69">
                  <c:v>28.63785775046707</c:v>
                </c:pt>
                <c:pt idx="70">
                  <c:v>28.577875004170021</c:v>
                </c:pt>
                <c:pt idx="71">
                  <c:v>28.519964569029479</c:v>
                </c:pt>
                <c:pt idx="72">
                  <c:v>28.464125999746159</c:v>
                </c:pt>
                <c:pt idx="73">
                  <c:v>28.410358872355289</c:v>
                </c:pt>
                <c:pt idx="74">
                  <c:v>28.358662783638181</c:v>
                </c:pt>
                <c:pt idx="75">
                  <c:v>28.309037350554611</c:v>
                </c:pt>
                <c:pt idx="76">
                  <c:v>28.261482209696549</c:v>
                </c:pt>
                <c:pt idx="77">
                  <c:v>28.215997016763041</c:v>
                </c:pt>
                <c:pt idx="78">
                  <c:v>28.172581446056469</c:v>
                </c:pt>
                <c:pt idx="79">
                  <c:v>28.131235190000069</c:v>
                </c:pt>
                <c:pt idx="80">
                  <c:v>28.091957958677082</c:v>
                </c:pt>
                <c:pt idx="81">
                  <c:v>28.054749479391219</c:v>
                </c:pt>
                <c:pt idx="82">
                  <c:v>28.019609496248929</c:v>
                </c:pt>
                <c:pt idx="83">
                  <c:v>27.986537769763121</c:v>
                </c:pt>
                <c:pt idx="84">
                  <c:v>27.955534076478681</c:v>
                </c:pt>
                <c:pt idx="85">
                  <c:v>27.926598208619659</c:v>
                </c:pt>
                <c:pt idx="86">
                  <c:v>27.899729973758429</c:v>
                </c:pt>
                <c:pt idx="87">
                  <c:v>27.87492919450645</c:v>
                </c:pt>
                <c:pt idx="88">
                  <c:v>27.852195708227189</c:v>
                </c:pt>
                <c:pt idx="89">
                  <c:v>27.831529366770699</c:v>
                </c:pt>
                <c:pt idx="90">
                  <c:v>27.812930036230419</c:v>
                </c:pt>
                <c:pt idx="91">
                  <c:v>27.796397596721881</c:v>
                </c:pt>
                <c:pt idx="92">
                  <c:v>27.781931942183331</c:v>
                </c:pt>
                <c:pt idx="93">
                  <c:v>27.769532980198679</c:v>
                </c:pt>
                <c:pt idx="94">
                  <c:v>27.75920063184234</c:v>
                </c:pt>
                <c:pt idx="95">
                  <c:v>27.7509348315462</c:v>
                </c:pt>
                <c:pt idx="96">
                  <c:v>27.74473552698888</c:v>
                </c:pt>
                <c:pt idx="97">
                  <c:v>27.740602679006969</c:v>
                </c:pt>
                <c:pt idx="98">
                  <c:v>27.738536261528459</c:v>
                </c:pt>
              </c:numCache>
            </c:numRef>
          </c:yVal>
          <c:smooth val="1"/>
          <c:extLst>
            <c:ext xmlns:c16="http://schemas.microsoft.com/office/drawing/2014/chart" uri="{C3380CC4-5D6E-409C-BE32-E72D297353CC}">
              <c16:uniqueId val="{00000001-5097-4BDC-A9BF-95472988FAD0}"/>
            </c:ext>
          </c:extLst>
        </c:ser>
        <c:ser>
          <c:idx val="1"/>
          <c:order val="2"/>
          <c:tx>
            <c:strRef>
              <c:f>גרף!$B$4</c:f>
              <c:strCache>
                <c:ptCount val="1"/>
                <c:pt idx="0">
                  <c:v>10</c:v>
                </c:pt>
              </c:strCache>
            </c:strRef>
          </c:tx>
          <c:spPr>
            <a:ln w="19050" cap="rnd">
              <a:solidFill>
                <a:schemeClr val="accent2"/>
              </a:solidFill>
              <a:round/>
            </a:ln>
            <a:effectLst/>
          </c:spPr>
          <c:marker>
            <c:symbol val="none"/>
          </c:marker>
          <c:xVal>
            <c:numRef>
              <c:f>גרף!B</c:f>
              <c:numCache>
                <c:formatCode>General</c:formatCode>
                <c:ptCount val="99"/>
                <c:pt idx="0">
                  <c:v>2.0999999999999999E-3</c:v>
                </c:pt>
                <c:pt idx="1">
                  <c:v>6.3E-3</c:v>
                </c:pt>
                <c:pt idx="2">
                  <c:v>1.0500000000000001E-2</c:v>
                </c:pt>
                <c:pt idx="3">
                  <c:v>1.47E-2</c:v>
                </c:pt>
                <c:pt idx="4">
                  <c:v>1.89E-2</c:v>
                </c:pt>
                <c:pt idx="5">
                  <c:v>2.3099999999999999E-2</c:v>
                </c:pt>
                <c:pt idx="6">
                  <c:v>2.7300000000000001E-2</c:v>
                </c:pt>
                <c:pt idx="7">
                  <c:v>3.15E-2</c:v>
                </c:pt>
                <c:pt idx="8">
                  <c:v>3.5700000000000003E-2</c:v>
                </c:pt>
                <c:pt idx="9">
                  <c:v>3.9899999999999998E-2</c:v>
                </c:pt>
                <c:pt idx="10">
                  <c:v>4.41E-2</c:v>
                </c:pt>
                <c:pt idx="11">
                  <c:v>4.8300000000000003E-2</c:v>
                </c:pt>
                <c:pt idx="12">
                  <c:v>5.2499999999999998E-2</c:v>
                </c:pt>
                <c:pt idx="13">
                  <c:v>5.6699999999999993E-2</c:v>
                </c:pt>
                <c:pt idx="14">
                  <c:v>6.0900000000000003E-2</c:v>
                </c:pt>
                <c:pt idx="15">
                  <c:v>6.5099999999999991E-2</c:v>
                </c:pt>
                <c:pt idx="16">
                  <c:v>6.93E-2</c:v>
                </c:pt>
                <c:pt idx="17">
                  <c:v>7.3499999999999996E-2</c:v>
                </c:pt>
                <c:pt idx="18">
                  <c:v>7.7699999999999991E-2</c:v>
                </c:pt>
                <c:pt idx="19">
                  <c:v>8.1900000000000001E-2</c:v>
                </c:pt>
                <c:pt idx="20">
                  <c:v>8.6099999999999996E-2</c:v>
                </c:pt>
                <c:pt idx="21">
                  <c:v>9.0299999999999991E-2</c:v>
                </c:pt>
                <c:pt idx="22">
                  <c:v>9.4500000000000001E-2</c:v>
                </c:pt>
                <c:pt idx="23">
                  <c:v>9.8699999999999996E-2</c:v>
                </c:pt>
                <c:pt idx="24">
                  <c:v>0.10290000000000001</c:v>
                </c:pt>
                <c:pt idx="25">
                  <c:v>0.1071</c:v>
                </c:pt>
                <c:pt idx="26">
                  <c:v>0.1113</c:v>
                </c:pt>
                <c:pt idx="27">
                  <c:v>0.11550000000000001</c:v>
                </c:pt>
                <c:pt idx="28">
                  <c:v>0.1197</c:v>
                </c:pt>
                <c:pt idx="29">
                  <c:v>0.1239</c:v>
                </c:pt>
                <c:pt idx="30">
                  <c:v>0.12809999999999999</c:v>
                </c:pt>
                <c:pt idx="31">
                  <c:v>0.1323</c:v>
                </c:pt>
                <c:pt idx="32">
                  <c:v>0.13650000000000001</c:v>
                </c:pt>
                <c:pt idx="33">
                  <c:v>0.14069999999999999</c:v>
                </c:pt>
                <c:pt idx="34">
                  <c:v>0.1449</c:v>
                </c:pt>
                <c:pt idx="35">
                  <c:v>0.14910000000000001</c:v>
                </c:pt>
                <c:pt idx="36">
                  <c:v>0.15329999999999999</c:v>
                </c:pt>
                <c:pt idx="37">
                  <c:v>0.1575</c:v>
                </c:pt>
                <c:pt idx="38">
                  <c:v>0.16170000000000001</c:v>
                </c:pt>
                <c:pt idx="39">
                  <c:v>0.16589999999999999</c:v>
                </c:pt>
                <c:pt idx="40">
                  <c:v>0.1701</c:v>
                </c:pt>
                <c:pt idx="41">
                  <c:v>0.17430000000000001</c:v>
                </c:pt>
                <c:pt idx="42">
                  <c:v>0.17849999999999999</c:v>
                </c:pt>
                <c:pt idx="43">
                  <c:v>0.1827</c:v>
                </c:pt>
                <c:pt idx="44">
                  <c:v>0.18690000000000001</c:v>
                </c:pt>
                <c:pt idx="45">
                  <c:v>0.19109999999999999</c:v>
                </c:pt>
                <c:pt idx="46">
                  <c:v>0.1953</c:v>
                </c:pt>
                <c:pt idx="47">
                  <c:v>0.19950000000000001</c:v>
                </c:pt>
                <c:pt idx="48">
                  <c:v>0.20369999999999999</c:v>
                </c:pt>
                <c:pt idx="49">
                  <c:v>0.2079</c:v>
                </c:pt>
                <c:pt idx="50">
                  <c:v>0.21210000000000001</c:v>
                </c:pt>
                <c:pt idx="51">
                  <c:v>0.21629999999999999</c:v>
                </c:pt>
                <c:pt idx="52">
                  <c:v>0.2205</c:v>
                </c:pt>
                <c:pt idx="53">
                  <c:v>0.22470000000000001</c:v>
                </c:pt>
                <c:pt idx="54">
                  <c:v>0.22889999999999999</c:v>
                </c:pt>
                <c:pt idx="55">
                  <c:v>0.2331</c:v>
                </c:pt>
                <c:pt idx="56">
                  <c:v>0.23730000000000001</c:v>
                </c:pt>
                <c:pt idx="57">
                  <c:v>0.24149999999999999</c:v>
                </c:pt>
                <c:pt idx="58">
                  <c:v>0.2457</c:v>
                </c:pt>
                <c:pt idx="59">
                  <c:v>0.24990000000000001</c:v>
                </c:pt>
                <c:pt idx="60">
                  <c:v>0.25409999999999999</c:v>
                </c:pt>
                <c:pt idx="61">
                  <c:v>0.25829999999999997</c:v>
                </c:pt>
                <c:pt idx="62">
                  <c:v>0.26250000000000001</c:v>
                </c:pt>
                <c:pt idx="63">
                  <c:v>0.26669999999999999</c:v>
                </c:pt>
                <c:pt idx="64">
                  <c:v>0.27089999999999997</c:v>
                </c:pt>
                <c:pt idx="65">
                  <c:v>0.27510000000000001</c:v>
                </c:pt>
                <c:pt idx="66">
                  <c:v>0.27929999999999999</c:v>
                </c:pt>
                <c:pt idx="67">
                  <c:v>0.28349999999999997</c:v>
                </c:pt>
                <c:pt idx="68">
                  <c:v>0.28770000000000001</c:v>
                </c:pt>
                <c:pt idx="69">
                  <c:v>0.29189999999999999</c:v>
                </c:pt>
                <c:pt idx="70">
                  <c:v>0.29609999999999997</c:v>
                </c:pt>
                <c:pt idx="71">
                  <c:v>0.30030000000000001</c:v>
                </c:pt>
                <c:pt idx="72">
                  <c:v>0.30449999999999999</c:v>
                </c:pt>
                <c:pt idx="73">
                  <c:v>0.30869999999999997</c:v>
                </c:pt>
                <c:pt idx="74">
                  <c:v>0.31290000000000001</c:v>
                </c:pt>
                <c:pt idx="75">
                  <c:v>0.31709999999999999</c:v>
                </c:pt>
                <c:pt idx="76">
                  <c:v>0.32129999999999997</c:v>
                </c:pt>
                <c:pt idx="77">
                  <c:v>0.32550000000000001</c:v>
                </c:pt>
                <c:pt idx="78">
                  <c:v>0.32969999999999999</c:v>
                </c:pt>
                <c:pt idx="79">
                  <c:v>0.33389999999999997</c:v>
                </c:pt>
                <c:pt idx="80">
                  <c:v>0.33810000000000001</c:v>
                </c:pt>
                <c:pt idx="81">
                  <c:v>0.34229999999999999</c:v>
                </c:pt>
                <c:pt idx="82">
                  <c:v>0.34649999999999997</c:v>
                </c:pt>
                <c:pt idx="83">
                  <c:v>0.35070000000000001</c:v>
                </c:pt>
                <c:pt idx="84">
                  <c:v>0.35489999999999999</c:v>
                </c:pt>
                <c:pt idx="85">
                  <c:v>0.35909999999999997</c:v>
                </c:pt>
                <c:pt idx="86">
                  <c:v>0.36330000000000001</c:v>
                </c:pt>
                <c:pt idx="87">
                  <c:v>0.36749999999999999</c:v>
                </c:pt>
                <c:pt idx="88">
                  <c:v>0.37169999999999997</c:v>
                </c:pt>
                <c:pt idx="89">
                  <c:v>0.37590000000000001</c:v>
                </c:pt>
                <c:pt idx="90">
                  <c:v>0.38009999999999999</c:v>
                </c:pt>
                <c:pt idx="91">
                  <c:v>0.38429999999999997</c:v>
                </c:pt>
                <c:pt idx="92">
                  <c:v>0.38850000000000001</c:v>
                </c:pt>
                <c:pt idx="93">
                  <c:v>0.39269999999999999</c:v>
                </c:pt>
                <c:pt idx="94">
                  <c:v>0.39689999999999998</c:v>
                </c:pt>
                <c:pt idx="95">
                  <c:v>0.40110000000000001</c:v>
                </c:pt>
                <c:pt idx="96">
                  <c:v>0.40529999999999999</c:v>
                </c:pt>
                <c:pt idx="97">
                  <c:v>0.40949999999999998</c:v>
                </c:pt>
                <c:pt idx="98">
                  <c:v>0.41370000000000001</c:v>
                </c:pt>
              </c:numCache>
            </c:numRef>
          </c:xVal>
          <c:yVal>
            <c:numRef>
              <c:f>גרף!AA</c:f>
              <c:numCache>
                <c:formatCode>General</c:formatCode>
                <c:ptCount val="99"/>
                <c:pt idx="0">
                  <c:v>32.175860965588647</c:v>
                </c:pt>
                <c:pt idx="1">
                  <c:v>31.43444647381601</c:v>
                </c:pt>
                <c:pt idx="2">
                  <c:v>30.710776366138209</c:v>
                </c:pt>
                <c:pt idx="3">
                  <c:v>30.00444216612788</c:v>
                </c:pt>
                <c:pt idx="4">
                  <c:v>29.315045183072161</c:v>
                </c:pt>
                <c:pt idx="5">
                  <c:v>28.642196286915489</c:v>
                </c:pt>
                <c:pt idx="6">
                  <c:v>27.985515688599271</c:v>
                </c:pt>
                <c:pt idx="7">
                  <c:v>27.344632725674352</c:v>
                </c:pt>
                <c:pt idx="8">
                  <c:v>26.719185653065288</c:v>
                </c:pt>
                <c:pt idx="9">
                  <c:v>26.108821438868311</c:v>
                </c:pt>
                <c:pt idx="10">
                  <c:v>25.513195565067701</c:v>
                </c:pt>
                <c:pt idx="11">
                  <c:v>24.931971833058132</c:v>
                </c:pt>
                <c:pt idx="12">
                  <c:v>24.364822173863139</c:v>
                </c:pt>
                <c:pt idx="13">
                  <c:v>23.811426462942691</c:v>
                </c:pt>
                <c:pt idx="14">
                  <c:v>23.271472339485129</c:v>
                </c:pt>
                <c:pt idx="15">
                  <c:v>22.744655030081731</c:v>
                </c:pt>
                <c:pt idx="16">
                  <c:v>22.23067717668415</c:v>
                </c:pt>
                <c:pt idx="17">
                  <c:v>21.72924866874768</c:v>
                </c:pt>
                <c:pt idx="18">
                  <c:v>21.24008647946577</c:v>
                </c:pt>
                <c:pt idx="19">
                  <c:v>20.762914506002929</c:v>
                </c:pt>
                <c:pt idx="20">
                  <c:v>20.297463413636351</c:v>
                </c:pt>
                <c:pt idx="21">
                  <c:v>19.843470483717908</c:v>
                </c:pt>
                <c:pt idx="22">
                  <c:v>19.400679465370779</c:v>
                </c:pt>
                <c:pt idx="23">
                  <c:v>18.968840430837151</c:v>
                </c:pt>
                <c:pt idx="24">
                  <c:v>18.54770963439509</c:v>
                </c:pt>
                <c:pt idx="25">
                  <c:v>18.137049374765191</c:v>
                </c:pt>
                <c:pt idx="26">
                  <c:v>17.73662786092914</c:v>
                </c:pt>
                <c:pt idx="27">
                  <c:v>17.346219081284541</c:v>
                </c:pt>
                <c:pt idx="28">
                  <c:v>16.96560267606225</c:v>
                </c:pt>
                <c:pt idx="29">
                  <c:v>16.59456381293387</c:v>
                </c:pt>
                <c:pt idx="30">
                  <c:v>16.232893065739621</c:v>
                </c:pt>
                <c:pt idx="31">
                  <c:v>15.88038629626784</c:v>
                </c:pt>
                <c:pt idx="32">
                  <c:v>15.536844539019389</c:v>
                </c:pt>
                <c:pt idx="33">
                  <c:v>15.202073888892089</c:v>
                </c:pt>
                <c:pt idx="34">
                  <c:v>14.87588539172163</c:v>
                </c:pt>
                <c:pt idx="35">
                  <c:v>14.55809493761722</c:v>
                </c:pt>
                <c:pt idx="36">
                  <c:v>14.248523157031791</c:v>
                </c:pt>
                <c:pt idx="37">
                  <c:v>13.94699531950808</c:v>
                </c:pt>
                <c:pt idx="38">
                  <c:v>13.65334123504338</c:v>
                </c:pt>
                <c:pt idx="39">
                  <c:v>13.36739515801732</c:v>
                </c:pt>
                <c:pt idx="40">
                  <c:v>13.088995693628529</c:v>
                </c:pt>
                <c:pt idx="41">
                  <c:v>12.81798570678724</c:v>
                </c:pt>
                <c:pt idx="42">
                  <c:v>12.55421223341237</c:v>
                </c:pt>
                <c:pt idx="43">
                  <c:v>12.29752639408327</c:v>
                </c:pt>
                <c:pt idx="44">
                  <c:v>12.04778330999711</c:v>
                </c:pt>
                <c:pt idx="45">
                  <c:v>11.804842021184569</c:v>
                </c:pt>
                <c:pt idx="46">
                  <c:v>11.568565406937729</c:v>
                </c:pt>
                <c:pt idx="47">
                  <c:v>11.338820108405169</c:v>
                </c:pt>
                <c:pt idx="48">
                  <c:v>11.115476453310549</c:v>
                </c:pt>
                <c:pt idx="49">
                  <c:v>10.89840838275237</c:v>
                </c:pt>
                <c:pt idx="50">
                  <c:v>10.68749338004333</c:v>
                </c:pt>
                <c:pt idx="51">
                  <c:v>10.48261240154927</c:v>
                </c:pt>
                <c:pt idx="52">
                  <c:v>10.28364980948864</c:v>
                </c:pt>
                <c:pt idx="53">
                  <c:v>10.090493306654601</c:v>
                </c:pt>
                <c:pt idx="54">
                  <c:v>9.9030338730227569</c:v>
                </c:pt>
                <c:pt idx="55">
                  <c:v>9.7211657042089445</c:v>
                </c:pt>
                <c:pt idx="56">
                  <c:v>9.5447861517421604</c:v>
                </c:pt>
                <c:pt idx="57">
                  <c:v>9.3737956651190242</c:v>
                </c:pt>
                <c:pt idx="58">
                  <c:v>9.2080977356070193</c:v>
                </c:pt>
                <c:pt idx="59">
                  <c:v>9.0475988417648239</c:v>
                </c:pt>
                <c:pt idx="60">
                  <c:v>8.8922083966489271</c:v>
                </c:pt>
                <c:pt idx="61">
                  <c:v>8.7418386966767976</c:v>
                </c:pt>
                <c:pt idx="62">
                  <c:v>8.5964048721176631</c:v>
                </c:pt>
                <c:pt idx="63">
                  <c:v>8.4558248391830357</c:v>
                </c:pt>
                <c:pt idx="64">
                  <c:v>8.3200192536898623</c:v>
                </c:pt>
                <c:pt idx="65">
                  <c:v>8.1889114662702251</c:v>
                </c:pt>
                <c:pt idx="66">
                  <c:v>8.062427479102217</c:v>
                </c:pt>
                <c:pt idx="67">
                  <c:v>7.9404959041376442</c:v>
                </c:pt>
                <c:pt idx="68">
                  <c:v>7.8230479228029468</c:v>
                </c:pt>
                <c:pt idx="69">
                  <c:v>7.7100172471505823</c:v>
                </c:pt>
                <c:pt idx="70">
                  <c:v>7.6013400824389601</c:v>
                </c:pt>
                <c:pt idx="71">
                  <c:v>7.4969550911197924</c:v>
                </c:pt>
                <c:pt idx="72">
                  <c:v>7.3968033582125337</c:v>
                </c:pt>
                <c:pt idx="73">
                  <c:v>7.3008283580463917</c:v>
                </c:pt>
                <c:pt idx="74">
                  <c:v>7.208975922351077</c:v>
                </c:pt>
                <c:pt idx="75">
                  <c:v>7.1211942096783369</c:v>
                </c:pt>
                <c:pt idx="76">
                  <c:v>7.0374336761369918</c:v>
                </c:pt>
                <c:pt idx="77">
                  <c:v>6.957647047424941</c:v>
                </c:pt>
                <c:pt idx="78">
                  <c:v>6.8817892921423924</c:v>
                </c:pt>
                <c:pt idx="79">
                  <c:v>6.8098175963711816</c:v>
                </c:pt>
                <c:pt idx="80">
                  <c:v>6.741691339505917</c:v>
                </c:pt>
                <c:pt idx="81">
                  <c:v>6.6773720713232203</c:v>
                </c:pt>
                <c:pt idx="82">
                  <c:v>6.6168234902762224</c:v>
                </c:pt>
                <c:pt idx="83">
                  <c:v>6.5600114230019431</c:v>
                </c:pt>
                <c:pt idx="84">
                  <c:v>6.5069038050300936</c:v>
                </c:pt>
                <c:pt idx="85">
                  <c:v>6.4574706626823248</c:v>
                </c:pt>
                <c:pt idx="86">
                  <c:v>6.4116840961517836</c:v>
                </c:pt>
                <c:pt idx="87">
                  <c:v>6.3695182637533776</c:v>
                </c:pt>
                <c:pt idx="88">
                  <c:v>6.3309493673358501</c:v>
                </c:pt>
                <c:pt idx="89">
                  <c:v>6.2959556388474764</c:v>
                </c:pt>
                <c:pt idx="90">
                  <c:v>6.2645173280477531</c:v>
                </c:pt>
                <c:pt idx="91">
                  <c:v>6.2366166913581704</c:v>
                </c:pt>
                <c:pt idx="92">
                  <c:v>6.2122379818457656</c:v>
                </c:pt>
                <c:pt idx="93">
                  <c:v>6.1913674403338019</c:v>
                </c:pt>
                <c:pt idx="94">
                  <c:v>6.1739932876345529</c:v>
                </c:pt>
                <c:pt idx="95">
                  <c:v>6.1601057178998246</c:v>
                </c:pt>
                <c:pt idx="96">
                  <c:v>6.1496968930854417</c:v>
                </c:pt>
                <c:pt idx="97">
                  <c:v>6.1427609385265756</c:v>
                </c:pt>
                <c:pt idx="98">
                  <c:v>6.139293939621437</c:v>
                </c:pt>
              </c:numCache>
            </c:numRef>
          </c:yVal>
          <c:smooth val="1"/>
          <c:extLst>
            <c:ext xmlns:c16="http://schemas.microsoft.com/office/drawing/2014/chart" uri="{C3380CC4-5D6E-409C-BE32-E72D297353CC}">
              <c16:uniqueId val="{00000002-5097-4BDC-A9BF-95472988FAD0}"/>
            </c:ext>
          </c:extLst>
        </c:ser>
        <c:ser>
          <c:idx val="2"/>
          <c:order val="3"/>
          <c:tx>
            <c:strRef>
              <c:f>גרף!$B$5</c:f>
              <c:strCache>
                <c:ptCount val="1"/>
                <c:pt idx="0">
                  <c:v>50</c:v>
                </c:pt>
              </c:strCache>
            </c:strRef>
          </c:tx>
          <c:spPr>
            <a:ln w="19050" cap="rnd">
              <a:solidFill>
                <a:schemeClr val="accent3"/>
              </a:solidFill>
              <a:round/>
            </a:ln>
            <a:effectLst/>
          </c:spPr>
          <c:marker>
            <c:symbol val="none"/>
          </c:marker>
          <c:xVal>
            <c:numRef>
              <c:f>גרף!B</c:f>
              <c:numCache>
                <c:formatCode>General</c:formatCode>
                <c:ptCount val="99"/>
                <c:pt idx="0">
                  <c:v>2.0999999999999999E-3</c:v>
                </c:pt>
                <c:pt idx="1">
                  <c:v>6.3E-3</c:v>
                </c:pt>
                <c:pt idx="2">
                  <c:v>1.0500000000000001E-2</c:v>
                </c:pt>
                <c:pt idx="3">
                  <c:v>1.47E-2</c:v>
                </c:pt>
                <c:pt idx="4">
                  <c:v>1.89E-2</c:v>
                </c:pt>
                <c:pt idx="5">
                  <c:v>2.3099999999999999E-2</c:v>
                </c:pt>
                <c:pt idx="6">
                  <c:v>2.7300000000000001E-2</c:v>
                </c:pt>
                <c:pt idx="7">
                  <c:v>3.15E-2</c:v>
                </c:pt>
                <c:pt idx="8">
                  <c:v>3.5700000000000003E-2</c:v>
                </c:pt>
                <c:pt idx="9">
                  <c:v>3.9899999999999998E-2</c:v>
                </c:pt>
                <c:pt idx="10">
                  <c:v>4.41E-2</c:v>
                </c:pt>
                <c:pt idx="11">
                  <c:v>4.8300000000000003E-2</c:v>
                </c:pt>
                <c:pt idx="12">
                  <c:v>5.2499999999999998E-2</c:v>
                </c:pt>
                <c:pt idx="13">
                  <c:v>5.6699999999999993E-2</c:v>
                </c:pt>
                <c:pt idx="14">
                  <c:v>6.0900000000000003E-2</c:v>
                </c:pt>
                <c:pt idx="15">
                  <c:v>6.5099999999999991E-2</c:v>
                </c:pt>
                <c:pt idx="16">
                  <c:v>6.93E-2</c:v>
                </c:pt>
                <c:pt idx="17">
                  <c:v>7.3499999999999996E-2</c:v>
                </c:pt>
                <c:pt idx="18">
                  <c:v>7.7699999999999991E-2</c:v>
                </c:pt>
                <c:pt idx="19">
                  <c:v>8.1900000000000001E-2</c:v>
                </c:pt>
                <c:pt idx="20">
                  <c:v>8.6099999999999996E-2</c:v>
                </c:pt>
                <c:pt idx="21">
                  <c:v>9.0299999999999991E-2</c:v>
                </c:pt>
                <c:pt idx="22">
                  <c:v>9.4500000000000001E-2</c:v>
                </c:pt>
                <c:pt idx="23">
                  <c:v>9.8699999999999996E-2</c:v>
                </c:pt>
                <c:pt idx="24">
                  <c:v>0.10290000000000001</c:v>
                </c:pt>
                <c:pt idx="25">
                  <c:v>0.1071</c:v>
                </c:pt>
                <c:pt idx="26">
                  <c:v>0.1113</c:v>
                </c:pt>
                <c:pt idx="27">
                  <c:v>0.11550000000000001</c:v>
                </c:pt>
                <c:pt idx="28">
                  <c:v>0.1197</c:v>
                </c:pt>
                <c:pt idx="29">
                  <c:v>0.1239</c:v>
                </c:pt>
                <c:pt idx="30">
                  <c:v>0.12809999999999999</c:v>
                </c:pt>
                <c:pt idx="31">
                  <c:v>0.1323</c:v>
                </c:pt>
                <c:pt idx="32">
                  <c:v>0.13650000000000001</c:v>
                </c:pt>
                <c:pt idx="33">
                  <c:v>0.14069999999999999</c:v>
                </c:pt>
                <c:pt idx="34">
                  <c:v>0.1449</c:v>
                </c:pt>
                <c:pt idx="35">
                  <c:v>0.14910000000000001</c:v>
                </c:pt>
                <c:pt idx="36">
                  <c:v>0.15329999999999999</c:v>
                </c:pt>
                <c:pt idx="37">
                  <c:v>0.1575</c:v>
                </c:pt>
                <c:pt idx="38">
                  <c:v>0.16170000000000001</c:v>
                </c:pt>
                <c:pt idx="39">
                  <c:v>0.16589999999999999</c:v>
                </c:pt>
                <c:pt idx="40">
                  <c:v>0.1701</c:v>
                </c:pt>
                <c:pt idx="41">
                  <c:v>0.17430000000000001</c:v>
                </c:pt>
                <c:pt idx="42">
                  <c:v>0.17849999999999999</c:v>
                </c:pt>
                <c:pt idx="43">
                  <c:v>0.1827</c:v>
                </c:pt>
                <c:pt idx="44">
                  <c:v>0.18690000000000001</c:v>
                </c:pt>
                <c:pt idx="45">
                  <c:v>0.19109999999999999</c:v>
                </c:pt>
                <c:pt idx="46">
                  <c:v>0.1953</c:v>
                </c:pt>
                <c:pt idx="47">
                  <c:v>0.19950000000000001</c:v>
                </c:pt>
                <c:pt idx="48">
                  <c:v>0.20369999999999999</c:v>
                </c:pt>
                <c:pt idx="49">
                  <c:v>0.2079</c:v>
                </c:pt>
                <c:pt idx="50">
                  <c:v>0.21210000000000001</c:v>
                </c:pt>
                <c:pt idx="51">
                  <c:v>0.21629999999999999</c:v>
                </c:pt>
                <c:pt idx="52">
                  <c:v>0.2205</c:v>
                </c:pt>
                <c:pt idx="53">
                  <c:v>0.22470000000000001</c:v>
                </c:pt>
                <c:pt idx="54">
                  <c:v>0.22889999999999999</c:v>
                </c:pt>
                <c:pt idx="55">
                  <c:v>0.2331</c:v>
                </c:pt>
                <c:pt idx="56">
                  <c:v>0.23730000000000001</c:v>
                </c:pt>
                <c:pt idx="57">
                  <c:v>0.24149999999999999</c:v>
                </c:pt>
                <c:pt idx="58">
                  <c:v>0.2457</c:v>
                </c:pt>
                <c:pt idx="59">
                  <c:v>0.24990000000000001</c:v>
                </c:pt>
                <c:pt idx="60">
                  <c:v>0.25409999999999999</c:v>
                </c:pt>
                <c:pt idx="61">
                  <c:v>0.25829999999999997</c:v>
                </c:pt>
                <c:pt idx="62">
                  <c:v>0.26250000000000001</c:v>
                </c:pt>
                <c:pt idx="63">
                  <c:v>0.26669999999999999</c:v>
                </c:pt>
                <c:pt idx="64">
                  <c:v>0.27089999999999997</c:v>
                </c:pt>
                <c:pt idx="65">
                  <c:v>0.27510000000000001</c:v>
                </c:pt>
                <c:pt idx="66">
                  <c:v>0.27929999999999999</c:v>
                </c:pt>
                <c:pt idx="67">
                  <c:v>0.28349999999999997</c:v>
                </c:pt>
                <c:pt idx="68">
                  <c:v>0.28770000000000001</c:v>
                </c:pt>
                <c:pt idx="69">
                  <c:v>0.29189999999999999</c:v>
                </c:pt>
                <c:pt idx="70">
                  <c:v>0.29609999999999997</c:v>
                </c:pt>
                <c:pt idx="71">
                  <c:v>0.30030000000000001</c:v>
                </c:pt>
                <c:pt idx="72">
                  <c:v>0.30449999999999999</c:v>
                </c:pt>
                <c:pt idx="73">
                  <c:v>0.30869999999999997</c:v>
                </c:pt>
                <c:pt idx="74">
                  <c:v>0.31290000000000001</c:v>
                </c:pt>
                <c:pt idx="75">
                  <c:v>0.31709999999999999</c:v>
                </c:pt>
                <c:pt idx="76">
                  <c:v>0.32129999999999997</c:v>
                </c:pt>
                <c:pt idx="77">
                  <c:v>0.32550000000000001</c:v>
                </c:pt>
                <c:pt idx="78">
                  <c:v>0.32969999999999999</c:v>
                </c:pt>
                <c:pt idx="79">
                  <c:v>0.33389999999999997</c:v>
                </c:pt>
                <c:pt idx="80">
                  <c:v>0.33810000000000001</c:v>
                </c:pt>
                <c:pt idx="81">
                  <c:v>0.34229999999999999</c:v>
                </c:pt>
                <c:pt idx="82">
                  <c:v>0.34649999999999997</c:v>
                </c:pt>
                <c:pt idx="83">
                  <c:v>0.35070000000000001</c:v>
                </c:pt>
                <c:pt idx="84">
                  <c:v>0.35489999999999999</c:v>
                </c:pt>
                <c:pt idx="85">
                  <c:v>0.35909999999999997</c:v>
                </c:pt>
                <c:pt idx="86">
                  <c:v>0.36330000000000001</c:v>
                </c:pt>
                <c:pt idx="87">
                  <c:v>0.36749999999999999</c:v>
                </c:pt>
                <c:pt idx="88">
                  <c:v>0.37169999999999997</c:v>
                </c:pt>
                <c:pt idx="89">
                  <c:v>0.37590000000000001</c:v>
                </c:pt>
                <c:pt idx="90">
                  <c:v>0.38009999999999999</c:v>
                </c:pt>
                <c:pt idx="91">
                  <c:v>0.38429999999999997</c:v>
                </c:pt>
                <c:pt idx="92">
                  <c:v>0.38850000000000001</c:v>
                </c:pt>
                <c:pt idx="93">
                  <c:v>0.39269999999999999</c:v>
                </c:pt>
                <c:pt idx="94">
                  <c:v>0.39689999999999998</c:v>
                </c:pt>
                <c:pt idx="95">
                  <c:v>0.40110000000000001</c:v>
                </c:pt>
                <c:pt idx="96">
                  <c:v>0.40529999999999999</c:v>
                </c:pt>
                <c:pt idx="97">
                  <c:v>0.40949999999999998</c:v>
                </c:pt>
                <c:pt idx="98">
                  <c:v>0.41370000000000001</c:v>
                </c:pt>
              </c:numCache>
            </c:numRef>
          </c:xVal>
          <c:yVal>
            <c:numRef>
              <c:f>גרף!AAA</c:f>
              <c:numCache>
                <c:formatCode>General</c:formatCode>
                <c:ptCount val="99"/>
                <c:pt idx="0">
                  <c:v>25.609339891760278</c:v>
                </c:pt>
                <c:pt idx="1">
                  <c:v>24.284548962719089</c:v>
                </c:pt>
                <c:pt idx="2">
                  <c:v>23.028298744670369</c:v>
                </c:pt>
                <c:pt idx="3">
                  <c:v>21.837043596998701</c:v>
                </c:pt>
                <c:pt idx="4">
                  <c:v>20.707421321175289</c:v>
                </c:pt>
                <c:pt idx="5">
                  <c:v>19.636243671288849</c:v>
                </c:pt>
                <c:pt idx="6">
                  <c:v>18.620487355540341</c:v>
                </c:pt>
                <c:pt idx="7">
                  <c:v>17.657285503304202</c:v>
                </c:pt>
                <c:pt idx="8">
                  <c:v>16.743919573672681</c:v>
                </c:pt>
                <c:pt idx="9">
                  <c:v>15.87781168264598</c:v>
                </c:pt>
                <c:pt idx="10">
                  <c:v>15.05651732731242</c:v>
                </c:pt>
                <c:pt idx="11">
                  <c:v>14.27771848648351</c:v>
                </c:pt>
                <c:pt idx="12">
                  <c:v>13.53921707831091</c:v>
                </c:pt>
                <c:pt idx="13">
                  <c:v>12.83892875642016</c:v>
                </c:pt>
                <c:pt idx="14">
                  <c:v>12.17487702705159</c:v>
                </c:pt>
                <c:pt idx="15">
                  <c:v>11.545187670604211</c:v>
                </c:pt>
                <c:pt idx="16">
                  <c:v>10.948083451838389</c:v>
                </c:pt>
                <c:pt idx="17">
                  <c:v>10.38187910380708</c:v>
                </c:pt>
                <c:pt idx="18">
                  <c:v>9.8449765713584032</c:v>
                </c:pt>
                <c:pt idx="19">
                  <c:v>9.3358605007847721</c:v>
                </c:pt>
                <c:pt idx="20">
                  <c:v>8.8530939628886003</c:v>
                </c:pt>
                <c:pt idx="21">
                  <c:v>8.3953143973933297</c:v>
                </c:pt>
                <c:pt idx="22">
                  <c:v>7.9612297672533074</c:v>
                </c:pt>
                <c:pt idx="23">
                  <c:v>7.5496149120084031</c:v>
                </c:pt>
                <c:pt idx="24">
                  <c:v>7.1593080898911738</c:v>
                </c:pt>
                <c:pt idx="25">
                  <c:v>6.7892076989268757</c:v>
                </c:pt>
                <c:pt idx="26">
                  <c:v>6.4382691677720514</c:v>
                </c:pt>
                <c:pt idx="27">
                  <c:v>6.1055020075163693</c:v>
                </c:pt>
                <c:pt idx="28">
                  <c:v>5.7899670161267238</c:v>
                </c:pt>
                <c:pt idx="29">
                  <c:v>5.4907736276434171</c:v>
                </c:pt>
                <c:pt idx="30">
                  <c:v>5.2070773986467938</c:v>
                </c:pt>
                <c:pt idx="31">
                  <c:v>4.9380776249001332</c:v>
                </c:pt>
                <c:pt idx="32">
                  <c:v>4.6830150814420133</c:v>
                </c:pt>
                <c:pt idx="33">
                  <c:v>4.4411698797497774</c:v>
                </c:pt>
                <c:pt idx="34">
                  <c:v>4.2118594359261694</c:v>
                </c:pt>
                <c:pt idx="35">
                  <c:v>3.9944365441745422</c:v>
                </c:pt>
                <c:pt idx="36">
                  <c:v>3.788287550125204</c:v>
                </c:pt>
                <c:pt idx="37">
                  <c:v>3.59283061885735</c:v>
                </c:pt>
                <c:pt idx="38">
                  <c:v>3.40751409272817</c:v>
                </c:pt>
                <c:pt idx="39">
                  <c:v>3.2318149343743179</c:v>
                </c:pt>
                <c:pt idx="40">
                  <c:v>3.0652372504912551</c:v>
                </c:pt>
                <c:pt idx="41">
                  <c:v>2.9073108922239892</c:v>
                </c:pt>
                <c:pt idx="42">
                  <c:v>2.7575901282189479</c:v>
                </c:pt>
                <c:pt idx="43">
                  <c:v>2.6156523865918029</c:v>
                </c:pt>
                <c:pt idx="44">
                  <c:v>2.4810970622605861</c:v>
                </c:pt>
                <c:pt idx="45">
                  <c:v>2.3535443862779042</c:v>
                </c:pt>
                <c:pt idx="46">
                  <c:v>2.232634353971064</c:v>
                </c:pt>
                <c:pt idx="47">
                  <c:v>2.1180257088648831</c:v>
                </c:pt>
                <c:pt idx="48">
                  <c:v>2.009394979519413</c:v>
                </c:pt>
                <c:pt idx="49">
                  <c:v>1.9064355665641499</c:v>
                </c:pt>
                <c:pt idx="50">
                  <c:v>1.808856877351964</c:v>
                </c:pt>
                <c:pt idx="51">
                  <c:v>1.7163835057904211</c:v>
                </c:pt>
                <c:pt idx="52">
                  <c:v>1.628754455035627</c:v>
                </c:pt>
                <c:pt idx="53">
                  <c:v>1.5457224008547299</c:v>
                </c:pt>
                <c:pt idx="54">
                  <c:v>1.4670529935780121</c:v>
                </c:pt>
                <c:pt idx="55">
                  <c:v>1.3925241966703741</c:v>
                </c:pt>
                <c:pt idx="56">
                  <c:v>1.3219256600554239</c:v>
                </c:pt>
                <c:pt idx="57">
                  <c:v>1.25505812642342</c:v>
                </c:pt>
                <c:pt idx="58">
                  <c:v>1.1917328688474389</c:v>
                </c:pt>
                <c:pt idx="59">
                  <c:v>1.131771158120499</c:v>
                </c:pt>
                <c:pt idx="60">
                  <c:v>1.0750037583102441</c:v>
                </c:pt>
                <c:pt idx="61">
                  <c:v>1.0212704491074489</c:v>
                </c:pt>
                <c:pt idx="62">
                  <c:v>0.97041957362022013</c:v>
                </c:pt>
                <c:pt idx="63">
                  <c:v>0.92230761033758002</c:v>
                </c:pt>
                <c:pt idx="64">
                  <c:v>0.87679876805435941</c:v>
                </c:pt>
                <c:pt idx="65">
                  <c:v>0.83376460261409824</c:v>
                </c:pt>
                <c:pt idx="66">
                  <c:v>0.7930836543882579</c:v>
                </c:pt>
                <c:pt idx="67">
                  <c:v>0.75464110546856578</c:v>
                </c:pt>
                <c:pt idx="68">
                  <c:v>0.71832845560495096</c:v>
                </c:pt>
                <c:pt idx="69">
                  <c:v>0.6840432159744384</c:v>
                </c:pt>
                <c:pt idx="70">
                  <c:v>0.65168861991669491</c:v>
                </c:pt>
                <c:pt idx="71">
                  <c:v>0.6211733498198071</c:v>
                </c:pt>
                <c:pt idx="72">
                  <c:v>0.59241127938545346</c:v>
                </c:pt>
                <c:pt idx="73">
                  <c:v>0.56532123054604011</c:v>
                </c:pt>
                <c:pt idx="74">
                  <c:v>0.53982674434772271</c:v>
                </c:pt>
                <c:pt idx="75">
                  <c:v>0.51585586515265514</c:v>
                </c:pt>
                <c:pt idx="76">
                  <c:v>0.49334093755139719</c:v>
                </c:pt>
                <c:pt idx="77">
                  <c:v>0.47221841541228571</c:v>
                </c:pt>
                <c:pt idx="78">
                  <c:v>0.45242868252883528</c:v>
                </c:pt>
                <c:pt idx="79">
                  <c:v>0.43391588435895562</c:v>
                </c:pt>
                <c:pt idx="80">
                  <c:v>0.41662777038109211</c:v>
                </c:pt>
                <c:pt idx="81">
                  <c:v>0.4005155466223535</c:v>
                </c:pt>
                <c:pt idx="82">
                  <c:v>0.38553373794240331</c:v>
                </c:pt>
                <c:pt idx="83">
                  <c:v>0.37164005968442299</c:v>
                </c:pt>
                <c:pt idx="84">
                  <c:v>0.35879529833089752</c:v>
                </c:pt>
                <c:pt idx="85">
                  <c:v>0.34696320082738252</c:v>
                </c:pt>
                <c:pt idx="86">
                  <c:v>0.33611037226188412</c:v>
                </c:pt>
                <c:pt idx="87">
                  <c:v>0.32620618161105908</c:v>
                </c:pt>
                <c:pt idx="88">
                  <c:v>0.31722267528721448</c:v>
                </c:pt>
                <c:pt idx="89">
                  <c:v>0.30913449824210187</c:v>
                </c:pt>
                <c:pt idx="90">
                  <c:v>0.30191882240482931</c:v>
                </c:pt>
                <c:pt idx="91">
                  <c:v>0.29555528225191341</c:v>
                </c:pt>
                <c:pt idx="92">
                  <c:v>0.29002591732762673</c:v>
                </c:pt>
                <c:pt idx="93">
                  <c:v>0.2853151215524069</c:v>
                </c:pt>
                <c:pt idx="94">
                  <c:v>0.28140959917625802</c:v>
                </c:pt>
                <c:pt idx="95">
                  <c:v>0.27829832725282561</c:v>
                </c:pt>
                <c:pt idx="96">
                  <c:v>0.27597252452823301</c:v>
                </c:pt>
                <c:pt idx="97">
                  <c:v>0.2744256266568702</c:v>
                </c:pt>
                <c:pt idx="98">
                  <c:v>0.27365326767418519</c:v>
                </c:pt>
              </c:numCache>
            </c:numRef>
          </c:yVal>
          <c:smooth val="1"/>
          <c:extLst>
            <c:ext xmlns:c16="http://schemas.microsoft.com/office/drawing/2014/chart" uri="{C3380CC4-5D6E-409C-BE32-E72D297353CC}">
              <c16:uniqueId val="{00000003-5097-4BDC-A9BF-95472988FAD0}"/>
            </c:ext>
          </c:extLst>
        </c:ser>
        <c:ser>
          <c:idx val="4"/>
          <c:order val="4"/>
          <c:tx>
            <c:strRef>
              <c:f>גרף!$B$6</c:f>
              <c:strCache>
                <c:ptCount val="1"/>
                <c:pt idx="0">
                  <c:v>100</c:v>
                </c:pt>
              </c:strCache>
            </c:strRef>
          </c:tx>
          <c:spPr>
            <a:ln w="19050" cap="rnd">
              <a:solidFill>
                <a:schemeClr val="accent5"/>
              </a:solidFill>
              <a:round/>
            </a:ln>
            <a:effectLst/>
          </c:spPr>
          <c:marker>
            <c:symbol val="none"/>
          </c:marker>
          <c:xVal>
            <c:numRef>
              <c:f>גרף!B</c:f>
              <c:numCache>
                <c:formatCode>General</c:formatCode>
                <c:ptCount val="99"/>
                <c:pt idx="0">
                  <c:v>2.0999999999999999E-3</c:v>
                </c:pt>
                <c:pt idx="1">
                  <c:v>6.3E-3</c:v>
                </c:pt>
                <c:pt idx="2">
                  <c:v>1.0500000000000001E-2</c:v>
                </c:pt>
                <c:pt idx="3">
                  <c:v>1.47E-2</c:v>
                </c:pt>
                <c:pt idx="4">
                  <c:v>1.89E-2</c:v>
                </c:pt>
                <c:pt idx="5">
                  <c:v>2.3099999999999999E-2</c:v>
                </c:pt>
                <c:pt idx="6">
                  <c:v>2.7300000000000001E-2</c:v>
                </c:pt>
                <c:pt idx="7">
                  <c:v>3.15E-2</c:v>
                </c:pt>
                <c:pt idx="8">
                  <c:v>3.5700000000000003E-2</c:v>
                </c:pt>
                <c:pt idx="9">
                  <c:v>3.9899999999999998E-2</c:v>
                </c:pt>
                <c:pt idx="10">
                  <c:v>4.41E-2</c:v>
                </c:pt>
                <c:pt idx="11">
                  <c:v>4.8300000000000003E-2</c:v>
                </c:pt>
                <c:pt idx="12">
                  <c:v>5.2499999999999998E-2</c:v>
                </c:pt>
                <c:pt idx="13">
                  <c:v>5.6699999999999993E-2</c:v>
                </c:pt>
                <c:pt idx="14">
                  <c:v>6.0900000000000003E-2</c:v>
                </c:pt>
                <c:pt idx="15">
                  <c:v>6.5099999999999991E-2</c:v>
                </c:pt>
                <c:pt idx="16">
                  <c:v>6.93E-2</c:v>
                </c:pt>
                <c:pt idx="17">
                  <c:v>7.3499999999999996E-2</c:v>
                </c:pt>
                <c:pt idx="18">
                  <c:v>7.7699999999999991E-2</c:v>
                </c:pt>
                <c:pt idx="19">
                  <c:v>8.1900000000000001E-2</c:v>
                </c:pt>
                <c:pt idx="20">
                  <c:v>8.6099999999999996E-2</c:v>
                </c:pt>
                <c:pt idx="21">
                  <c:v>9.0299999999999991E-2</c:v>
                </c:pt>
                <c:pt idx="22">
                  <c:v>9.4500000000000001E-2</c:v>
                </c:pt>
                <c:pt idx="23">
                  <c:v>9.8699999999999996E-2</c:v>
                </c:pt>
                <c:pt idx="24">
                  <c:v>0.10290000000000001</c:v>
                </c:pt>
                <c:pt idx="25">
                  <c:v>0.1071</c:v>
                </c:pt>
                <c:pt idx="26">
                  <c:v>0.1113</c:v>
                </c:pt>
                <c:pt idx="27">
                  <c:v>0.11550000000000001</c:v>
                </c:pt>
                <c:pt idx="28">
                  <c:v>0.1197</c:v>
                </c:pt>
                <c:pt idx="29">
                  <c:v>0.1239</c:v>
                </c:pt>
                <c:pt idx="30">
                  <c:v>0.12809999999999999</c:v>
                </c:pt>
                <c:pt idx="31">
                  <c:v>0.1323</c:v>
                </c:pt>
                <c:pt idx="32">
                  <c:v>0.13650000000000001</c:v>
                </c:pt>
                <c:pt idx="33">
                  <c:v>0.14069999999999999</c:v>
                </c:pt>
                <c:pt idx="34">
                  <c:v>0.1449</c:v>
                </c:pt>
                <c:pt idx="35">
                  <c:v>0.14910000000000001</c:v>
                </c:pt>
                <c:pt idx="36">
                  <c:v>0.15329999999999999</c:v>
                </c:pt>
                <c:pt idx="37">
                  <c:v>0.1575</c:v>
                </c:pt>
                <c:pt idx="38">
                  <c:v>0.16170000000000001</c:v>
                </c:pt>
                <c:pt idx="39">
                  <c:v>0.16589999999999999</c:v>
                </c:pt>
                <c:pt idx="40">
                  <c:v>0.1701</c:v>
                </c:pt>
                <c:pt idx="41">
                  <c:v>0.17430000000000001</c:v>
                </c:pt>
                <c:pt idx="42">
                  <c:v>0.17849999999999999</c:v>
                </c:pt>
                <c:pt idx="43">
                  <c:v>0.1827</c:v>
                </c:pt>
                <c:pt idx="44">
                  <c:v>0.18690000000000001</c:v>
                </c:pt>
                <c:pt idx="45">
                  <c:v>0.19109999999999999</c:v>
                </c:pt>
                <c:pt idx="46">
                  <c:v>0.1953</c:v>
                </c:pt>
                <c:pt idx="47">
                  <c:v>0.19950000000000001</c:v>
                </c:pt>
                <c:pt idx="48">
                  <c:v>0.20369999999999999</c:v>
                </c:pt>
                <c:pt idx="49">
                  <c:v>0.2079</c:v>
                </c:pt>
                <c:pt idx="50">
                  <c:v>0.21210000000000001</c:v>
                </c:pt>
                <c:pt idx="51">
                  <c:v>0.21629999999999999</c:v>
                </c:pt>
                <c:pt idx="52">
                  <c:v>0.2205</c:v>
                </c:pt>
                <c:pt idx="53">
                  <c:v>0.22470000000000001</c:v>
                </c:pt>
                <c:pt idx="54">
                  <c:v>0.22889999999999999</c:v>
                </c:pt>
                <c:pt idx="55">
                  <c:v>0.2331</c:v>
                </c:pt>
                <c:pt idx="56">
                  <c:v>0.23730000000000001</c:v>
                </c:pt>
                <c:pt idx="57">
                  <c:v>0.24149999999999999</c:v>
                </c:pt>
                <c:pt idx="58">
                  <c:v>0.2457</c:v>
                </c:pt>
                <c:pt idx="59">
                  <c:v>0.24990000000000001</c:v>
                </c:pt>
                <c:pt idx="60">
                  <c:v>0.25409999999999999</c:v>
                </c:pt>
                <c:pt idx="61">
                  <c:v>0.25829999999999997</c:v>
                </c:pt>
                <c:pt idx="62">
                  <c:v>0.26250000000000001</c:v>
                </c:pt>
                <c:pt idx="63">
                  <c:v>0.26669999999999999</c:v>
                </c:pt>
                <c:pt idx="64">
                  <c:v>0.27089999999999997</c:v>
                </c:pt>
                <c:pt idx="65">
                  <c:v>0.27510000000000001</c:v>
                </c:pt>
                <c:pt idx="66">
                  <c:v>0.27929999999999999</c:v>
                </c:pt>
                <c:pt idx="67">
                  <c:v>0.28349999999999997</c:v>
                </c:pt>
                <c:pt idx="68">
                  <c:v>0.28770000000000001</c:v>
                </c:pt>
                <c:pt idx="69">
                  <c:v>0.29189999999999999</c:v>
                </c:pt>
                <c:pt idx="70">
                  <c:v>0.29609999999999997</c:v>
                </c:pt>
                <c:pt idx="71">
                  <c:v>0.30030000000000001</c:v>
                </c:pt>
                <c:pt idx="72">
                  <c:v>0.30449999999999999</c:v>
                </c:pt>
                <c:pt idx="73">
                  <c:v>0.30869999999999997</c:v>
                </c:pt>
                <c:pt idx="74">
                  <c:v>0.31290000000000001</c:v>
                </c:pt>
                <c:pt idx="75">
                  <c:v>0.31709999999999999</c:v>
                </c:pt>
                <c:pt idx="76">
                  <c:v>0.32129999999999997</c:v>
                </c:pt>
                <c:pt idx="77">
                  <c:v>0.32550000000000001</c:v>
                </c:pt>
                <c:pt idx="78">
                  <c:v>0.32969999999999999</c:v>
                </c:pt>
                <c:pt idx="79">
                  <c:v>0.33389999999999997</c:v>
                </c:pt>
                <c:pt idx="80">
                  <c:v>0.33810000000000001</c:v>
                </c:pt>
                <c:pt idx="81">
                  <c:v>0.34229999999999999</c:v>
                </c:pt>
                <c:pt idx="82">
                  <c:v>0.34649999999999997</c:v>
                </c:pt>
                <c:pt idx="83">
                  <c:v>0.35070000000000001</c:v>
                </c:pt>
                <c:pt idx="84">
                  <c:v>0.35489999999999999</c:v>
                </c:pt>
                <c:pt idx="85">
                  <c:v>0.35909999999999997</c:v>
                </c:pt>
                <c:pt idx="86">
                  <c:v>0.36330000000000001</c:v>
                </c:pt>
                <c:pt idx="87">
                  <c:v>0.36749999999999999</c:v>
                </c:pt>
                <c:pt idx="88">
                  <c:v>0.37169999999999997</c:v>
                </c:pt>
                <c:pt idx="89">
                  <c:v>0.37590000000000001</c:v>
                </c:pt>
                <c:pt idx="90">
                  <c:v>0.38009999999999999</c:v>
                </c:pt>
                <c:pt idx="91">
                  <c:v>0.38429999999999997</c:v>
                </c:pt>
                <c:pt idx="92">
                  <c:v>0.38850000000000001</c:v>
                </c:pt>
                <c:pt idx="93">
                  <c:v>0.39269999999999999</c:v>
                </c:pt>
                <c:pt idx="94">
                  <c:v>0.39689999999999998</c:v>
                </c:pt>
                <c:pt idx="95">
                  <c:v>0.40110000000000001</c:v>
                </c:pt>
                <c:pt idx="96">
                  <c:v>0.40529999999999999</c:v>
                </c:pt>
                <c:pt idx="97">
                  <c:v>0.40949999999999998</c:v>
                </c:pt>
                <c:pt idx="98">
                  <c:v>0.41370000000000001</c:v>
                </c:pt>
              </c:numCache>
            </c:numRef>
          </c:xVal>
          <c:yVal>
            <c:numRef>
              <c:f>גרף!AAAAA</c:f>
              <c:numCache>
                <c:formatCode>General</c:formatCode>
                <c:ptCount val="99"/>
                <c:pt idx="0">
                  <c:v>22.178840159730559</c:v>
                </c:pt>
                <c:pt idx="1">
                  <c:v>20.573925566659931</c:v>
                </c:pt>
                <c:pt idx="2">
                  <c:v>19.08514666862807</c:v>
                </c:pt>
                <c:pt idx="3">
                  <c:v>17.70409960651137</c:v>
                </c:pt>
                <c:pt idx="4">
                  <c:v>16.4229886458536</c:v>
                </c:pt>
                <c:pt idx="5">
                  <c:v>15.23458217150403</c:v>
                </c:pt>
                <c:pt idx="6">
                  <c:v>14.132171866596209</c:v>
                </c:pt>
                <c:pt idx="7">
                  <c:v>13.109534845441001</c:v>
                </c:pt>
                <c:pt idx="8">
                  <c:v>12.160898526581381</c:v>
                </c:pt>
                <c:pt idx="9">
                  <c:v>11.280908047724649</c:v>
                </c:pt>
                <c:pt idx="10">
                  <c:v>10.46459603861576</c:v>
                </c:pt>
                <c:pt idx="11">
                  <c:v>9.7073545812256974</c:v>
                </c:pt>
                <c:pt idx="12">
                  <c:v>9.0049091989757795</c:v>
                </c:pt>
                <c:pt idx="13">
                  <c:v>8.3532947281722851</c:v>
                </c:pt>
                <c:pt idx="14">
                  <c:v>7.7488329354504231</c:v>
                </c:pt>
                <c:pt idx="15">
                  <c:v>7.1881117548826143</c:v>
                </c:pt>
                <c:pt idx="16">
                  <c:v>6.6679660275487889</c:v>
                </c:pt>
                <c:pt idx="17">
                  <c:v>6.1854596348472928</c:v>
                </c:pt>
                <c:pt idx="18">
                  <c:v>5.7378689246926049</c:v>
                </c:pt>
                <c:pt idx="19">
                  <c:v>5.3226673370440434</c:v>
                </c:pt>
                <c:pt idx="20">
                  <c:v>4.9375111419796509</c:v>
                </c:pt>
                <c:pt idx="21">
                  <c:v>4.5802262098095277</c:v>
                </c:pt>
                <c:pt idx="22">
                  <c:v>4.2487957385485604</c:v>
                </c:pt>
                <c:pt idx="23">
                  <c:v>3.9413488694725731</c:v>
                </c:pt>
                <c:pt idx="24">
                  <c:v>3.656150126494996</c:v>
                </c:pt>
                <c:pt idx="25">
                  <c:v>3.391589619751469</c:v>
                </c:pt>
                <c:pt idx="26">
                  <c:v>3.146173958093526</c:v>
                </c:pt>
                <c:pt idx="27">
                  <c:v>2.9185178191942409</c:v>
                </c:pt>
                <c:pt idx="28">
                  <c:v>2.7073361296807552</c:v>
                </c:pt>
                <c:pt idx="29">
                  <c:v>2.5114368111521022</c:v>
                </c:pt>
                <c:pt idx="30">
                  <c:v>2.3297140511350509</c:v>
                </c:pt>
                <c:pt idx="31">
                  <c:v>2.1611420609938592</c:v>
                </c:pt>
                <c:pt idx="32">
                  <c:v>2.0047692855585759</c:v>
                </c:pt>
                <c:pt idx="33">
                  <c:v>1.8597130317864261</c:v>
                </c:pt>
                <c:pt idx="34">
                  <c:v>1.725154486136109</c:v>
                </c:pt>
                <c:pt idx="35">
                  <c:v>1.6003340925291389</c:v>
                </c:pt>
                <c:pt idx="36">
                  <c:v>1.484547264807683</c:v>
                </c:pt>
                <c:pt idx="37">
                  <c:v>1.377140409486618</c:v>
                </c:pt>
                <c:pt idx="38">
                  <c:v>1.2775072363490301</c:v>
                </c:pt>
                <c:pt idx="39">
                  <c:v>1.18508533605919</c:v>
                </c:pt>
                <c:pt idx="40">
                  <c:v>1.0993530054743419</c:v>
                </c:pt>
                <c:pt idx="41">
                  <c:v>1.019826302734802</c:v>
                </c:pt>
                <c:pt idx="42">
                  <c:v>0.94605631550894476</c:v>
                </c:pt>
                <c:pt idx="43">
                  <c:v>0.87762662697287519</c:v>
                </c:pt>
                <c:pt idx="44">
                  <c:v>0.81415096522074493</c:v>
                </c:pt>
                <c:pt idx="45">
                  <c:v>0.75527102283709546</c:v>
                </c:pt>
                <c:pt idx="46">
                  <c:v>0.70065443432315966</c:v>
                </c:pt>
                <c:pt idx="47">
                  <c:v>0.64999289996009402</c:v>
                </c:pt>
                <c:pt idx="48">
                  <c:v>0.60300044551872578</c:v>
                </c:pt>
                <c:pt idx="49">
                  <c:v>0.55941180799222445</c:v>
                </c:pt>
                <c:pt idx="50">
                  <c:v>0.51898093823948044</c:v>
                </c:pt>
                <c:pt idx="51">
                  <c:v>0.48147961208691348</c:v>
                </c:pt>
                <c:pt idx="52">
                  <c:v>0.44669614204865621</c:v>
                </c:pt>
                <c:pt idx="53">
                  <c:v>0.41443418239303648</c:v>
                </c:pt>
                <c:pt idx="54">
                  <c:v>0.38451162081019041</c:v>
                </c:pt>
                <c:pt idx="55">
                  <c:v>0.35675955042449509</c:v>
                </c:pt>
                <c:pt idx="56">
                  <c:v>0.33102131634903748</c:v>
                </c:pt>
                <c:pt idx="57">
                  <c:v>0.30715163140010832</c:v>
                </c:pt>
                <c:pt idx="58">
                  <c:v>0.28501575598010781</c:v>
                </c:pt>
                <c:pt idx="59">
                  <c:v>0.26448873749946522</c:v>
                </c:pt>
                <c:pt idx="60">
                  <c:v>0.24545470504426101</c:v>
                </c:pt>
                <c:pt idx="61">
                  <c:v>0.22780621530809131</c:v>
                </c:pt>
                <c:pt idx="62">
                  <c:v>0.21144364609609351</c:v>
                </c:pt>
                <c:pt idx="63">
                  <c:v>0.1962746339775796</c:v>
                </c:pt>
                <c:pt idx="64">
                  <c:v>0.18221355291294311</c:v>
                </c:pt>
                <c:pt idx="65">
                  <c:v>0.16918103091179021</c:v>
                </c:pt>
                <c:pt idx="66">
                  <c:v>0.15710350199392889</c:v>
                </c:pt>
                <c:pt idx="67">
                  <c:v>0.1459127909241236</c:v>
                </c:pt>
                <c:pt idx="68">
                  <c:v>0.13554572837652759</c:v>
                </c:pt>
                <c:pt idx="69">
                  <c:v>0.12594379435647199</c:v>
                </c:pt>
                <c:pt idx="70">
                  <c:v>0.11705278786680059</c:v>
                </c:pt>
                <c:pt idx="71">
                  <c:v>0.10882252095408</c:v>
                </c:pt>
                <c:pt idx="72">
                  <c:v>0.10120653540764139</c:v>
                </c:pt>
                <c:pt idx="73">
                  <c:v>9.4161840512272235E-2</c:v>
                </c:pt>
                <c:pt idx="74">
                  <c:v>8.7648670374227064E-2</c:v>
                </c:pt>
                <c:pt idx="75">
                  <c:v>8.1630259450710674E-2</c:v>
                </c:pt>
                <c:pt idx="76">
                  <c:v>7.6072635015742004E-2</c:v>
                </c:pt>
                <c:pt idx="77">
                  <c:v>7.0944425390910545E-2</c:v>
                </c:pt>
                <c:pt idx="78">
                  <c:v>6.6216682858526041E-2</c:v>
                </c:pt>
                <c:pt idx="79">
                  <c:v>6.1862720257541699E-2</c:v>
                </c:pt>
                <c:pt idx="80">
                  <c:v>5.7857960339867301E-2</c:v>
                </c:pt>
                <c:pt idx="81">
                  <c:v>5.417979703671956E-2</c:v>
                </c:pt>
                <c:pt idx="82">
                  <c:v>5.080746785188487E-2</c:v>
                </c:pt>
                <c:pt idx="83">
                  <c:v>4.7721936661580679E-2</c:v>
                </c:pt>
                <c:pt idx="84">
                  <c:v>4.4905786259343952E-2</c:v>
                </c:pt>
                <c:pt idx="85">
                  <c:v>4.2343120039384147E-2</c:v>
                </c:pt>
                <c:pt idx="86">
                  <c:v>4.0019472263422833E-2</c:v>
                </c:pt>
                <c:pt idx="87">
                  <c:v>3.792172640449426E-2</c:v>
                </c:pt>
                <c:pt idx="88">
                  <c:v>3.6038041106773951E-2</c:v>
                </c:pt>
                <c:pt idx="89">
                  <c:v>3.4357783343493327E-2</c:v>
                </c:pt>
                <c:pt idx="90">
                  <c:v>3.2871468395630238E-2</c:v>
                </c:pt>
                <c:pt idx="91">
                  <c:v>3.1570706312566983E-2</c:v>
                </c:pt>
                <c:pt idx="92">
                  <c:v>3.0448154552497081E-2</c:v>
                </c:pt>
                <c:pt idx="93">
                  <c:v>2.949747653524519E-2</c:v>
                </c:pt>
                <c:pt idx="94">
                  <c:v>2.8713305873539541E-2</c:v>
                </c:pt>
                <c:pt idx="95">
                  <c:v>2.8091216080828939E-2</c:v>
                </c:pt>
                <c:pt idx="96">
                  <c:v>2.7627695584651481E-2</c:v>
                </c:pt>
                <c:pt idx="97">
                  <c:v>2.7320127904510359E-2</c:v>
                </c:pt>
                <c:pt idx="98">
                  <c:v>2.7166776882364699E-2</c:v>
                </c:pt>
              </c:numCache>
            </c:numRef>
          </c:yVal>
          <c:smooth val="1"/>
          <c:extLst>
            <c:ext xmlns:c16="http://schemas.microsoft.com/office/drawing/2014/chart" uri="{C3380CC4-5D6E-409C-BE32-E72D297353CC}">
              <c16:uniqueId val="{00000004-5097-4BDC-A9BF-95472988FAD0}"/>
            </c:ext>
          </c:extLst>
        </c:ser>
        <c:dLbls>
          <c:showLegendKey val="0"/>
          <c:showVal val="0"/>
          <c:showCatName val="0"/>
          <c:showSerName val="0"/>
          <c:showPercent val="0"/>
          <c:showBubbleSize val="0"/>
        </c:dLbls>
        <c:axId val="1948055696"/>
        <c:axId val="2025909232"/>
      </c:scatterChart>
      <c:valAx>
        <c:axId val="1948055696"/>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Calibri Light" panose="020F0302020204030204" pitchFamily="34" charset="0"/>
                    <a:ea typeface="+mn-ea"/>
                    <a:cs typeface="Calibri Light" panose="020F0302020204030204" pitchFamily="34" charset="0"/>
                  </a:defRPr>
                </a:pPr>
                <a:r>
                  <a:rPr lang="he-IL"/>
                  <a:t>המיקום</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Calibri Light" panose="020F0302020204030204" pitchFamily="34" charset="0"/>
                  <a:ea typeface="+mn-ea"/>
                  <a:cs typeface="Calibri Light" panose="020F0302020204030204" pitchFamily="34" charset="0"/>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Calibri Light" panose="020F0302020204030204" pitchFamily="34" charset="0"/>
                <a:ea typeface="+mn-ea"/>
                <a:cs typeface="Calibri Light" panose="020F0302020204030204" pitchFamily="34" charset="0"/>
              </a:defRPr>
            </a:pPr>
            <a:endParaRPr lang="en-US"/>
          </a:p>
        </c:txPr>
        <c:crossAx val="2025909232"/>
        <c:crosses val="autoZero"/>
        <c:crossBetween val="midCat"/>
      </c:valAx>
      <c:valAx>
        <c:axId val="2025909232"/>
        <c:scaling>
          <c:orientation val="minMax"/>
          <c:max val="4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Calibri Light" panose="020F0302020204030204" pitchFamily="34" charset="0"/>
                    <a:ea typeface="+mn-ea"/>
                    <a:cs typeface="Calibri Light" panose="020F0302020204030204" pitchFamily="34" charset="0"/>
                  </a:defRPr>
                </a:pPr>
                <a:r>
                  <a:rPr lang="he-IL"/>
                  <a:t>הפרש הטמפרטורה בין נקודה לאוויר</a:t>
                </a:r>
              </a:p>
            </c:rich>
          </c:tx>
          <c:layout>
            <c:manualLayout>
              <c:xMode val="edge"/>
              <c:yMode val="edge"/>
              <c:x val="3.3051312813759753E-2"/>
              <c:y val="0.15422133204380353"/>
            </c:manualLayout>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Calibri Light" panose="020F0302020204030204" pitchFamily="34" charset="0"/>
                  <a:ea typeface="+mn-ea"/>
                  <a:cs typeface="Calibri Light" panose="020F0302020204030204" pitchFamily="34" charset="0"/>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Calibri Light" panose="020F0302020204030204" pitchFamily="34" charset="0"/>
                <a:ea typeface="+mn-ea"/>
                <a:cs typeface="Calibri Light" panose="020F0302020204030204" pitchFamily="34" charset="0"/>
              </a:defRPr>
            </a:pPr>
            <a:endParaRPr lang="en-US"/>
          </a:p>
        </c:txPr>
        <c:crossAx val="1948055696"/>
        <c:crosses val="autoZero"/>
        <c:crossBetween val="midCat"/>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Calibri Light" panose="020F0302020204030204" pitchFamily="34" charset="0"/>
              <a:ea typeface="+mn-ea"/>
              <a:cs typeface="Calibri Light" panose="020F03020202040302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ysClr val="window" lastClr="FFFFFF"/>
    </a:solidFill>
    <a:ln>
      <a:noFill/>
    </a:ln>
    <a:effectLst/>
  </c:spPr>
  <c:txPr>
    <a:bodyPr/>
    <a:lstStyle/>
    <a:p>
      <a:pPr>
        <a:defRPr>
          <a:latin typeface="Calibri Light" panose="020F0302020204030204" pitchFamily="34" charset="0"/>
          <a:cs typeface="Calibri Light" panose="020F0302020204030204" pitchFamily="34" charset="0"/>
        </a:defRPr>
      </a:pPr>
      <a:endParaRPr lang="en-US"/>
    </a:p>
  </c:txPr>
  <c:externalData r:id="rId4">
    <c:autoUpdate val="0"/>
  </c:externalData>
  <c:userShapes r:id="rId5"/>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rtl="1">
              <a:defRPr sz="1200" b="0" i="0" u="none" strike="noStrike" kern="1200" spc="0" baseline="0">
                <a:solidFill>
                  <a:schemeClr val="tx1">
                    <a:lumMod val="65000"/>
                    <a:lumOff val="35000"/>
                  </a:schemeClr>
                </a:solidFill>
                <a:latin typeface="Calibri Light" panose="020F0302020204030204" pitchFamily="34" charset="0"/>
                <a:ea typeface="+mn-ea"/>
                <a:cs typeface="Calibri Light" panose="020F0302020204030204" pitchFamily="34" charset="0"/>
              </a:defRPr>
            </a:pPr>
            <a:r>
              <a:rPr lang="he-IL"/>
              <a:t>טמפרטורה ביחס למיקום בערכי </a:t>
            </a:r>
            <a:r>
              <a:rPr lang="en-US"/>
              <a:t>C</a:t>
            </a:r>
            <a:r>
              <a:rPr lang="he-IL"/>
              <a:t> שונים בדקה 10</a:t>
            </a:r>
            <a:endParaRPr lang="en-US"/>
          </a:p>
        </c:rich>
      </c:tx>
      <c:layout>
        <c:manualLayout>
          <c:xMode val="edge"/>
          <c:yMode val="edge"/>
          <c:x val="0.11183755978896184"/>
          <c:y val="1.3699871415380101E-2"/>
        </c:manualLayout>
      </c:layout>
      <c:overlay val="0"/>
      <c:spPr>
        <a:noFill/>
        <a:ln>
          <a:noFill/>
        </a:ln>
        <a:effectLst/>
      </c:spPr>
      <c:txPr>
        <a:bodyPr rot="0" spcFirstLastPara="1" vertOverflow="ellipsis" vert="horz" wrap="square" anchor="ctr" anchorCtr="1"/>
        <a:lstStyle/>
        <a:p>
          <a:pPr rtl="1">
            <a:defRPr sz="1200" b="0" i="0" u="none" strike="noStrike" kern="1200" spc="0" baseline="0">
              <a:solidFill>
                <a:schemeClr val="tx1">
                  <a:lumMod val="65000"/>
                  <a:lumOff val="35000"/>
                </a:schemeClr>
              </a:solidFill>
              <a:latin typeface="Calibri Light" panose="020F0302020204030204" pitchFamily="34" charset="0"/>
              <a:ea typeface="+mn-ea"/>
              <a:cs typeface="Calibri Light" panose="020F0302020204030204" pitchFamily="34" charset="0"/>
            </a:defRPr>
          </a:pPr>
          <a:endParaRPr lang="en-US"/>
        </a:p>
      </c:txPr>
    </c:title>
    <c:autoTitleDeleted val="0"/>
    <c:plotArea>
      <c:layout>
        <c:manualLayout>
          <c:layoutTarget val="inner"/>
          <c:xMode val="edge"/>
          <c:yMode val="edge"/>
          <c:x val="0.12314747117871101"/>
          <c:y val="0.12046000686577411"/>
          <c:w val="0.73932059190764043"/>
          <c:h val="0.71112633170065265"/>
        </c:manualLayout>
      </c:layout>
      <c:scatterChart>
        <c:scatterStyle val="smoothMarker"/>
        <c:varyColors val="0"/>
        <c:ser>
          <c:idx val="0"/>
          <c:order val="0"/>
          <c:tx>
            <c:strRef>
              <c:f>גרף!$B$2</c:f>
              <c:strCache>
                <c:ptCount val="1"/>
                <c:pt idx="0">
                  <c:v>0.1</c:v>
                </c:pt>
              </c:strCache>
            </c:strRef>
          </c:tx>
          <c:spPr>
            <a:ln w="19050" cap="rnd">
              <a:solidFill>
                <a:schemeClr val="accent1"/>
              </a:solidFill>
              <a:round/>
            </a:ln>
            <a:effectLst/>
          </c:spPr>
          <c:marker>
            <c:symbol val="none"/>
          </c:marker>
          <c:xVal>
            <c:numRef>
              <c:f>גרף!B</c:f>
              <c:numCache>
                <c:formatCode>General</c:formatCode>
                <c:ptCount val="99"/>
                <c:pt idx="0">
                  <c:v>2.0999999999999999E-3</c:v>
                </c:pt>
                <c:pt idx="1">
                  <c:v>6.3E-3</c:v>
                </c:pt>
                <c:pt idx="2">
                  <c:v>1.0500000000000001E-2</c:v>
                </c:pt>
                <c:pt idx="3">
                  <c:v>1.47E-2</c:v>
                </c:pt>
                <c:pt idx="4">
                  <c:v>1.89E-2</c:v>
                </c:pt>
                <c:pt idx="5">
                  <c:v>2.3099999999999999E-2</c:v>
                </c:pt>
                <c:pt idx="6">
                  <c:v>2.7300000000000001E-2</c:v>
                </c:pt>
                <c:pt idx="7">
                  <c:v>3.15E-2</c:v>
                </c:pt>
                <c:pt idx="8">
                  <c:v>3.5700000000000003E-2</c:v>
                </c:pt>
                <c:pt idx="9">
                  <c:v>3.9899999999999998E-2</c:v>
                </c:pt>
                <c:pt idx="10">
                  <c:v>4.41E-2</c:v>
                </c:pt>
                <c:pt idx="11">
                  <c:v>4.8300000000000003E-2</c:v>
                </c:pt>
                <c:pt idx="12">
                  <c:v>5.2499999999999998E-2</c:v>
                </c:pt>
                <c:pt idx="13">
                  <c:v>5.6699999999999993E-2</c:v>
                </c:pt>
                <c:pt idx="14">
                  <c:v>6.0900000000000003E-2</c:v>
                </c:pt>
                <c:pt idx="15">
                  <c:v>6.5099999999999991E-2</c:v>
                </c:pt>
                <c:pt idx="16">
                  <c:v>6.93E-2</c:v>
                </c:pt>
                <c:pt idx="17">
                  <c:v>7.3499999999999996E-2</c:v>
                </c:pt>
                <c:pt idx="18">
                  <c:v>7.7699999999999991E-2</c:v>
                </c:pt>
                <c:pt idx="19">
                  <c:v>8.1900000000000001E-2</c:v>
                </c:pt>
                <c:pt idx="20">
                  <c:v>8.6099999999999996E-2</c:v>
                </c:pt>
                <c:pt idx="21">
                  <c:v>9.0299999999999991E-2</c:v>
                </c:pt>
                <c:pt idx="22">
                  <c:v>9.4500000000000001E-2</c:v>
                </c:pt>
                <c:pt idx="23">
                  <c:v>9.8699999999999996E-2</c:v>
                </c:pt>
                <c:pt idx="24">
                  <c:v>0.10290000000000001</c:v>
                </c:pt>
                <c:pt idx="25">
                  <c:v>0.1071</c:v>
                </c:pt>
                <c:pt idx="26">
                  <c:v>0.1113</c:v>
                </c:pt>
                <c:pt idx="27">
                  <c:v>0.11550000000000001</c:v>
                </c:pt>
                <c:pt idx="28">
                  <c:v>0.1197</c:v>
                </c:pt>
                <c:pt idx="29">
                  <c:v>0.1239</c:v>
                </c:pt>
                <c:pt idx="30">
                  <c:v>0.12809999999999999</c:v>
                </c:pt>
                <c:pt idx="31">
                  <c:v>0.1323</c:v>
                </c:pt>
                <c:pt idx="32">
                  <c:v>0.13650000000000001</c:v>
                </c:pt>
                <c:pt idx="33">
                  <c:v>0.14069999999999999</c:v>
                </c:pt>
                <c:pt idx="34">
                  <c:v>0.1449</c:v>
                </c:pt>
                <c:pt idx="35">
                  <c:v>0.14910000000000001</c:v>
                </c:pt>
                <c:pt idx="36">
                  <c:v>0.15329999999999999</c:v>
                </c:pt>
                <c:pt idx="37">
                  <c:v>0.1575</c:v>
                </c:pt>
                <c:pt idx="38">
                  <c:v>0.16170000000000001</c:v>
                </c:pt>
                <c:pt idx="39">
                  <c:v>0.16589999999999999</c:v>
                </c:pt>
                <c:pt idx="40">
                  <c:v>0.1701</c:v>
                </c:pt>
                <c:pt idx="41">
                  <c:v>0.17430000000000001</c:v>
                </c:pt>
                <c:pt idx="42">
                  <c:v>0.17849999999999999</c:v>
                </c:pt>
                <c:pt idx="43">
                  <c:v>0.1827</c:v>
                </c:pt>
                <c:pt idx="44">
                  <c:v>0.18690000000000001</c:v>
                </c:pt>
                <c:pt idx="45">
                  <c:v>0.19109999999999999</c:v>
                </c:pt>
                <c:pt idx="46">
                  <c:v>0.1953</c:v>
                </c:pt>
                <c:pt idx="47">
                  <c:v>0.19950000000000001</c:v>
                </c:pt>
                <c:pt idx="48">
                  <c:v>0.20369999999999999</c:v>
                </c:pt>
                <c:pt idx="49">
                  <c:v>0.2079</c:v>
                </c:pt>
                <c:pt idx="50">
                  <c:v>0.21210000000000001</c:v>
                </c:pt>
                <c:pt idx="51">
                  <c:v>0.21629999999999999</c:v>
                </c:pt>
                <c:pt idx="52">
                  <c:v>0.2205</c:v>
                </c:pt>
                <c:pt idx="53">
                  <c:v>0.22470000000000001</c:v>
                </c:pt>
                <c:pt idx="54">
                  <c:v>0.22889999999999999</c:v>
                </c:pt>
                <c:pt idx="55">
                  <c:v>0.2331</c:v>
                </c:pt>
                <c:pt idx="56">
                  <c:v>0.23730000000000001</c:v>
                </c:pt>
                <c:pt idx="57">
                  <c:v>0.24149999999999999</c:v>
                </c:pt>
                <c:pt idx="58">
                  <c:v>0.2457</c:v>
                </c:pt>
                <c:pt idx="59">
                  <c:v>0.24990000000000001</c:v>
                </c:pt>
                <c:pt idx="60">
                  <c:v>0.25409999999999999</c:v>
                </c:pt>
                <c:pt idx="61">
                  <c:v>0.25829999999999997</c:v>
                </c:pt>
                <c:pt idx="62">
                  <c:v>0.26250000000000001</c:v>
                </c:pt>
                <c:pt idx="63">
                  <c:v>0.26669999999999999</c:v>
                </c:pt>
                <c:pt idx="64">
                  <c:v>0.27089999999999997</c:v>
                </c:pt>
                <c:pt idx="65">
                  <c:v>0.27510000000000001</c:v>
                </c:pt>
                <c:pt idx="66">
                  <c:v>0.27929999999999999</c:v>
                </c:pt>
                <c:pt idx="67">
                  <c:v>0.28349999999999997</c:v>
                </c:pt>
                <c:pt idx="68">
                  <c:v>0.28770000000000001</c:v>
                </c:pt>
                <c:pt idx="69">
                  <c:v>0.29189999999999999</c:v>
                </c:pt>
                <c:pt idx="70">
                  <c:v>0.29609999999999997</c:v>
                </c:pt>
                <c:pt idx="71">
                  <c:v>0.30030000000000001</c:v>
                </c:pt>
                <c:pt idx="72">
                  <c:v>0.30449999999999999</c:v>
                </c:pt>
                <c:pt idx="73">
                  <c:v>0.30869999999999997</c:v>
                </c:pt>
                <c:pt idx="74">
                  <c:v>0.31290000000000001</c:v>
                </c:pt>
                <c:pt idx="75">
                  <c:v>0.31709999999999999</c:v>
                </c:pt>
                <c:pt idx="76">
                  <c:v>0.32129999999999997</c:v>
                </c:pt>
                <c:pt idx="77">
                  <c:v>0.32550000000000001</c:v>
                </c:pt>
                <c:pt idx="78">
                  <c:v>0.32969999999999999</c:v>
                </c:pt>
                <c:pt idx="79">
                  <c:v>0.33389999999999997</c:v>
                </c:pt>
                <c:pt idx="80">
                  <c:v>0.33810000000000001</c:v>
                </c:pt>
                <c:pt idx="81">
                  <c:v>0.34229999999999999</c:v>
                </c:pt>
                <c:pt idx="82">
                  <c:v>0.34649999999999997</c:v>
                </c:pt>
                <c:pt idx="83">
                  <c:v>0.35070000000000001</c:v>
                </c:pt>
                <c:pt idx="84">
                  <c:v>0.35489999999999999</c:v>
                </c:pt>
                <c:pt idx="85">
                  <c:v>0.35909999999999997</c:v>
                </c:pt>
                <c:pt idx="86">
                  <c:v>0.36330000000000001</c:v>
                </c:pt>
                <c:pt idx="87">
                  <c:v>0.36749999999999999</c:v>
                </c:pt>
                <c:pt idx="88">
                  <c:v>0.37169999999999997</c:v>
                </c:pt>
                <c:pt idx="89">
                  <c:v>0.37590000000000001</c:v>
                </c:pt>
                <c:pt idx="90">
                  <c:v>0.38009999999999999</c:v>
                </c:pt>
                <c:pt idx="91">
                  <c:v>0.38429999999999997</c:v>
                </c:pt>
                <c:pt idx="92">
                  <c:v>0.38850000000000001</c:v>
                </c:pt>
                <c:pt idx="93">
                  <c:v>0.39269999999999999</c:v>
                </c:pt>
                <c:pt idx="94">
                  <c:v>0.39689999999999998</c:v>
                </c:pt>
                <c:pt idx="95">
                  <c:v>0.40110000000000001</c:v>
                </c:pt>
                <c:pt idx="96">
                  <c:v>0.40529999999999999</c:v>
                </c:pt>
                <c:pt idx="97">
                  <c:v>0.40949999999999998</c:v>
                </c:pt>
                <c:pt idx="98">
                  <c:v>0.41370000000000001</c:v>
                </c:pt>
              </c:numCache>
            </c:numRef>
          </c:xVal>
          <c:yVal>
            <c:numRef>
              <c:f>גרף!A</c:f>
              <c:numCache>
                <c:formatCode>General</c:formatCode>
                <c:ptCount val="99"/>
                <c:pt idx="0">
                  <c:v>32.175861250977952</c:v>
                </c:pt>
                <c:pt idx="1">
                  <c:v>31.434446783405271</c:v>
                </c:pt>
                <c:pt idx="2">
                  <c:v>30.71077669986451</c:v>
                </c:pt>
                <c:pt idx="3">
                  <c:v>30.004442523923391</c:v>
                </c:pt>
                <c:pt idx="4">
                  <c:v>29.315045564864121</c:v>
                </c:pt>
                <c:pt idx="5">
                  <c:v>28.6421966926263</c:v>
                </c:pt>
                <c:pt idx="6">
                  <c:v>27.98551611814645</c:v>
                </c:pt>
                <c:pt idx="7">
                  <c:v>27.344633178970579</c:v>
                </c:pt>
                <c:pt idx="8">
                  <c:v>26.719186130018421</c:v>
                </c:pt>
                <c:pt idx="9">
                  <c:v>26.108821939381389</c:v>
                </c:pt>
                <c:pt idx="10">
                  <c:v>25.513196089038971</c:v>
                </c:pt>
                <c:pt idx="11">
                  <c:v>24.931972380381069</c:v>
                </c:pt>
                <c:pt idx="12">
                  <c:v>24.364822744426501</c:v>
                </c:pt>
                <c:pt idx="13">
                  <c:v>23.811427056630489</c:v>
                </c:pt>
                <c:pt idx="14">
                  <c:v>23.27147295617667</c:v>
                </c:pt>
                <c:pt idx="15">
                  <c:v>22.74465566965166</c:v>
                </c:pt>
                <c:pt idx="16">
                  <c:v>22.230677839002428</c:v>
                </c:pt>
                <c:pt idx="17">
                  <c:v>21.729249353679698</c:v>
                </c:pt>
                <c:pt idx="18">
                  <c:v>21.24008718687227</c:v>
                </c:pt>
                <c:pt idx="19">
                  <c:v>20.762915235740099</c:v>
                </c:pt>
                <c:pt idx="20">
                  <c:v>20.297464165555859</c:v>
                </c:pt>
                <c:pt idx="21">
                  <c:v>19.843471257666891</c:v>
                </c:pt>
                <c:pt idx="22">
                  <c:v>19.400680261191919</c:v>
                </c:pt>
                <c:pt idx="23">
                  <c:v>18.968841248368651</c:v>
                </c:pt>
                <c:pt idx="24">
                  <c:v>18.547710473470769</c:v>
                </c:pt>
                <c:pt idx="25">
                  <c:v>18.13705023521447</c:v>
                </c:pt>
                <c:pt idx="26">
                  <c:v>17.736628742577089</c:v>
                </c:pt>
                <c:pt idx="27">
                  <c:v>17.34621998395194</c:v>
                </c:pt>
                <c:pt idx="28">
                  <c:v>16.96560359956559</c:v>
                </c:pt>
                <c:pt idx="29">
                  <c:v>16.594564757085411</c:v>
                </c:pt>
                <c:pt idx="30">
                  <c:v>16.232894030347449</c:v>
                </c:pt>
                <c:pt idx="31">
                  <c:v>15.88038728113585</c:v>
                </c:pt>
                <c:pt idx="32">
                  <c:v>15.536845543947379</c:v>
                </c:pt>
                <c:pt idx="33">
                  <c:v>15.202074913675769</c:v>
                </c:pt>
                <c:pt idx="34">
                  <c:v>14.875886436152671</c:v>
                </c:pt>
                <c:pt idx="35">
                  <c:v>14.5580960014833</c:v>
                </c:pt>
                <c:pt idx="36">
                  <c:v>14.248524240116661</c:v>
                </c:pt>
                <c:pt idx="37">
                  <c:v>13.946996421591541</c:v>
                </c:pt>
                <c:pt idx="38">
                  <c:v>13.65334235590139</c:v>
                </c:pt>
                <c:pt idx="39">
                  <c:v>13.36739629742203</c:v>
                </c:pt>
                <c:pt idx="40">
                  <c:v>13.08899685134833</c:v>
                </c:pt>
                <c:pt idx="41">
                  <c:v>12.81798688258675</c:v>
                </c:pt>
                <c:pt idx="42">
                  <c:v>12.554213427052581</c:v>
                </c:pt>
                <c:pt idx="43">
                  <c:v>12.297527605321539</c:v>
                </c:pt>
                <c:pt idx="44">
                  <c:v>12.0477845385872</c:v>
                </c:pt>
                <c:pt idx="45">
                  <c:v>11.80484326687673</c:v>
                </c:pt>
                <c:pt idx="46">
                  <c:v>11.56856666947872</c:v>
                </c:pt>
                <c:pt idx="47">
                  <c:v>11.338821387538321</c:v>
                </c:pt>
                <c:pt idx="48">
                  <c:v>11.11547774877585</c:v>
                </c:pt>
                <c:pt idx="49">
                  <c:v>10.898409694286469</c:v>
                </c:pt>
                <c:pt idx="50">
                  <c:v>10.687494707379599</c:v>
                </c:pt>
                <c:pt idx="51">
                  <c:v>10.48261374441787</c:v>
                </c:pt>
                <c:pt idx="52">
                  <c:v>10.2836511676166</c:v>
                </c:pt>
                <c:pt idx="53">
                  <c:v>10.09049467976582</c:v>
                </c:pt>
                <c:pt idx="54">
                  <c:v>9.9030352608381129</c:v>
                </c:pt>
                <c:pt idx="55">
                  <c:v>9.721167106446309</c:v>
                </c:pt>
                <c:pt idx="56">
                  <c:v>9.5447875681164742</c:v>
                </c:pt>
                <c:pt idx="57">
                  <c:v>9.3737970953423559</c:v>
                </c:pt>
                <c:pt idx="58">
                  <c:v>9.2080991793886238</c:v>
                </c:pt>
                <c:pt idx="59">
                  <c:v>9.047600298811199</c:v>
                </c:pt>
                <c:pt idx="60">
                  <c:v>8.892209866663876</c:v>
                </c:pt>
                <c:pt idx="61">
                  <c:v>8.7418401793614819</c:v>
                </c:pt>
                <c:pt idx="62">
                  <c:v>8.5964063671706725</c:v>
                </c:pt>
                <c:pt idx="63">
                  <c:v>8.4558263463004444</c:v>
                </c:pt>
                <c:pt idx="64">
                  <c:v>8.3200207725652984</c:v>
                </c:pt>
                <c:pt idx="65">
                  <c:v>8.1889129965949206</c:v>
                </c:pt>
                <c:pt idx="66">
                  <c:v>8.0624290205650748</c:v>
                </c:pt>
                <c:pt idx="67">
                  <c:v>7.940497456425307</c:v>
                </c:pt>
                <c:pt idx="68">
                  <c:v>7.8230494855998547</c:v>
                </c:pt>
                <c:pt idx="69">
                  <c:v>7.7100188201390392</c:v>
                </c:pt>
                <c:pt idx="70">
                  <c:v>7.6013416652991967</c:v>
                </c:pt>
                <c:pt idx="71">
                  <c:v>7.4969566835300334</c:v>
                </c:pt>
                <c:pt idx="72">
                  <c:v>7.3968049598490664</c:v>
                </c:pt>
                <c:pt idx="73">
                  <c:v>7.3008299685836233</c:v>
                </c:pt>
                <c:pt idx="74">
                  <c:v>7.2089775414616062</c:v>
                </c:pt>
                <c:pt idx="75">
                  <c:v>7.1211958370330182</c:v>
                </c:pt>
                <c:pt idx="76">
                  <c:v>7.0374353114050052</c:v>
                </c:pt>
                <c:pt idx="77">
                  <c:v>6.9576486902738619</c:v>
                </c:pt>
                <c:pt idx="78">
                  <c:v>6.8817909422382488</c:v>
                </c:pt>
                <c:pt idx="79">
                  <c:v>6.8098192533785307</c:v>
                </c:pt>
                <c:pt idx="80">
                  <c:v>6.7416930030879074</c:v>
                </c:pt>
                <c:pt idx="81">
                  <c:v>6.6773737411416718</c:v>
                </c:pt>
                <c:pt idx="82">
                  <c:v>6.6168251659916848</c:v>
                </c:pt>
                <c:pt idx="83">
                  <c:v>6.560013104273767</c:v>
                </c:pt>
                <c:pt idx="84">
                  <c:v>6.5069054915164948</c:v>
                </c:pt>
                <c:pt idx="85">
                  <c:v>6.4574723540404637</c:v>
                </c:pt>
                <c:pt idx="86">
                  <c:v>6.4116857920378303</c:v>
                </c:pt>
                <c:pt idx="87">
                  <c:v>6.3695199638225786</c:v>
                </c:pt>
                <c:pt idx="88">
                  <c:v>6.3309510712426054</c:v>
                </c:pt>
                <c:pt idx="89">
                  <c:v>6.2959573462454026</c:v>
                </c:pt>
                <c:pt idx="90">
                  <c:v>6.2645190385897607</c:v>
                </c:pt>
                <c:pt idx="91">
                  <c:v>6.2366184046965296</c:v>
                </c:pt>
                <c:pt idx="92">
                  <c:v>6.2122396976321772</c:v>
                </c:pt>
                <c:pt idx="93">
                  <c:v>6.1913691582194668</c:v>
                </c:pt>
                <c:pt idx="94">
                  <c:v>6.1739950072702481</c:v>
                </c:pt>
                <c:pt idx="95">
                  <c:v>6.160107438935972</c:v>
                </c:pt>
                <c:pt idx="96">
                  <c:v>6.1496986151721762</c:v>
                </c:pt>
                <c:pt idx="97">
                  <c:v>6.1427626613138209</c:v>
                </c:pt>
                <c:pt idx="98">
                  <c:v>6.1392956627589754</c:v>
                </c:pt>
              </c:numCache>
            </c:numRef>
          </c:yVal>
          <c:smooth val="1"/>
          <c:extLst>
            <c:ext xmlns:c16="http://schemas.microsoft.com/office/drawing/2014/chart" uri="{C3380CC4-5D6E-409C-BE32-E72D297353CC}">
              <c16:uniqueId val="{00000000-6AE7-44B3-B65E-56B7FE554468}"/>
            </c:ext>
          </c:extLst>
        </c:ser>
        <c:ser>
          <c:idx val="1"/>
          <c:order val="1"/>
          <c:tx>
            <c:strRef>
              <c:f>גרף!$B$3</c:f>
              <c:strCache>
                <c:ptCount val="1"/>
                <c:pt idx="0">
                  <c:v>0.5</c:v>
                </c:pt>
              </c:strCache>
            </c:strRef>
          </c:tx>
          <c:spPr>
            <a:ln w="19050" cap="rnd">
              <a:solidFill>
                <a:schemeClr val="accent2"/>
              </a:solidFill>
              <a:round/>
            </a:ln>
            <a:effectLst/>
          </c:spPr>
          <c:marker>
            <c:symbol val="none"/>
          </c:marker>
          <c:xVal>
            <c:numRef>
              <c:f>גרף!B</c:f>
              <c:numCache>
                <c:formatCode>General</c:formatCode>
                <c:ptCount val="99"/>
                <c:pt idx="0">
                  <c:v>2.0999999999999999E-3</c:v>
                </c:pt>
                <c:pt idx="1">
                  <c:v>6.3E-3</c:v>
                </c:pt>
                <c:pt idx="2">
                  <c:v>1.0500000000000001E-2</c:v>
                </c:pt>
                <c:pt idx="3">
                  <c:v>1.47E-2</c:v>
                </c:pt>
                <c:pt idx="4">
                  <c:v>1.89E-2</c:v>
                </c:pt>
                <c:pt idx="5">
                  <c:v>2.3099999999999999E-2</c:v>
                </c:pt>
                <c:pt idx="6">
                  <c:v>2.7300000000000001E-2</c:v>
                </c:pt>
                <c:pt idx="7">
                  <c:v>3.15E-2</c:v>
                </c:pt>
                <c:pt idx="8">
                  <c:v>3.5700000000000003E-2</c:v>
                </c:pt>
                <c:pt idx="9">
                  <c:v>3.9899999999999998E-2</c:v>
                </c:pt>
                <c:pt idx="10">
                  <c:v>4.41E-2</c:v>
                </c:pt>
                <c:pt idx="11">
                  <c:v>4.8300000000000003E-2</c:v>
                </c:pt>
                <c:pt idx="12">
                  <c:v>5.2499999999999998E-2</c:v>
                </c:pt>
                <c:pt idx="13">
                  <c:v>5.6699999999999993E-2</c:v>
                </c:pt>
                <c:pt idx="14">
                  <c:v>6.0900000000000003E-2</c:v>
                </c:pt>
                <c:pt idx="15">
                  <c:v>6.5099999999999991E-2</c:v>
                </c:pt>
                <c:pt idx="16">
                  <c:v>6.93E-2</c:v>
                </c:pt>
                <c:pt idx="17">
                  <c:v>7.3499999999999996E-2</c:v>
                </c:pt>
                <c:pt idx="18">
                  <c:v>7.7699999999999991E-2</c:v>
                </c:pt>
                <c:pt idx="19">
                  <c:v>8.1900000000000001E-2</c:v>
                </c:pt>
                <c:pt idx="20">
                  <c:v>8.6099999999999996E-2</c:v>
                </c:pt>
                <c:pt idx="21">
                  <c:v>9.0299999999999991E-2</c:v>
                </c:pt>
                <c:pt idx="22">
                  <c:v>9.4500000000000001E-2</c:v>
                </c:pt>
                <c:pt idx="23">
                  <c:v>9.8699999999999996E-2</c:v>
                </c:pt>
                <c:pt idx="24">
                  <c:v>0.10290000000000001</c:v>
                </c:pt>
                <c:pt idx="25">
                  <c:v>0.1071</c:v>
                </c:pt>
                <c:pt idx="26">
                  <c:v>0.1113</c:v>
                </c:pt>
                <c:pt idx="27">
                  <c:v>0.11550000000000001</c:v>
                </c:pt>
                <c:pt idx="28">
                  <c:v>0.1197</c:v>
                </c:pt>
                <c:pt idx="29">
                  <c:v>0.1239</c:v>
                </c:pt>
                <c:pt idx="30">
                  <c:v>0.12809999999999999</c:v>
                </c:pt>
                <c:pt idx="31">
                  <c:v>0.1323</c:v>
                </c:pt>
                <c:pt idx="32">
                  <c:v>0.13650000000000001</c:v>
                </c:pt>
                <c:pt idx="33">
                  <c:v>0.14069999999999999</c:v>
                </c:pt>
                <c:pt idx="34">
                  <c:v>0.1449</c:v>
                </c:pt>
                <c:pt idx="35">
                  <c:v>0.14910000000000001</c:v>
                </c:pt>
                <c:pt idx="36">
                  <c:v>0.15329999999999999</c:v>
                </c:pt>
                <c:pt idx="37">
                  <c:v>0.1575</c:v>
                </c:pt>
                <c:pt idx="38">
                  <c:v>0.16170000000000001</c:v>
                </c:pt>
                <c:pt idx="39">
                  <c:v>0.16589999999999999</c:v>
                </c:pt>
                <c:pt idx="40">
                  <c:v>0.1701</c:v>
                </c:pt>
                <c:pt idx="41">
                  <c:v>0.17430000000000001</c:v>
                </c:pt>
                <c:pt idx="42">
                  <c:v>0.17849999999999999</c:v>
                </c:pt>
                <c:pt idx="43">
                  <c:v>0.1827</c:v>
                </c:pt>
                <c:pt idx="44">
                  <c:v>0.18690000000000001</c:v>
                </c:pt>
                <c:pt idx="45">
                  <c:v>0.19109999999999999</c:v>
                </c:pt>
                <c:pt idx="46">
                  <c:v>0.1953</c:v>
                </c:pt>
                <c:pt idx="47">
                  <c:v>0.19950000000000001</c:v>
                </c:pt>
                <c:pt idx="48">
                  <c:v>0.20369999999999999</c:v>
                </c:pt>
                <c:pt idx="49">
                  <c:v>0.2079</c:v>
                </c:pt>
                <c:pt idx="50">
                  <c:v>0.21210000000000001</c:v>
                </c:pt>
                <c:pt idx="51">
                  <c:v>0.21629999999999999</c:v>
                </c:pt>
                <c:pt idx="52">
                  <c:v>0.2205</c:v>
                </c:pt>
                <c:pt idx="53">
                  <c:v>0.22470000000000001</c:v>
                </c:pt>
                <c:pt idx="54">
                  <c:v>0.22889999999999999</c:v>
                </c:pt>
                <c:pt idx="55">
                  <c:v>0.2331</c:v>
                </c:pt>
                <c:pt idx="56">
                  <c:v>0.23730000000000001</c:v>
                </c:pt>
                <c:pt idx="57">
                  <c:v>0.24149999999999999</c:v>
                </c:pt>
                <c:pt idx="58">
                  <c:v>0.2457</c:v>
                </c:pt>
                <c:pt idx="59">
                  <c:v>0.24990000000000001</c:v>
                </c:pt>
                <c:pt idx="60">
                  <c:v>0.25409999999999999</c:v>
                </c:pt>
                <c:pt idx="61">
                  <c:v>0.25829999999999997</c:v>
                </c:pt>
                <c:pt idx="62">
                  <c:v>0.26250000000000001</c:v>
                </c:pt>
                <c:pt idx="63">
                  <c:v>0.26669999999999999</c:v>
                </c:pt>
                <c:pt idx="64">
                  <c:v>0.27089999999999997</c:v>
                </c:pt>
                <c:pt idx="65">
                  <c:v>0.27510000000000001</c:v>
                </c:pt>
                <c:pt idx="66">
                  <c:v>0.27929999999999999</c:v>
                </c:pt>
                <c:pt idx="67">
                  <c:v>0.28349999999999997</c:v>
                </c:pt>
                <c:pt idx="68">
                  <c:v>0.28770000000000001</c:v>
                </c:pt>
                <c:pt idx="69">
                  <c:v>0.29189999999999999</c:v>
                </c:pt>
                <c:pt idx="70">
                  <c:v>0.29609999999999997</c:v>
                </c:pt>
                <c:pt idx="71">
                  <c:v>0.30030000000000001</c:v>
                </c:pt>
                <c:pt idx="72">
                  <c:v>0.30449999999999999</c:v>
                </c:pt>
                <c:pt idx="73">
                  <c:v>0.30869999999999997</c:v>
                </c:pt>
                <c:pt idx="74">
                  <c:v>0.31290000000000001</c:v>
                </c:pt>
                <c:pt idx="75">
                  <c:v>0.31709999999999999</c:v>
                </c:pt>
                <c:pt idx="76">
                  <c:v>0.32129999999999997</c:v>
                </c:pt>
                <c:pt idx="77">
                  <c:v>0.32550000000000001</c:v>
                </c:pt>
                <c:pt idx="78">
                  <c:v>0.32969999999999999</c:v>
                </c:pt>
                <c:pt idx="79">
                  <c:v>0.33389999999999997</c:v>
                </c:pt>
                <c:pt idx="80">
                  <c:v>0.33810000000000001</c:v>
                </c:pt>
                <c:pt idx="81">
                  <c:v>0.34229999999999999</c:v>
                </c:pt>
                <c:pt idx="82">
                  <c:v>0.34649999999999997</c:v>
                </c:pt>
                <c:pt idx="83">
                  <c:v>0.35070000000000001</c:v>
                </c:pt>
                <c:pt idx="84">
                  <c:v>0.35489999999999999</c:v>
                </c:pt>
                <c:pt idx="85">
                  <c:v>0.35909999999999997</c:v>
                </c:pt>
                <c:pt idx="86">
                  <c:v>0.36330000000000001</c:v>
                </c:pt>
                <c:pt idx="87">
                  <c:v>0.36749999999999999</c:v>
                </c:pt>
                <c:pt idx="88">
                  <c:v>0.37169999999999997</c:v>
                </c:pt>
                <c:pt idx="89">
                  <c:v>0.37590000000000001</c:v>
                </c:pt>
                <c:pt idx="90">
                  <c:v>0.38009999999999999</c:v>
                </c:pt>
                <c:pt idx="91">
                  <c:v>0.38429999999999997</c:v>
                </c:pt>
                <c:pt idx="92">
                  <c:v>0.38850000000000001</c:v>
                </c:pt>
                <c:pt idx="93">
                  <c:v>0.39269999999999999</c:v>
                </c:pt>
                <c:pt idx="94">
                  <c:v>0.39689999999999998</c:v>
                </c:pt>
                <c:pt idx="95">
                  <c:v>0.40110000000000001</c:v>
                </c:pt>
                <c:pt idx="96">
                  <c:v>0.40529999999999999</c:v>
                </c:pt>
                <c:pt idx="97">
                  <c:v>0.40949999999999998</c:v>
                </c:pt>
                <c:pt idx="98">
                  <c:v>0.41370000000000001</c:v>
                </c:pt>
              </c:numCache>
            </c:numRef>
          </c:xVal>
          <c:yVal>
            <c:numRef>
              <c:f>גרף!AA</c:f>
              <c:numCache>
                <c:formatCode>General</c:formatCode>
                <c:ptCount val="99"/>
                <c:pt idx="0">
                  <c:v>31.709664363409821</c:v>
                </c:pt>
                <c:pt idx="1">
                  <c:v>30.929921103205231</c:v>
                </c:pt>
                <c:pt idx="2">
                  <c:v>30.168097972751919</c:v>
                </c:pt>
                <c:pt idx="3">
                  <c:v>29.423798124896649</c:v>
                </c:pt>
                <c:pt idx="4">
                  <c:v>28.69663432521693</c:v>
                </c:pt>
                <c:pt idx="5">
                  <c:v>27.986228718159971</c:v>
                </c:pt>
                <c:pt idx="6">
                  <c:v>27.292212598866531</c:v>
                </c:pt>
                <c:pt idx="7">
                  <c:v>26.614226190568228</c:v>
                </c:pt>
                <c:pt idx="8">
                  <c:v>25.95191842744908</c:v>
                </c:pt>
                <c:pt idx="9">
                  <c:v>25.304946742864701</c:v>
                </c:pt>
                <c:pt idx="10">
                  <c:v>24.672976862814629</c:v>
                </c:pt>
                <c:pt idx="11">
                  <c:v>24.055682604565479</c:v>
                </c:pt>
                <c:pt idx="12">
                  <c:v>23.452745680324821</c:v>
                </c:pt>
                <c:pt idx="13">
                  <c:v>22.86385550586748</c:v>
                </c:pt>
                <c:pt idx="14">
                  <c:v>22.288709014018181</c:v>
                </c:pt>
                <c:pt idx="15">
                  <c:v>21.727010472896069</c:v>
                </c:pt>
                <c:pt idx="16">
                  <c:v>21.178471308828598</c:v>
                </c:pt>
                <c:pt idx="17">
                  <c:v>20.642809933844141</c:v>
                </c:pt>
                <c:pt idx="18">
                  <c:v>20.119751577653759</c:v>
                </c:pt>
                <c:pt idx="19">
                  <c:v>19.609028124035191</c:v>
                </c:pt>
                <c:pt idx="20">
                  <c:v>19.11037795153257</c:v>
                </c:pt>
                <c:pt idx="21">
                  <c:v>18.623545778387719</c:v>
                </c:pt>
                <c:pt idx="22">
                  <c:v>18.148282511619868</c:v>
                </c:pt>
                <c:pt idx="23">
                  <c:v>17.68434510017217</c:v>
                </c:pt>
                <c:pt idx="24">
                  <c:v>17.23149639204469</c:v>
                </c:pt>
                <c:pt idx="25">
                  <c:v>16.78950499533499</c:v>
                </c:pt>
                <c:pt idx="26">
                  <c:v>16.358145143108381</c:v>
                </c:pt>
                <c:pt idx="27">
                  <c:v>15.937196562021461</c:v>
                </c:pt>
                <c:pt idx="28">
                  <c:v>15.52644434462346</c:v>
                </c:pt>
                <c:pt idx="29">
                  <c:v>15.125678825261311</c:v>
                </c:pt>
                <c:pt idx="30">
                  <c:v>14.734695459515089</c:v>
                </c:pt>
                <c:pt idx="31">
                  <c:v>14.353294707092051</c:v>
                </c:pt>
                <c:pt idx="32">
                  <c:v>13.981281918107941</c:v>
                </c:pt>
                <c:pt idx="33">
                  <c:v>13.618467222685871</c:v>
                </c:pt>
                <c:pt idx="34">
                  <c:v>13.26466542380342</c:v>
                </c:pt>
                <c:pt idx="35">
                  <c:v>12.91969589332022</c:v>
                </c:pt>
                <c:pt idx="36">
                  <c:v>12.58338247111862</c:v>
                </c:pt>
                <c:pt idx="37">
                  <c:v>12.255553367291361</c:v>
                </c:pt>
                <c:pt idx="38">
                  <c:v>11.93604106731096</c:v>
                </c:pt>
                <c:pt idx="39">
                  <c:v>11.62468224011635</c:v>
                </c:pt>
                <c:pt idx="40">
                  <c:v>11.321317649053171</c:v>
                </c:pt>
                <c:pt idx="41">
                  <c:v>11.025792065605129</c:v>
                </c:pt>
                <c:pt idx="42">
                  <c:v>10.73795418585448</c:v>
                </c:pt>
                <c:pt idx="43">
                  <c:v>10.457656549610681</c:v>
                </c:pt>
                <c:pt idx="44">
                  <c:v>10.184755462147031</c:v>
                </c:pt>
                <c:pt idx="45">
                  <c:v>9.9191109184858792</c:v>
                </c:pt>
                <c:pt idx="46">
                  <c:v>9.6605865301739833</c:v>
                </c:pt>
                <c:pt idx="47">
                  <c:v>9.4090494544901304</c:v>
                </c:pt>
                <c:pt idx="48">
                  <c:v>9.1643703260283012</c:v>
                </c:pt>
                <c:pt idx="49">
                  <c:v>8.9264231906001292</c:v>
                </c:pt>
                <c:pt idx="50">
                  <c:v>8.6950854414014529</c:v>
                </c:pt>
                <c:pt idx="51">
                  <c:v>8.4702377573884622</c:v>
                </c:pt>
                <c:pt idx="52">
                  <c:v>8.2517640438098088</c:v>
                </c:pt>
                <c:pt idx="53">
                  <c:v>8.0395513748418477</c:v>
                </c:pt>
                <c:pt idx="54">
                  <c:v>7.8334899382749903</c:v>
                </c:pt>
                <c:pt idx="55">
                  <c:v>7.633472982200038</c:v>
                </c:pt>
                <c:pt idx="56">
                  <c:v>7.4393967636441234</c:v>
                </c:pt>
                <c:pt idx="57">
                  <c:v>7.2511604991068106</c:v>
                </c:pt>
                <c:pt idx="58">
                  <c:v>7.0686663169477084</c:v>
                </c:pt>
                <c:pt idx="59">
                  <c:v>6.8918192115778387</c:v>
                </c:pt>
                <c:pt idx="60">
                  <c:v>6.7205269994078431</c:v>
                </c:pt>
                <c:pt idx="61">
                  <c:v>6.554700276507071</c:v>
                </c:pt>
                <c:pt idx="62">
                  <c:v>6.3942523779283684</c:v>
                </c:pt>
                <c:pt idx="63">
                  <c:v>6.2390993386544036</c:v>
                </c:pt>
                <c:pt idx="64">
                  <c:v>6.0891598561222242</c:v>
                </c:pt>
                <c:pt idx="65">
                  <c:v>5.9443552542836526</c:v>
                </c:pt>
                <c:pt idx="66">
                  <c:v>5.8046094491601528</c:v>
                </c:pt>
                <c:pt idx="67">
                  <c:v>5.669848915851623</c:v>
                </c:pt>
                <c:pt idx="68">
                  <c:v>5.5400026569596754</c:v>
                </c:pt>
                <c:pt idx="69">
                  <c:v>5.4150021723868278</c:v>
                </c:pt>
                <c:pt idx="70">
                  <c:v>5.294781430474111</c:v>
                </c:pt>
                <c:pt idx="71">
                  <c:v>5.1792768404405338</c:v>
                </c:pt>
                <c:pt idx="72">
                  <c:v>5.0684272260889012</c:v>
                </c:pt>
                <c:pt idx="73">
                  <c:v>4.9621738007435363</c:v>
                </c:pt>
                <c:pt idx="74">
                  <c:v>4.8604601433864296</c:v>
                </c:pt>
                <c:pt idx="75">
                  <c:v>4.7632321759594793</c:v>
                </c:pt>
                <c:pt idx="76">
                  <c:v>4.6704381418014904</c:v>
                </c:pt>
                <c:pt idx="77">
                  <c:v>4.5820285851897422</c:v>
                </c:pt>
                <c:pt idx="78">
                  <c:v>4.4979563319569857</c:v>
                </c:pt>
                <c:pt idx="79">
                  <c:v>4.4181764711558618</c:v>
                </c:pt>
                <c:pt idx="80">
                  <c:v>4.3426463377438491</c:v>
                </c:pt>
                <c:pt idx="81">
                  <c:v>4.2713254962629934</c:v>
                </c:pt>
                <c:pt idx="82">
                  <c:v>4.2041757254898036</c:v>
                </c:pt>
                <c:pt idx="83">
                  <c:v>4.1411610040318614</c:v>
                </c:pt>
                <c:pt idx="84">
                  <c:v>4.0822474968488311</c:v>
                </c:pt>
                <c:pt idx="85">
                  <c:v>4.0274035426768178</c:v>
                </c:pt>
                <c:pt idx="86">
                  <c:v>3.9765996423360841</c:v>
                </c:pt>
                <c:pt idx="87">
                  <c:v>3.9298084479034552</c:v>
                </c:pt>
                <c:pt idx="88">
                  <c:v>3.8870047527318512</c:v>
                </c:pt>
                <c:pt idx="89">
                  <c:v>3.848165482300673</c:v>
                </c:pt>
                <c:pt idx="90">
                  <c:v>3.8132696858819379</c:v>
                </c:pt>
                <c:pt idx="91">
                  <c:v>3.782298529008326</c:v>
                </c:pt>
                <c:pt idx="92">
                  <c:v>3.7552352867305121</c:v>
                </c:pt>
                <c:pt idx="93">
                  <c:v>3.732065337652426</c:v>
                </c:pt>
                <c:pt idx="94">
                  <c:v>3.7127761587342958</c:v>
                </c:pt>
                <c:pt idx="95">
                  <c:v>3.6973573208546289</c:v>
                </c:pt>
                <c:pt idx="96">
                  <c:v>3.6858004851234969</c:v>
                </c:pt>
                <c:pt idx="97">
                  <c:v>3.678099399940804</c:v>
                </c:pt>
                <c:pt idx="98">
                  <c:v>3.6742498987944252</c:v>
                </c:pt>
              </c:numCache>
            </c:numRef>
          </c:yVal>
          <c:smooth val="1"/>
          <c:extLst>
            <c:ext xmlns:c16="http://schemas.microsoft.com/office/drawing/2014/chart" uri="{C3380CC4-5D6E-409C-BE32-E72D297353CC}">
              <c16:uniqueId val="{00000001-6AE7-44B3-B65E-56B7FE554468}"/>
            </c:ext>
          </c:extLst>
        </c:ser>
        <c:ser>
          <c:idx val="2"/>
          <c:order val="2"/>
          <c:tx>
            <c:strRef>
              <c:f>גרף!$B$4</c:f>
              <c:strCache>
                <c:ptCount val="1"/>
                <c:pt idx="0">
                  <c:v>1</c:v>
                </c:pt>
              </c:strCache>
            </c:strRef>
          </c:tx>
          <c:spPr>
            <a:ln w="19050" cap="rnd">
              <a:solidFill>
                <a:schemeClr val="accent3"/>
              </a:solidFill>
              <a:round/>
            </a:ln>
            <a:effectLst/>
          </c:spPr>
          <c:marker>
            <c:symbol val="none"/>
          </c:marker>
          <c:xVal>
            <c:numRef>
              <c:f>גרף!B</c:f>
              <c:numCache>
                <c:formatCode>General</c:formatCode>
                <c:ptCount val="99"/>
                <c:pt idx="0">
                  <c:v>2.0999999999999999E-3</c:v>
                </c:pt>
                <c:pt idx="1">
                  <c:v>6.3E-3</c:v>
                </c:pt>
                <c:pt idx="2">
                  <c:v>1.0500000000000001E-2</c:v>
                </c:pt>
                <c:pt idx="3">
                  <c:v>1.47E-2</c:v>
                </c:pt>
                <c:pt idx="4">
                  <c:v>1.89E-2</c:v>
                </c:pt>
                <c:pt idx="5">
                  <c:v>2.3099999999999999E-2</c:v>
                </c:pt>
                <c:pt idx="6">
                  <c:v>2.7300000000000001E-2</c:v>
                </c:pt>
                <c:pt idx="7">
                  <c:v>3.15E-2</c:v>
                </c:pt>
                <c:pt idx="8">
                  <c:v>3.5700000000000003E-2</c:v>
                </c:pt>
                <c:pt idx="9">
                  <c:v>3.9899999999999998E-2</c:v>
                </c:pt>
                <c:pt idx="10">
                  <c:v>4.41E-2</c:v>
                </c:pt>
                <c:pt idx="11">
                  <c:v>4.8300000000000003E-2</c:v>
                </c:pt>
                <c:pt idx="12">
                  <c:v>5.2499999999999998E-2</c:v>
                </c:pt>
                <c:pt idx="13">
                  <c:v>5.6699999999999993E-2</c:v>
                </c:pt>
                <c:pt idx="14">
                  <c:v>6.0900000000000003E-2</c:v>
                </c:pt>
                <c:pt idx="15">
                  <c:v>6.5099999999999991E-2</c:v>
                </c:pt>
                <c:pt idx="16">
                  <c:v>6.93E-2</c:v>
                </c:pt>
                <c:pt idx="17">
                  <c:v>7.3499999999999996E-2</c:v>
                </c:pt>
                <c:pt idx="18">
                  <c:v>7.7699999999999991E-2</c:v>
                </c:pt>
                <c:pt idx="19">
                  <c:v>8.1900000000000001E-2</c:v>
                </c:pt>
                <c:pt idx="20">
                  <c:v>8.6099999999999996E-2</c:v>
                </c:pt>
                <c:pt idx="21">
                  <c:v>9.0299999999999991E-2</c:v>
                </c:pt>
                <c:pt idx="22">
                  <c:v>9.4500000000000001E-2</c:v>
                </c:pt>
                <c:pt idx="23">
                  <c:v>9.8699999999999996E-2</c:v>
                </c:pt>
                <c:pt idx="24">
                  <c:v>0.10290000000000001</c:v>
                </c:pt>
                <c:pt idx="25">
                  <c:v>0.1071</c:v>
                </c:pt>
                <c:pt idx="26">
                  <c:v>0.1113</c:v>
                </c:pt>
                <c:pt idx="27">
                  <c:v>0.11550000000000001</c:v>
                </c:pt>
                <c:pt idx="28">
                  <c:v>0.1197</c:v>
                </c:pt>
                <c:pt idx="29">
                  <c:v>0.1239</c:v>
                </c:pt>
                <c:pt idx="30">
                  <c:v>0.12809999999999999</c:v>
                </c:pt>
                <c:pt idx="31">
                  <c:v>0.1323</c:v>
                </c:pt>
                <c:pt idx="32">
                  <c:v>0.13650000000000001</c:v>
                </c:pt>
                <c:pt idx="33">
                  <c:v>0.14069999999999999</c:v>
                </c:pt>
                <c:pt idx="34">
                  <c:v>0.1449</c:v>
                </c:pt>
                <c:pt idx="35">
                  <c:v>0.14910000000000001</c:v>
                </c:pt>
                <c:pt idx="36">
                  <c:v>0.15329999999999999</c:v>
                </c:pt>
                <c:pt idx="37">
                  <c:v>0.1575</c:v>
                </c:pt>
                <c:pt idx="38">
                  <c:v>0.16170000000000001</c:v>
                </c:pt>
                <c:pt idx="39">
                  <c:v>0.16589999999999999</c:v>
                </c:pt>
                <c:pt idx="40">
                  <c:v>0.1701</c:v>
                </c:pt>
                <c:pt idx="41">
                  <c:v>0.17430000000000001</c:v>
                </c:pt>
                <c:pt idx="42">
                  <c:v>0.17849999999999999</c:v>
                </c:pt>
                <c:pt idx="43">
                  <c:v>0.1827</c:v>
                </c:pt>
                <c:pt idx="44">
                  <c:v>0.18690000000000001</c:v>
                </c:pt>
                <c:pt idx="45">
                  <c:v>0.19109999999999999</c:v>
                </c:pt>
                <c:pt idx="46">
                  <c:v>0.1953</c:v>
                </c:pt>
                <c:pt idx="47">
                  <c:v>0.19950000000000001</c:v>
                </c:pt>
                <c:pt idx="48">
                  <c:v>0.20369999999999999</c:v>
                </c:pt>
                <c:pt idx="49">
                  <c:v>0.2079</c:v>
                </c:pt>
                <c:pt idx="50">
                  <c:v>0.21210000000000001</c:v>
                </c:pt>
                <c:pt idx="51">
                  <c:v>0.21629999999999999</c:v>
                </c:pt>
                <c:pt idx="52">
                  <c:v>0.2205</c:v>
                </c:pt>
                <c:pt idx="53">
                  <c:v>0.22470000000000001</c:v>
                </c:pt>
                <c:pt idx="54">
                  <c:v>0.22889999999999999</c:v>
                </c:pt>
                <c:pt idx="55">
                  <c:v>0.2331</c:v>
                </c:pt>
                <c:pt idx="56">
                  <c:v>0.23730000000000001</c:v>
                </c:pt>
                <c:pt idx="57">
                  <c:v>0.24149999999999999</c:v>
                </c:pt>
                <c:pt idx="58">
                  <c:v>0.2457</c:v>
                </c:pt>
                <c:pt idx="59">
                  <c:v>0.24990000000000001</c:v>
                </c:pt>
                <c:pt idx="60">
                  <c:v>0.25409999999999999</c:v>
                </c:pt>
                <c:pt idx="61">
                  <c:v>0.25829999999999997</c:v>
                </c:pt>
                <c:pt idx="62">
                  <c:v>0.26250000000000001</c:v>
                </c:pt>
                <c:pt idx="63">
                  <c:v>0.26669999999999999</c:v>
                </c:pt>
                <c:pt idx="64">
                  <c:v>0.27089999999999997</c:v>
                </c:pt>
                <c:pt idx="65">
                  <c:v>0.27510000000000001</c:v>
                </c:pt>
                <c:pt idx="66">
                  <c:v>0.27929999999999999</c:v>
                </c:pt>
                <c:pt idx="67">
                  <c:v>0.28349999999999997</c:v>
                </c:pt>
                <c:pt idx="68">
                  <c:v>0.28770000000000001</c:v>
                </c:pt>
                <c:pt idx="69">
                  <c:v>0.29189999999999999</c:v>
                </c:pt>
                <c:pt idx="70">
                  <c:v>0.29609999999999997</c:v>
                </c:pt>
                <c:pt idx="71">
                  <c:v>0.30030000000000001</c:v>
                </c:pt>
                <c:pt idx="72">
                  <c:v>0.30449999999999999</c:v>
                </c:pt>
                <c:pt idx="73">
                  <c:v>0.30869999999999997</c:v>
                </c:pt>
                <c:pt idx="74">
                  <c:v>0.31290000000000001</c:v>
                </c:pt>
                <c:pt idx="75">
                  <c:v>0.31709999999999999</c:v>
                </c:pt>
                <c:pt idx="76">
                  <c:v>0.32129999999999997</c:v>
                </c:pt>
                <c:pt idx="77">
                  <c:v>0.32550000000000001</c:v>
                </c:pt>
                <c:pt idx="78">
                  <c:v>0.32969999999999999</c:v>
                </c:pt>
                <c:pt idx="79">
                  <c:v>0.33389999999999997</c:v>
                </c:pt>
                <c:pt idx="80">
                  <c:v>0.33810000000000001</c:v>
                </c:pt>
                <c:pt idx="81">
                  <c:v>0.34229999999999999</c:v>
                </c:pt>
                <c:pt idx="82">
                  <c:v>0.34649999999999997</c:v>
                </c:pt>
                <c:pt idx="83">
                  <c:v>0.35070000000000001</c:v>
                </c:pt>
                <c:pt idx="84">
                  <c:v>0.35489999999999999</c:v>
                </c:pt>
                <c:pt idx="85">
                  <c:v>0.35909999999999997</c:v>
                </c:pt>
                <c:pt idx="86">
                  <c:v>0.36330000000000001</c:v>
                </c:pt>
                <c:pt idx="87">
                  <c:v>0.36749999999999999</c:v>
                </c:pt>
                <c:pt idx="88">
                  <c:v>0.37169999999999997</c:v>
                </c:pt>
                <c:pt idx="89">
                  <c:v>0.37590000000000001</c:v>
                </c:pt>
                <c:pt idx="90">
                  <c:v>0.38009999999999999</c:v>
                </c:pt>
                <c:pt idx="91">
                  <c:v>0.38429999999999997</c:v>
                </c:pt>
                <c:pt idx="92">
                  <c:v>0.38850000000000001</c:v>
                </c:pt>
                <c:pt idx="93">
                  <c:v>0.39269999999999999</c:v>
                </c:pt>
                <c:pt idx="94">
                  <c:v>0.39689999999999998</c:v>
                </c:pt>
                <c:pt idx="95">
                  <c:v>0.40110000000000001</c:v>
                </c:pt>
                <c:pt idx="96">
                  <c:v>0.40529999999999999</c:v>
                </c:pt>
                <c:pt idx="97">
                  <c:v>0.40949999999999998</c:v>
                </c:pt>
                <c:pt idx="98">
                  <c:v>0.41370000000000001</c:v>
                </c:pt>
              </c:numCache>
            </c:numRef>
          </c:xVal>
          <c:yVal>
            <c:numRef>
              <c:f>גרף!AAA</c:f>
              <c:numCache>
                <c:formatCode>General</c:formatCode>
                <c:ptCount val="99"/>
                <c:pt idx="0">
                  <c:v>30.443844937156499</c:v>
                </c:pt>
                <c:pt idx="1">
                  <c:v>29.57610992669041</c:v>
                </c:pt>
                <c:pt idx="2">
                  <c:v>28.727731296294301</c:v>
                </c:pt>
                <c:pt idx="3">
                  <c:v>27.8983833913327</c:v>
                </c:pt>
                <c:pt idx="4">
                  <c:v>27.087747311613779</c:v>
                </c:pt>
                <c:pt idx="5">
                  <c:v>26.29551057568937</c:v>
                </c:pt>
                <c:pt idx="6">
                  <c:v>25.521366797981539</c:v>
                </c:pt>
                <c:pt idx="7">
                  <c:v>24.765015378769899</c:v>
                </c:pt>
                <c:pt idx="8">
                  <c:v>24.026161207054521</c:v>
                </c:pt>
                <c:pt idx="9">
                  <c:v>23.304514376289848</c:v>
                </c:pt>
                <c:pt idx="10">
                  <c:v>22.59978991296579</c:v>
                </c:pt>
                <c:pt idx="11">
                  <c:v>21.911707517992131</c:v>
                </c:pt>
                <c:pt idx="12">
                  <c:v>21.239991320823499</c:v>
                </c:pt>
                <c:pt idx="13">
                  <c:v>20.584369646242369</c:v>
                </c:pt>
                <c:pt idx="14">
                  <c:v>19.944574793698941</c:v>
                </c:pt>
                <c:pt idx="15">
                  <c:v>19.320342829087661</c:v>
                </c:pt>
                <c:pt idx="16">
                  <c:v>18.71141338882186</c:v>
                </c:pt>
                <c:pt idx="17">
                  <c:v>18.117529496050121</c:v>
                </c:pt>
                <c:pt idx="18">
                  <c:v>17.538437388840471</c:v>
                </c:pt>
                <c:pt idx="19">
                  <c:v>16.97388636014146</c:v>
                </c:pt>
                <c:pt idx="20">
                  <c:v>16.423628609313269</c:v>
                </c:pt>
                <c:pt idx="21">
                  <c:v>15.88741910500613</c:v>
                </c:pt>
                <c:pt idx="22">
                  <c:v>15.365015459148349</c:v>
                </c:pt>
                <c:pt idx="23">
                  <c:v>14.8561778117926</c:v>
                </c:pt>
                <c:pt idx="24">
                  <c:v>14.36066872655535</c:v>
                </c:pt>
                <c:pt idx="25">
                  <c:v>13.87825309637212</c:v>
                </c:pt>
                <c:pt idx="26">
                  <c:v>13.40869805927959</c:v>
                </c:pt>
                <c:pt idx="27">
                  <c:v>12.95177292392515</c:v>
                </c:pt>
                <c:pt idx="28">
                  <c:v>12.5072491044942</c:v>
                </c:pt>
                <c:pt idx="29">
                  <c:v>12.0749000647376</c:v>
                </c:pt>
                <c:pt idx="30">
                  <c:v>11.65450127077291</c:v>
                </c:pt>
                <c:pt idx="31">
                  <c:v>11.2458301523271</c:v>
                </c:pt>
                <c:pt idx="32">
                  <c:v>10.848666072081951</c:v>
                </c:pt>
                <c:pt idx="33">
                  <c:v>10.46279030277892</c:v>
                </c:pt>
                <c:pt idx="34">
                  <c:v>10.087986011736151</c:v>
                </c:pt>
                <c:pt idx="35">
                  <c:v>9.7240382524275919</c:v>
                </c:pt>
                <c:pt idx="36">
                  <c:v>9.3707339627722899</c:v>
                </c:pt>
                <c:pt idx="37">
                  <c:v>9.027861969780794</c:v>
                </c:pt>
                <c:pt idx="38">
                  <c:v>8.6952130002059658</c:v>
                </c:pt>
                <c:pt idx="39">
                  <c:v>8.3725796968460759</c:v>
                </c:pt>
                <c:pt idx="40">
                  <c:v>8.0597566401501588</c:v>
                </c:pt>
                <c:pt idx="41">
                  <c:v>7.7565403747781581</c:v>
                </c:pt>
                <c:pt idx="42">
                  <c:v>7.4627294407720077</c:v>
                </c:pt>
                <c:pt idx="43">
                  <c:v>7.1781244089981158</c:v>
                </c:pt>
                <c:pt idx="44">
                  <c:v>6.9025279205268886</c:v>
                </c:pt>
                <c:pt idx="45">
                  <c:v>6.6357447296207672</c:v>
                </c:pt>
                <c:pt idx="46">
                  <c:v>6.3775817500088179</c:v>
                </c:pt>
                <c:pt idx="47">
                  <c:v>6.1278481041330899</c:v>
                </c:pt>
                <c:pt idx="48">
                  <c:v>5.8863551750598617</c:v>
                </c:pt>
                <c:pt idx="49">
                  <c:v>5.652916660757179</c:v>
                </c:pt>
                <c:pt idx="50">
                  <c:v>5.4273486304490568</c:v>
                </c:pt>
                <c:pt idx="51">
                  <c:v>5.2094695827660296</c:v>
                </c:pt>
                <c:pt idx="52">
                  <c:v>4.9991005054215663</c:v>
                </c:pt>
                <c:pt idx="53">
                  <c:v>4.7960649361539804</c:v>
                </c:pt>
                <c:pt idx="54">
                  <c:v>4.6001890246839592</c:v>
                </c:pt>
                <c:pt idx="55">
                  <c:v>4.4113015954486112</c:v>
                </c:pt>
                <c:pt idx="56">
                  <c:v>4.2292342108838081</c:v>
                </c:pt>
                <c:pt idx="57">
                  <c:v>4.0538212350378684</c:v>
                </c:pt>
                <c:pt idx="58">
                  <c:v>3.8848998973107891</c:v>
                </c:pt>
                <c:pt idx="59">
                  <c:v>3.7223103561246309</c:v>
                </c:pt>
                <c:pt idx="60">
                  <c:v>3.5658957623419969</c:v>
                </c:pt>
                <c:pt idx="61">
                  <c:v>3.4155023222609491</c:v>
                </c:pt>
                <c:pt idx="62">
                  <c:v>3.2709793600259531</c:v>
                </c:pt>
                <c:pt idx="63">
                  <c:v>3.1321793793056689</c:v>
                </c:pt>
                <c:pt idx="64">
                  <c:v>2.9989581240994272</c:v>
                </c:pt>
                <c:pt idx="65">
                  <c:v>2.8711746385451189</c:v>
                </c:pt>
                <c:pt idx="66">
                  <c:v>2.7486913256118539</c:v>
                </c:pt>
                <c:pt idx="67">
                  <c:v>2.63137400457112</c:v>
                </c:pt>
                <c:pt idx="68">
                  <c:v>2.51909196715029</c:v>
                </c:pt>
                <c:pt idx="69">
                  <c:v>2.4117180322820828</c:v>
                </c:pt>
                <c:pt idx="70">
                  <c:v>2.309128599373008</c:v>
                </c:pt>
                <c:pt idx="71">
                  <c:v>2.2112037000228661</c:v>
                </c:pt>
                <c:pt idx="72">
                  <c:v>2.1178270481360291</c:v>
                </c:pt>
                <c:pt idx="73">
                  <c:v>2.028886088373449</c:v>
                </c:pt>
                <c:pt idx="74">
                  <c:v>1.944272042902111</c:v>
                </c:pt>
                <c:pt idx="75">
                  <c:v>1.863879956405984</c:v>
                </c:pt>
                <c:pt idx="76">
                  <c:v>1.7876087393294</c:v>
                </c:pt>
                <c:pt idx="77">
                  <c:v>1.7153612093301169</c:v>
                </c:pt>
                <c:pt idx="78">
                  <c:v>1.647044130925261</c:v>
                </c:pt>
                <c:pt idx="79">
                  <c:v>1.582568253318722</c:v>
                </c:pt>
                <c:pt idx="80">
                  <c:v>1.52184834640346</c:v>
                </c:pt>
                <c:pt idx="81">
                  <c:v>1.4648032349366089</c:v>
                </c:pt>
                <c:pt idx="82">
                  <c:v>1.4113558308891609</c:v>
                </c:pt>
                <c:pt idx="83">
                  <c:v>1.3614331639754349</c:v>
                </c:pt>
                <c:pt idx="84">
                  <c:v>1.314966410370485</c:v>
                </c:pt>
                <c:pt idx="85">
                  <c:v>1.271890919626075</c:v>
                </c:pt>
                <c:pt idx="86">
                  <c:v>1.23214623979784</c:v>
                </c:pt>
                <c:pt idx="87">
                  <c:v>1.195676140797856</c:v>
                </c:pt>
                <c:pt idx="88">
                  <c:v>1.162428635987947</c:v>
                </c:pt>
                <c:pt idx="89">
                  <c:v>1.132356002029838</c:v>
                </c:pt>
                <c:pt idx="90">
                  <c:v>1.1054147970085451</c:v>
                </c:pt>
                <c:pt idx="91">
                  <c:v>1.0815658768454459</c:v>
                </c:pt>
                <c:pt idx="92">
                  <c:v>1.060774410017068</c:v>
                </c:pt>
                <c:pt idx="93">
                  <c:v>1.043009890594959</c:v>
                </c:pt>
                <c:pt idx="94">
                  <c:v>1.02824614962108</c:v>
                </c:pt>
                <c:pt idx="95">
                  <c:v>1.016461364831891</c:v>
                </c:pt>
                <c:pt idx="96">
                  <c:v>1.0076380687428821</c:v>
                </c:pt>
                <c:pt idx="97">
                  <c:v>1.0017631551036419</c:v>
                </c:pt>
                <c:pt idx="98">
                  <c:v>0.99882788373173792</c:v>
                </c:pt>
              </c:numCache>
            </c:numRef>
          </c:yVal>
          <c:smooth val="1"/>
          <c:extLst>
            <c:ext xmlns:c16="http://schemas.microsoft.com/office/drawing/2014/chart" uri="{C3380CC4-5D6E-409C-BE32-E72D297353CC}">
              <c16:uniqueId val="{00000002-6AE7-44B3-B65E-56B7FE554468}"/>
            </c:ext>
          </c:extLst>
        </c:ser>
        <c:ser>
          <c:idx val="3"/>
          <c:order val="3"/>
          <c:tx>
            <c:strRef>
              <c:f>גרף!$B$5</c:f>
              <c:strCache>
                <c:ptCount val="1"/>
                <c:pt idx="0">
                  <c:v>5</c:v>
                </c:pt>
              </c:strCache>
            </c:strRef>
          </c:tx>
          <c:spPr>
            <a:ln w="19050" cap="rnd">
              <a:solidFill>
                <a:schemeClr val="accent4"/>
              </a:solidFill>
              <a:round/>
            </a:ln>
            <a:effectLst/>
          </c:spPr>
          <c:marker>
            <c:symbol val="none"/>
          </c:marker>
          <c:xVal>
            <c:numRef>
              <c:f>גרף!B</c:f>
              <c:numCache>
                <c:formatCode>General</c:formatCode>
                <c:ptCount val="99"/>
                <c:pt idx="0">
                  <c:v>2.0999999999999999E-3</c:v>
                </c:pt>
                <c:pt idx="1">
                  <c:v>6.3E-3</c:v>
                </c:pt>
                <c:pt idx="2">
                  <c:v>1.0500000000000001E-2</c:v>
                </c:pt>
                <c:pt idx="3">
                  <c:v>1.47E-2</c:v>
                </c:pt>
                <c:pt idx="4">
                  <c:v>1.89E-2</c:v>
                </c:pt>
                <c:pt idx="5">
                  <c:v>2.3099999999999999E-2</c:v>
                </c:pt>
                <c:pt idx="6">
                  <c:v>2.7300000000000001E-2</c:v>
                </c:pt>
                <c:pt idx="7">
                  <c:v>3.15E-2</c:v>
                </c:pt>
                <c:pt idx="8">
                  <c:v>3.5700000000000003E-2</c:v>
                </c:pt>
                <c:pt idx="9">
                  <c:v>3.9899999999999998E-2</c:v>
                </c:pt>
                <c:pt idx="10">
                  <c:v>4.41E-2</c:v>
                </c:pt>
                <c:pt idx="11">
                  <c:v>4.8300000000000003E-2</c:v>
                </c:pt>
                <c:pt idx="12">
                  <c:v>5.2499999999999998E-2</c:v>
                </c:pt>
                <c:pt idx="13">
                  <c:v>5.6699999999999993E-2</c:v>
                </c:pt>
                <c:pt idx="14">
                  <c:v>6.0900000000000003E-2</c:v>
                </c:pt>
                <c:pt idx="15">
                  <c:v>6.5099999999999991E-2</c:v>
                </c:pt>
                <c:pt idx="16">
                  <c:v>6.93E-2</c:v>
                </c:pt>
                <c:pt idx="17">
                  <c:v>7.3499999999999996E-2</c:v>
                </c:pt>
                <c:pt idx="18">
                  <c:v>7.7699999999999991E-2</c:v>
                </c:pt>
                <c:pt idx="19">
                  <c:v>8.1900000000000001E-2</c:v>
                </c:pt>
                <c:pt idx="20">
                  <c:v>8.6099999999999996E-2</c:v>
                </c:pt>
                <c:pt idx="21">
                  <c:v>9.0299999999999991E-2</c:v>
                </c:pt>
                <c:pt idx="22">
                  <c:v>9.4500000000000001E-2</c:v>
                </c:pt>
                <c:pt idx="23">
                  <c:v>9.8699999999999996E-2</c:v>
                </c:pt>
                <c:pt idx="24">
                  <c:v>0.10290000000000001</c:v>
                </c:pt>
                <c:pt idx="25">
                  <c:v>0.1071</c:v>
                </c:pt>
                <c:pt idx="26">
                  <c:v>0.1113</c:v>
                </c:pt>
                <c:pt idx="27">
                  <c:v>0.11550000000000001</c:v>
                </c:pt>
                <c:pt idx="28">
                  <c:v>0.1197</c:v>
                </c:pt>
                <c:pt idx="29">
                  <c:v>0.1239</c:v>
                </c:pt>
                <c:pt idx="30">
                  <c:v>0.12809999999999999</c:v>
                </c:pt>
                <c:pt idx="31">
                  <c:v>0.1323</c:v>
                </c:pt>
                <c:pt idx="32">
                  <c:v>0.13650000000000001</c:v>
                </c:pt>
                <c:pt idx="33">
                  <c:v>0.14069999999999999</c:v>
                </c:pt>
                <c:pt idx="34">
                  <c:v>0.1449</c:v>
                </c:pt>
                <c:pt idx="35">
                  <c:v>0.14910000000000001</c:v>
                </c:pt>
                <c:pt idx="36">
                  <c:v>0.15329999999999999</c:v>
                </c:pt>
                <c:pt idx="37">
                  <c:v>0.1575</c:v>
                </c:pt>
                <c:pt idx="38">
                  <c:v>0.16170000000000001</c:v>
                </c:pt>
                <c:pt idx="39">
                  <c:v>0.16589999999999999</c:v>
                </c:pt>
                <c:pt idx="40">
                  <c:v>0.1701</c:v>
                </c:pt>
                <c:pt idx="41">
                  <c:v>0.17430000000000001</c:v>
                </c:pt>
                <c:pt idx="42">
                  <c:v>0.17849999999999999</c:v>
                </c:pt>
                <c:pt idx="43">
                  <c:v>0.1827</c:v>
                </c:pt>
                <c:pt idx="44">
                  <c:v>0.18690000000000001</c:v>
                </c:pt>
                <c:pt idx="45">
                  <c:v>0.19109999999999999</c:v>
                </c:pt>
                <c:pt idx="46">
                  <c:v>0.1953</c:v>
                </c:pt>
                <c:pt idx="47">
                  <c:v>0.19950000000000001</c:v>
                </c:pt>
                <c:pt idx="48">
                  <c:v>0.20369999999999999</c:v>
                </c:pt>
                <c:pt idx="49">
                  <c:v>0.2079</c:v>
                </c:pt>
                <c:pt idx="50">
                  <c:v>0.21210000000000001</c:v>
                </c:pt>
                <c:pt idx="51">
                  <c:v>0.21629999999999999</c:v>
                </c:pt>
                <c:pt idx="52">
                  <c:v>0.2205</c:v>
                </c:pt>
                <c:pt idx="53">
                  <c:v>0.22470000000000001</c:v>
                </c:pt>
                <c:pt idx="54">
                  <c:v>0.22889999999999999</c:v>
                </c:pt>
                <c:pt idx="55">
                  <c:v>0.2331</c:v>
                </c:pt>
                <c:pt idx="56">
                  <c:v>0.23730000000000001</c:v>
                </c:pt>
                <c:pt idx="57">
                  <c:v>0.24149999999999999</c:v>
                </c:pt>
                <c:pt idx="58">
                  <c:v>0.2457</c:v>
                </c:pt>
                <c:pt idx="59">
                  <c:v>0.24990000000000001</c:v>
                </c:pt>
                <c:pt idx="60">
                  <c:v>0.25409999999999999</c:v>
                </c:pt>
                <c:pt idx="61">
                  <c:v>0.25829999999999997</c:v>
                </c:pt>
                <c:pt idx="62">
                  <c:v>0.26250000000000001</c:v>
                </c:pt>
                <c:pt idx="63">
                  <c:v>0.26669999999999999</c:v>
                </c:pt>
                <c:pt idx="64">
                  <c:v>0.27089999999999997</c:v>
                </c:pt>
                <c:pt idx="65">
                  <c:v>0.27510000000000001</c:v>
                </c:pt>
                <c:pt idx="66">
                  <c:v>0.27929999999999999</c:v>
                </c:pt>
                <c:pt idx="67">
                  <c:v>0.28349999999999997</c:v>
                </c:pt>
                <c:pt idx="68">
                  <c:v>0.28770000000000001</c:v>
                </c:pt>
                <c:pt idx="69">
                  <c:v>0.29189999999999999</c:v>
                </c:pt>
                <c:pt idx="70">
                  <c:v>0.29609999999999997</c:v>
                </c:pt>
                <c:pt idx="71">
                  <c:v>0.30030000000000001</c:v>
                </c:pt>
                <c:pt idx="72">
                  <c:v>0.30449999999999999</c:v>
                </c:pt>
                <c:pt idx="73">
                  <c:v>0.30869999999999997</c:v>
                </c:pt>
                <c:pt idx="74">
                  <c:v>0.31290000000000001</c:v>
                </c:pt>
                <c:pt idx="75">
                  <c:v>0.31709999999999999</c:v>
                </c:pt>
                <c:pt idx="76">
                  <c:v>0.32129999999999997</c:v>
                </c:pt>
                <c:pt idx="77">
                  <c:v>0.32550000000000001</c:v>
                </c:pt>
                <c:pt idx="78">
                  <c:v>0.32969999999999999</c:v>
                </c:pt>
                <c:pt idx="79">
                  <c:v>0.33389999999999997</c:v>
                </c:pt>
                <c:pt idx="80">
                  <c:v>0.33810000000000001</c:v>
                </c:pt>
                <c:pt idx="81">
                  <c:v>0.34229999999999999</c:v>
                </c:pt>
                <c:pt idx="82">
                  <c:v>0.34649999999999997</c:v>
                </c:pt>
                <c:pt idx="83">
                  <c:v>0.35070000000000001</c:v>
                </c:pt>
                <c:pt idx="84">
                  <c:v>0.35489999999999999</c:v>
                </c:pt>
                <c:pt idx="85">
                  <c:v>0.35909999999999997</c:v>
                </c:pt>
                <c:pt idx="86">
                  <c:v>0.36330000000000001</c:v>
                </c:pt>
                <c:pt idx="87">
                  <c:v>0.36749999999999999</c:v>
                </c:pt>
                <c:pt idx="88">
                  <c:v>0.37169999999999997</c:v>
                </c:pt>
                <c:pt idx="89">
                  <c:v>0.37590000000000001</c:v>
                </c:pt>
                <c:pt idx="90">
                  <c:v>0.38009999999999999</c:v>
                </c:pt>
                <c:pt idx="91">
                  <c:v>0.38429999999999997</c:v>
                </c:pt>
                <c:pt idx="92">
                  <c:v>0.38850000000000001</c:v>
                </c:pt>
                <c:pt idx="93">
                  <c:v>0.39269999999999999</c:v>
                </c:pt>
                <c:pt idx="94">
                  <c:v>0.39689999999999998</c:v>
                </c:pt>
                <c:pt idx="95">
                  <c:v>0.40110000000000001</c:v>
                </c:pt>
                <c:pt idx="96">
                  <c:v>0.40529999999999999</c:v>
                </c:pt>
                <c:pt idx="97">
                  <c:v>0.40949999999999998</c:v>
                </c:pt>
                <c:pt idx="98">
                  <c:v>0.41370000000000001</c:v>
                </c:pt>
              </c:numCache>
            </c:numRef>
          </c:xVal>
          <c:yVal>
            <c:numRef>
              <c:f>גרף!AAAA</c:f>
              <c:numCache>
                <c:formatCode>General</c:formatCode>
                <c:ptCount val="99"/>
                <c:pt idx="0">
                  <c:v>19.68782869818299</c:v>
                </c:pt>
                <c:pt idx="1">
                  <c:v>18.466067767295211</c:v>
                </c:pt>
                <c:pt idx="2">
                  <c:v>17.296325973726109</c:v>
                </c:pt>
                <c:pt idx="3">
                  <c:v>16.17819879505555</c:v>
                </c:pt>
                <c:pt idx="4">
                  <c:v>15.11114960827196</c:v>
                </c:pt>
                <c:pt idx="5">
                  <c:v>14.094515788421131</c:v>
                </c:pt>
                <c:pt idx="6">
                  <c:v>13.127515509701711</c:v>
                </c:pt>
                <c:pt idx="7">
                  <c:v>12.20925516264791</c:v>
                </c:pt>
                <c:pt idx="8">
                  <c:v>11.338737298039421</c:v>
                </c:pt>
                <c:pt idx="9">
                  <c:v>10.51486900633124</c:v>
                </c:pt>
                <c:pt idx="10">
                  <c:v>9.7364706406868198</c:v>
                </c:pt>
                <c:pt idx="11">
                  <c:v>9.0022847920984432</c:v>
                </c:pt>
                <c:pt idx="12">
                  <c:v>8.3109854265407339</c:v>
                </c:pt>
                <c:pt idx="13">
                  <c:v>7.6611870965678177</c:v>
                </c:pt>
                <c:pt idx="14">
                  <c:v>7.0514541431558593</c:v>
                </c:pt>
                <c:pt idx="15">
                  <c:v>6.4803098078269139</c:v>
                </c:pt>
                <c:pt idx="16">
                  <c:v>5.9462451800706111</c:v>
                </c:pt>
                <c:pt idx="17">
                  <c:v>5.4477279107069956</c:v>
                </c:pt>
                <c:pt idx="18">
                  <c:v>4.9832106279971091</c:v>
                </c:pt>
                <c:pt idx="19">
                  <c:v>4.5511389998983747</c:v>
                </c:pt>
                <c:pt idx="20">
                  <c:v>4.149959392766795</c:v>
                </c:pt>
                <c:pt idx="21">
                  <c:v>3.7781260839162178</c:v>
                </c:pt>
                <c:pt idx="22">
                  <c:v>3.434107992648141</c:v>
                </c:pt>
                <c:pt idx="23">
                  <c:v>3.116394901559441</c:v>
                </c:pt>
                <c:pt idx="24">
                  <c:v>2.8235031470221368</c:v>
                </c:pt>
                <c:pt idx="25">
                  <c:v>2.553980764618025</c:v>
                </c:pt>
                <c:pt idx="26">
                  <c:v>2.3064120819195328</c:v>
                </c:pt>
                <c:pt idx="27">
                  <c:v>2.079421757263995</c:v>
                </c:pt>
                <c:pt idx="28">
                  <c:v>1.8716782690087539</c:v>
                </c:pt>
                <c:pt idx="29">
                  <c:v>1.6818968651274939</c:v>
                </c:pt>
                <c:pt idx="30">
                  <c:v>1.5088419878723049</c:v>
                </c:pt>
                <c:pt idx="31">
                  <c:v>1.351329192551262</c:v>
                </c:pt>
                <c:pt idx="32">
                  <c:v>1.208226583237431</c:v>
                </c:pt>
                <c:pt idx="33">
                  <c:v>1.0784557914228221</c:v>
                </c:pt>
                <c:pt idx="34">
                  <c:v>0.96099252625968912</c:v>
                </c:pt>
                <c:pt idx="35">
                  <c:v>0.85486672710041722</c:v>
                </c:pt>
                <c:pt idx="36">
                  <c:v>0.75916235057307724</c:v>
                </c:pt>
                <c:pt idx="37">
                  <c:v>0.67301682543624486</c:v>
                </c:pt>
                <c:pt idx="38">
                  <c:v>0.5956202089741871</c:v>
                </c:pt>
                <c:pt idx="39">
                  <c:v>0.52621407875700044</c:v>
                </c:pt>
                <c:pt idx="40">
                  <c:v>0.46409019323912171</c:v>
                </c:pt>
                <c:pt idx="41">
                  <c:v>0.40858895394591088</c:v>
                </c:pt>
                <c:pt idx="42">
                  <c:v>0.35909770094618731</c:v>
                </c:pt>
                <c:pt idx="43">
                  <c:v>0.31504887197382447</c:v>
                </c:pt>
                <c:pt idx="44">
                  <c:v>0.27591805398946828</c:v>
                </c:pt>
                <c:pt idx="45">
                  <c:v>0.24122195420886891</c:v>
                </c:pt>
                <c:pt idx="46">
                  <c:v>0.210516315710846</c:v>
                </c:pt>
                <c:pt idx="47">
                  <c:v>0.1833938007169868</c:v>
                </c:pt>
                <c:pt idx="48">
                  <c:v>0.15948186254589641</c:v>
                </c:pt>
                <c:pt idx="49">
                  <c:v>0.13844062512322119</c:v>
                </c:pt>
                <c:pt idx="50">
                  <c:v>0.1199607868075786</c:v>
                </c:pt>
                <c:pt idx="51">
                  <c:v>0.103761563201266</c:v>
                </c:pt>
                <c:pt idx="52">
                  <c:v>8.958868157885784E-2</c:v>
                </c:pt>
                <c:pt idx="53">
                  <c:v>7.7212437608518536E-2</c:v>
                </c:pt>
                <c:pt idx="54">
                  <c:v>6.642582317837889E-2</c:v>
                </c:pt>
                <c:pt idx="55">
                  <c:v>5.7042732388375282E-2</c:v>
                </c:pt>
                <c:pt idx="56">
                  <c:v>4.88962511378482E-2</c:v>
                </c:pt>
                <c:pt idx="57">
                  <c:v>4.1837034239012458E-2</c:v>
                </c:pt>
                <c:pt idx="58">
                  <c:v>3.5731772621244329E-2</c:v>
                </c:pt>
                <c:pt idx="59">
                  <c:v>3.0461751963335289E-2</c:v>
                </c:pt>
                <c:pt idx="60">
                  <c:v>2.592150300037958E-2</c:v>
                </c:pt>
                <c:pt idx="61">
                  <c:v>2.2017542796583231E-2</c:v>
                </c:pt>
                <c:pt idx="62">
                  <c:v>1.866720545097628E-2</c:v>
                </c:pt>
                <c:pt idx="63">
                  <c:v>1.5797560004215509E-2</c:v>
                </c:pt>
                <c:pt idx="64">
                  <c:v>1.3344412734583699E-2</c:v>
                </c:pt>
                <c:pt idx="65">
                  <c:v>1.1251390562172231E-2</c:v>
                </c:pt>
                <c:pt idx="66">
                  <c:v>9.4691019136244944E-3</c:v>
                </c:pt>
                <c:pt idx="67">
                  <c:v>7.9543711268163699E-3</c:v>
                </c:pt>
                <c:pt idx="68">
                  <c:v>6.6695422863094133E-3</c:v>
                </c:pt>
                <c:pt idx="69">
                  <c:v>5.5818482671443556E-3</c:v>
                </c:pt>
                <c:pt idx="70">
                  <c:v>4.6628407174719088E-3</c:v>
                </c:pt>
                <c:pt idx="71">
                  <c:v>3.8878767208340571E-3</c:v>
                </c:pt>
                <c:pt idx="72">
                  <c:v>3.2356579381750271E-3</c:v>
                </c:pt>
                <c:pt idx="73">
                  <c:v>2.687818129909677E-3</c:v>
                </c:pt>
                <c:pt idx="74">
                  <c:v>2.228555092179335E-3</c:v>
                </c:pt>
                <c:pt idx="75">
                  <c:v>1.8443032019405019E-3</c:v>
                </c:pt>
                <c:pt idx="76">
                  <c:v>1.5234429465400821E-3</c:v>
                </c:pt>
                <c:pt idx="77">
                  <c:v>1.2560440093450169E-3</c:v>
                </c:pt>
                <c:pt idx="78">
                  <c:v>1.033638688863111E-3</c:v>
                </c:pt>
                <c:pt idx="79">
                  <c:v>8.4902264028738925E-4</c:v>
                </c:pt>
                <c:pt idx="80">
                  <c:v>6.9608014179240168E-4</c:v>
                </c:pt>
                <c:pt idx="81">
                  <c:v>5.6963130005401052E-4</c:v>
                </c:pt>
                <c:pt idx="82">
                  <c:v>4.6529881773846961E-4</c:v>
                </c:pt>
                <c:pt idx="83">
                  <c:v>3.7939214799360342E-4</c:v>
                </c:pt>
                <c:pt idx="84">
                  <c:v>3.0880705561188069E-4</c:v>
                </c:pt>
                <c:pt idx="85">
                  <c:v>2.5093879027101191E-4</c:v>
                </c:pt>
                <c:pt idx="86">
                  <c:v>2.0360725320931069E-4</c:v>
                </c:pt>
                <c:pt idx="87">
                  <c:v>1.649927043022594E-4</c:v>
                </c:pt>
                <c:pt idx="88">
                  <c:v>1.3358071149886011E-4</c:v>
                </c:pt>
                <c:pt idx="89">
                  <c:v>1.08115188921355E-4</c:v>
                </c:pt>
                <c:pt idx="90">
                  <c:v>8.7558503807732936E-5</c:v>
                </c:pt>
                <c:pt idx="91">
                  <c:v>7.1057756236006563E-5</c:v>
                </c:pt>
                <c:pt idx="92">
                  <c:v>5.7916449710392148E-5</c:v>
                </c:pt>
                <c:pt idx="93">
                  <c:v>4.7570875828422489E-5</c:v>
                </c:pt>
                <c:pt idx="94">
                  <c:v>3.9570633096010148E-5</c:v>
                </c:pt>
                <c:pt idx="95">
                  <c:v>3.3562789301078362E-5</c:v>
                </c:pt>
                <c:pt idx="96">
                  <c:v>2.9279279540473359E-5</c:v>
                </c:pt>
                <c:pt idx="97">
                  <c:v>2.6527208908718919E-5</c:v>
                </c:pt>
                <c:pt idx="98">
                  <c:v>2.518180092302977E-5</c:v>
                </c:pt>
              </c:numCache>
            </c:numRef>
          </c:yVal>
          <c:smooth val="1"/>
          <c:extLst>
            <c:ext xmlns:c16="http://schemas.microsoft.com/office/drawing/2014/chart" uri="{C3380CC4-5D6E-409C-BE32-E72D297353CC}">
              <c16:uniqueId val="{00000003-6AE7-44B3-B65E-56B7FE554468}"/>
            </c:ext>
          </c:extLst>
        </c:ser>
        <c:ser>
          <c:idx val="4"/>
          <c:order val="4"/>
          <c:tx>
            <c:strRef>
              <c:f>גרף!$B$6</c:f>
              <c:strCache>
                <c:ptCount val="1"/>
                <c:pt idx="0">
                  <c:v>10</c:v>
                </c:pt>
              </c:strCache>
            </c:strRef>
          </c:tx>
          <c:spPr>
            <a:ln w="19050" cap="rnd">
              <a:solidFill>
                <a:schemeClr val="accent5"/>
              </a:solidFill>
              <a:round/>
            </a:ln>
            <a:effectLst/>
          </c:spPr>
          <c:marker>
            <c:symbol val="none"/>
          </c:marker>
          <c:xVal>
            <c:numRef>
              <c:f>גרף!B</c:f>
              <c:numCache>
                <c:formatCode>General</c:formatCode>
                <c:ptCount val="99"/>
                <c:pt idx="0">
                  <c:v>2.0999999999999999E-3</c:v>
                </c:pt>
                <c:pt idx="1">
                  <c:v>6.3E-3</c:v>
                </c:pt>
                <c:pt idx="2">
                  <c:v>1.0500000000000001E-2</c:v>
                </c:pt>
                <c:pt idx="3">
                  <c:v>1.47E-2</c:v>
                </c:pt>
                <c:pt idx="4">
                  <c:v>1.89E-2</c:v>
                </c:pt>
                <c:pt idx="5">
                  <c:v>2.3099999999999999E-2</c:v>
                </c:pt>
                <c:pt idx="6">
                  <c:v>2.7300000000000001E-2</c:v>
                </c:pt>
                <c:pt idx="7">
                  <c:v>3.15E-2</c:v>
                </c:pt>
                <c:pt idx="8">
                  <c:v>3.5700000000000003E-2</c:v>
                </c:pt>
                <c:pt idx="9">
                  <c:v>3.9899999999999998E-2</c:v>
                </c:pt>
                <c:pt idx="10">
                  <c:v>4.41E-2</c:v>
                </c:pt>
                <c:pt idx="11">
                  <c:v>4.8300000000000003E-2</c:v>
                </c:pt>
                <c:pt idx="12">
                  <c:v>5.2499999999999998E-2</c:v>
                </c:pt>
                <c:pt idx="13">
                  <c:v>5.6699999999999993E-2</c:v>
                </c:pt>
                <c:pt idx="14">
                  <c:v>6.0900000000000003E-2</c:v>
                </c:pt>
                <c:pt idx="15">
                  <c:v>6.5099999999999991E-2</c:v>
                </c:pt>
                <c:pt idx="16">
                  <c:v>6.93E-2</c:v>
                </c:pt>
                <c:pt idx="17">
                  <c:v>7.3499999999999996E-2</c:v>
                </c:pt>
                <c:pt idx="18">
                  <c:v>7.7699999999999991E-2</c:v>
                </c:pt>
                <c:pt idx="19">
                  <c:v>8.1900000000000001E-2</c:v>
                </c:pt>
                <c:pt idx="20">
                  <c:v>8.6099999999999996E-2</c:v>
                </c:pt>
                <c:pt idx="21">
                  <c:v>9.0299999999999991E-2</c:v>
                </c:pt>
                <c:pt idx="22">
                  <c:v>9.4500000000000001E-2</c:v>
                </c:pt>
                <c:pt idx="23">
                  <c:v>9.8699999999999996E-2</c:v>
                </c:pt>
                <c:pt idx="24">
                  <c:v>0.10290000000000001</c:v>
                </c:pt>
                <c:pt idx="25">
                  <c:v>0.1071</c:v>
                </c:pt>
                <c:pt idx="26">
                  <c:v>0.1113</c:v>
                </c:pt>
                <c:pt idx="27">
                  <c:v>0.11550000000000001</c:v>
                </c:pt>
                <c:pt idx="28">
                  <c:v>0.1197</c:v>
                </c:pt>
                <c:pt idx="29">
                  <c:v>0.1239</c:v>
                </c:pt>
                <c:pt idx="30">
                  <c:v>0.12809999999999999</c:v>
                </c:pt>
                <c:pt idx="31">
                  <c:v>0.1323</c:v>
                </c:pt>
                <c:pt idx="32">
                  <c:v>0.13650000000000001</c:v>
                </c:pt>
                <c:pt idx="33">
                  <c:v>0.14069999999999999</c:v>
                </c:pt>
                <c:pt idx="34">
                  <c:v>0.1449</c:v>
                </c:pt>
                <c:pt idx="35">
                  <c:v>0.14910000000000001</c:v>
                </c:pt>
                <c:pt idx="36">
                  <c:v>0.15329999999999999</c:v>
                </c:pt>
                <c:pt idx="37">
                  <c:v>0.1575</c:v>
                </c:pt>
                <c:pt idx="38">
                  <c:v>0.16170000000000001</c:v>
                </c:pt>
                <c:pt idx="39">
                  <c:v>0.16589999999999999</c:v>
                </c:pt>
                <c:pt idx="40">
                  <c:v>0.1701</c:v>
                </c:pt>
                <c:pt idx="41">
                  <c:v>0.17430000000000001</c:v>
                </c:pt>
                <c:pt idx="42">
                  <c:v>0.17849999999999999</c:v>
                </c:pt>
                <c:pt idx="43">
                  <c:v>0.1827</c:v>
                </c:pt>
                <c:pt idx="44">
                  <c:v>0.18690000000000001</c:v>
                </c:pt>
                <c:pt idx="45">
                  <c:v>0.19109999999999999</c:v>
                </c:pt>
                <c:pt idx="46">
                  <c:v>0.1953</c:v>
                </c:pt>
                <c:pt idx="47">
                  <c:v>0.19950000000000001</c:v>
                </c:pt>
                <c:pt idx="48">
                  <c:v>0.20369999999999999</c:v>
                </c:pt>
                <c:pt idx="49">
                  <c:v>0.2079</c:v>
                </c:pt>
                <c:pt idx="50">
                  <c:v>0.21210000000000001</c:v>
                </c:pt>
                <c:pt idx="51">
                  <c:v>0.21629999999999999</c:v>
                </c:pt>
                <c:pt idx="52">
                  <c:v>0.2205</c:v>
                </c:pt>
                <c:pt idx="53">
                  <c:v>0.22470000000000001</c:v>
                </c:pt>
                <c:pt idx="54">
                  <c:v>0.22889999999999999</c:v>
                </c:pt>
                <c:pt idx="55">
                  <c:v>0.2331</c:v>
                </c:pt>
                <c:pt idx="56">
                  <c:v>0.23730000000000001</c:v>
                </c:pt>
                <c:pt idx="57">
                  <c:v>0.24149999999999999</c:v>
                </c:pt>
                <c:pt idx="58">
                  <c:v>0.2457</c:v>
                </c:pt>
                <c:pt idx="59">
                  <c:v>0.24990000000000001</c:v>
                </c:pt>
                <c:pt idx="60">
                  <c:v>0.25409999999999999</c:v>
                </c:pt>
                <c:pt idx="61">
                  <c:v>0.25829999999999997</c:v>
                </c:pt>
                <c:pt idx="62">
                  <c:v>0.26250000000000001</c:v>
                </c:pt>
                <c:pt idx="63">
                  <c:v>0.26669999999999999</c:v>
                </c:pt>
                <c:pt idx="64">
                  <c:v>0.27089999999999997</c:v>
                </c:pt>
                <c:pt idx="65">
                  <c:v>0.27510000000000001</c:v>
                </c:pt>
                <c:pt idx="66">
                  <c:v>0.27929999999999999</c:v>
                </c:pt>
                <c:pt idx="67">
                  <c:v>0.28349999999999997</c:v>
                </c:pt>
                <c:pt idx="68">
                  <c:v>0.28770000000000001</c:v>
                </c:pt>
                <c:pt idx="69">
                  <c:v>0.29189999999999999</c:v>
                </c:pt>
                <c:pt idx="70">
                  <c:v>0.29609999999999997</c:v>
                </c:pt>
                <c:pt idx="71">
                  <c:v>0.30030000000000001</c:v>
                </c:pt>
                <c:pt idx="72">
                  <c:v>0.30449999999999999</c:v>
                </c:pt>
                <c:pt idx="73">
                  <c:v>0.30869999999999997</c:v>
                </c:pt>
                <c:pt idx="74">
                  <c:v>0.31290000000000001</c:v>
                </c:pt>
                <c:pt idx="75">
                  <c:v>0.31709999999999999</c:v>
                </c:pt>
                <c:pt idx="76">
                  <c:v>0.32129999999999997</c:v>
                </c:pt>
                <c:pt idx="77">
                  <c:v>0.32550000000000001</c:v>
                </c:pt>
                <c:pt idx="78">
                  <c:v>0.32969999999999999</c:v>
                </c:pt>
                <c:pt idx="79">
                  <c:v>0.33389999999999997</c:v>
                </c:pt>
                <c:pt idx="80">
                  <c:v>0.33810000000000001</c:v>
                </c:pt>
                <c:pt idx="81">
                  <c:v>0.34229999999999999</c:v>
                </c:pt>
                <c:pt idx="82">
                  <c:v>0.34649999999999997</c:v>
                </c:pt>
                <c:pt idx="83">
                  <c:v>0.35070000000000001</c:v>
                </c:pt>
                <c:pt idx="84">
                  <c:v>0.35489999999999999</c:v>
                </c:pt>
                <c:pt idx="85">
                  <c:v>0.35909999999999997</c:v>
                </c:pt>
                <c:pt idx="86">
                  <c:v>0.36330000000000001</c:v>
                </c:pt>
                <c:pt idx="87">
                  <c:v>0.36749999999999999</c:v>
                </c:pt>
                <c:pt idx="88">
                  <c:v>0.37169999999999997</c:v>
                </c:pt>
                <c:pt idx="89">
                  <c:v>0.37590000000000001</c:v>
                </c:pt>
                <c:pt idx="90">
                  <c:v>0.38009999999999999</c:v>
                </c:pt>
                <c:pt idx="91">
                  <c:v>0.38429999999999997</c:v>
                </c:pt>
                <c:pt idx="92">
                  <c:v>0.38850000000000001</c:v>
                </c:pt>
                <c:pt idx="93">
                  <c:v>0.39269999999999999</c:v>
                </c:pt>
                <c:pt idx="94">
                  <c:v>0.39689999999999998</c:v>
                </c:pt>
                <c:pt idx="95">
                  <c:v>0.40110000000000001</c:v>
                </c:pt>
                <c:pt idx="96">
                  <c:v>0.40529999999999999</c:v>
                </c:pt>
                <c:pt idx="97">
                  <c:v>0.40949999999999998</c:v>
                </c:pt>
                <c:pt idx="98">
                  <c:v>0.41370000000000001</c:v>
                </c:pt>
              </c:numCache>
            </c:numRef>
          </c:xVal>
          <c:yVal>
            <c:numRef>
              <c:f>גרף!AAAAA</c:f>
              <c:numCache>
                <c:formatCode>General</c:formatCode>
                <c:ptCount val="99"/>
                <c:pt idx="0">
                  <c:v>13.12114672714277</c:v>
                </c:pt>
                <c:pt idx="1">
                  <c:v>11.916030690215241</c:v>
                </c:pt>
                <c:pt idx="2">
                  <c:v>10.79237831107929</c:v>
                </c:pt>
                <c:pt idx="3">
                  <c:v>9.7479484517489823</c:v>
                </c:pt>
                <c:pt idx="4">
                  <c:v>8.7802101801024683</c:v>
                </c:pt>
                <c:pt idx="5">
                  <c:v>7.8863791814939432</c:v>
                </c:pt>
                <c:pt idx="6">
                  <c:v>7.0634552988045627</c:v>
                </c:pt>
                <c:pt idx="7">
                  <c:v>6.3082605756278021</c:v>
                </c:pt>
                <c:pt idx="8">
                  <c:v>5.6174771986662329</c:v>
                </c:pt>
                <c:pt idx="9">
                  <c:v>4.9876847690162824</c:v>
                </c:pt>
                <c:pt idx="10">
                  <c:v>4.4153963764333701</c:v>
                </c:pt>
                <c:pt idx="11">
                  <c:v>3.8970930042424121</c:v>
                </c:pt>
                <c:pt idx="12">
                  <c:v>3.429255853435393</c:v>
                </c:pt>
                <c:pt idx="13">
                  <c:v>3.0083962407050602</c:v>
                </c:pt>
                <c:pt idx="14">
                  <c:v>2.6310827946792288</c:v>
                </c:pt>
                <c:pt idx="15">
                  <c:v>2.2939657454431832</c:v>
                </c:pt>
                <c:pt idx="16">
                  <c:v>1.993798172654569</c:v>
                </c:pt>
                <c:pt idx="17">
                  <c:v>1.727454145398468</c:v>
                </c:pt>
                <c:pt idx="18">
                  <c:v>1.49194375082807</c:v>
                </c:pt>
                <c:pt idx="19">
                  <c:v>1.284425067250442</c:v>
                </c:pt>
                <c:pt idx="20">
                  <c:v>1.1022131895709331</c:v>
                </c:pt>
                <c:pt idx="21">
                  <c:v>0.94278646010440614</c:v>
                </c:pt>
                <c:pt idx="22">
                  <c:v>0.80379009517781097</c:v>
                </c:pt>
                <c:pt idx="23">
                  <c:v>0.68303742744208773</c:v>
                </c:pt>
                <c:pt idx="24">
                  <c:v>0.57850900539438732</c:v>
                </c:pt>
                <c:pt idx="25">
                  <c:v>0.48834980552956059</c:v>
                </c:pt>
                <c:pt idx="26">
                  <c:v>0.41086481923972812</c:v>
                </c:pt>
                <c:pt idx="27">
                  <c:v>0.34451327667586679</c:v>
                </c:pt>
                <c:pt idx="28">
                  <c:v>0.28790176401743839</c:v>
                </c:pt>
                <c:pt idx="29">
                  <c:v>0.23977647979630581</c:v>
                </c:pt>
                <c:pt idx="30">
                  <c:v>0.19901486097265089</c:v>
                </c:pt>
                <c:pt idx="31">
                  <c:v>0.16461679126269199</c:v>
                </c:pt>
                <c:pt idx="32">
                  <c:v>0.1356955836546537</c:v>
                </c:pt>
                <c:pt idx="33">
                  <c:v>0.1114689069616883</c:v>
                </c:pt>
                <c:pt idx="34">
                  <c:v>9.1249803423948617E-2</c:v>
                </c:pt>
                <c:pt idx="35">
                  <c:v>7.4437921480051072E-2</c:v>
                </c:pt>
                <c:pt idx="36">
                  <c:v>6.0511065479696487E-2</c:v>
                </c:pt>
                <c:pt idx="37">
                  <c:v>4.9017142802253957E-2</c:v>
                </c:pt>
                <c:pt idx="38">
                  <c:v>3.9566568975593283E-2</c:v>
                </c:pt>
                <c:pt idx="39">
                  <c:v>3.1825173249262421E-2</c:v>
                </c:pt>
                <c:pt idx="40">
                  <c:v>2.5507630864525E-2</c:v>
                </c:pt>
                <c:pt idx="41">
                  <c:v>2.0371434091564351E-2</c:v>
                </c:pt>
                <c:pt idx="42">
                  <c:v>1.6211402004671679E-2</c:v>
                </c:pt>
                <c:pt idx="43">
                  <c:v>1.285471890669776E-2</c:v>
                </c:pt>
                <c:pt idx="44">
                  <c:v>1.015648320749519E-2</c:v>
                </c:pt>
                <c:pt idx="45">
                  <c:v>7.9957422782735953E-3</c:v>
                </c:pt>
                <c:pt idx="46">
                  <c:v>6.2719841846754854E-3</c:v>
                </c:pt>
                <c:pt idx="47">
                  <c:v>4.9020540657074858E-3</c:v>
                </c:pt>
                <c:pt idx="48">
                  <c:v>3.817461082461642E-3</c:v>
                </c:pt>
                <c:pt idx="49">
                  <c:v>2.9620411163393361E-3</c:v>
                </c:pt>
                <c:pt idx="50">
                  <c:v>2.289940562003562E-3</c:v>
                </c:pt>
                <c:pt idx="51">
                  <c:v>1.763887455911088E-3</c:v>
                </c:pt>
                <c:pt idx="52">
                  <c:v>1.353717641024264E-3</c:v>
                </c:pt>
                <c:pt idx="53">
                  <c:v>1.03512554255365E-3</c:v>
                </c:pt>
                <c:pt idx="54">
                  <c:v>7.8861128670915472E-4</c:v>
                </c:pt>
                <c:pt idx="55">
                  <c:v>5.9859822144599619E-4</c:v>
                </c:pt>
                <c:pt idx="56">
                  <c:v>4.5269730057084432E-4</c:v>
                </c:pt>
                <c:pt idx="57">
                  <c:v>3.4109719350587241E-4</c:v>
                </c:pt>
                <c:pt idx="58">
                  <c:v>2.5606132211419607E-4</c:v>
                </c:pt>
                <c:pt idx="59">
                  <c:v>1.9151525774872019E-4</c:v>
                </c:pt>
                <c:pt idx="60">
                  <c:v>1.4271000366633519E-4</c:v>
                </c:pt>
                <c:pt idx="61">
                  <c:v>1.059486189594582E-4</c:v>
                </c:pt>
                <c:pt idx="62">
                  <c:v>7.8365398406318569E-5</c:v>
                </c:pt>
                <c:pt idx="63">
                  <c:v>5.7748403980488578E-5</c:v>
                </c:pt>
                <c:pt idx="64">
                  <c:v>4.239755005152382E-5</c:v>
                </c:pt>
                <c:pt idx="65">
                  <c:v>3.1011681962151462E-5</c:v>
                </c:pt>
                <c:pt idx="66">
                  <c:v>2.259916635888404E-5</c:v>
                </c:pt>
                <c:pt idx="67">
                  <c:v>1.640744323139988E-5</c:v>
                </c:pt>
                <c:pt idx="68">
                  <c:v>1.186778719875266E-5</c:v>
                </c:pt>
                <c:pt idx="69">
                  <c:v>8.55220282380492E-6</c:v>
                </c:pt>
                <c:pt idx="70">
                  <c:v>6.1399492691338873E-6</c:v>
                </c:pt>
                <c:pt idx="71">
                  <c:v>4.3916666031322607E-6</c:v>
                </c:pt>
                <c:pt idx="72">
                  <c:v>3.1294719455203739E-6</c:v>
                </c:pt>
                <c:pt idx="73">
                  <c:v>2.2217198774473942E-6</c:v>
                </c:pt>
                <c:pt idx="74">
                  <c:v>1.571388539484936E-6</c:v>
                </c:pt>
                <c:pt idx="75">
                  <c:v>1.1072698980249181E-6</c:v>
                </c:pt>
                <c:pt idx="76">
                  <c:v>7.773179688852387E-7</c:v>
                </c:pt>
                <c:pt idx="77">
                  <c:v>5.4364947537351366E-7</c:v>
                </c:pt>
                <c:pt idx="78">
                  <c:v>3.7880362028525378E-7</c:v>
                </c:pt>
                <c:pt idx="79">
                  <c:v>2.6295658894760798E-7</c:v>
                </c:pt>
                <c:pt idx="80">
                  <c:v>1.818564749329627E-7</c:v>
                </c:pt>
                <c:pt idx="81">
                  <c:v>1.2529920716793439E-7</c:v>
                </c:pt>
                <c:pt idx="82">
                  <c:v>8.6008799464209179E-8</c:v>
                </c:pt>
                <c:pt idx="83">
                  <c:v>5.8818338426589588E-8</c:v>
                </c:pt>
                <c:pt idx="84">
                  <c:v>4.0073606710277088E-8</c:v>
                </c:pt>
                <c:pt idx="85">
                  <c:v>2.720074859549251E-8</c:v>
                </c:pt>
                <c:pt idx="86">
                  <c:v>1.83942412653538E-8</c:v>
                </c:pt>
                <c:pt idx="87">
                  <c:v>1.239268685144385E-8</c:v>
                </c:pt>
                <c:pt idx="88">
                  <c:v>8.3184164045301249E-9</c:v>
                </c:pt>
                <c:pt idx="89">
                  <c:v>5.5632484793171591E-9</c:v>
                </c:pt>
                <c:pt idx="90">
                  <c:v>3.707479771936068E-9</c:v>
                </c:pt>
                <c:pt idx="91">
                  <c:v>2.4626967232933179E-9</c:v>
                </c:pt>
                <c:pt idx="92">
                  <c:v>1.6315882480906451E-9</c:v>
                </c:pt>
                <c:pt idx="93">
                  <c:v>1.079842752075084E-9</c:v>
                </c:pt>
                <c:pt idx="94">
                  <c:v>7.1660393629568355E-10</c:v>
                </c:pt>
                <c:pt idx="95">
                  <c:v>4.8097326825085849E-10</c:v>
                </c:pt>
                <c:pt idx="96">
                  <c:v>3.3278324495787711E-10</c:v>
                </c:pt>
                <c:pt idx="97">
                  <c:v>2.4640049676997929E-10</c:v>
                </c:pt>
                <c:pt idx="98">
                  <c:v>2.0670840925622569E-10</c:v>
                </c:pt>
              </c:numCache>
            </c:numRef>
          </c:yVal>
          <c:smooth val="1"/>
          <c:extLst>
            <c:ext xmlns:c16="http://schemas.microsoft.com/office/drawing/2014/chart" uri="{C3380CC4-5D6E-409C-BE32-E72D297353CC}">
              <c16:uniqueId val="{00000004-6AE7-44B3-B65E-56B7FE554468}"/>
            </c:ext>
          </c:extLst>
        </c:ser>
        <c:dLbls>
          <c:showLegendKey val="0"/>
          <c:showVal val="0"/>
          <c:showCatName val="0"/>
          <c:showSerName val="0"/>
          <c:showPercent val="0"/>
          <c:showBubbleSize val="0"/>
        </c:dLbls>
        <c:axId val="1948055696"/>
        <c:axId val="2025909232"/>
      </c:scatterChart>
      <c:valAx>
        <c:axId val="1948055696"/>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Calibri Light" panose="020F0302020204030204" pitchFamily="34" charset="0"/>
                    <a:ea typeface="+mn-ea"/>
                    <a:cs typeface="Calibri Light" panose="020F0302020204030204" pitchFamily="34" charset="0"/>
                  </a:defRPr>
                </a:pPr>
                <a:r>
                  <a:rPr lang="he-IL"/>
                  <a:t>המיקום</a:t>
                </a:r>
              </a:p>
            </c:rich>
          </c:tx>
          <c:layout>
            <c:manualLayout>
              <c:xMode val="edge"/>
              <c:yMode val="edge"/>
              <c:x val="0.44969827511317911"/>
              <c:y val="0.88345166635175776"/>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Calibri Light" panose="020F0302020204030204" pitchFamily="34" charset="0"/>
                  <a:ea typeface="+mn-ea"/>
                  <a:cs typeface="Calibri Light" panose="020F0302020204030204" pitchFamily="34" charset="0"/>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Calibri Light" panose="020F0302020204030204" pitchFamily="34" charset="0"/>
                <a:ea typeface="+mn-ea"/>
                <a:cs typeface="Calibri Light" panose="020F0302020204030204" pitchFamily="34" charset="0"/>
              </a:defRPr>
            </a:pPr>
            <a:endParaRPr lang="en-US"/>
          </a:p>
        </c:txPr>
        <c:crossAx val="2025909232"/>
        <c:crosses val="autoZero"/>
        <c:crossBetween val="midCat"/>
      </c:valAx>
      <c:valAx>
        <c:axId val="2025909232"/>
        <c:scaling>
          <c:orientation val="minMax"/>
          <c:max val="4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Calibri Light" panose="020F0302020204030204" pitchFamily="34" charset="0"/>
                    <a:ea typeface="+mn-ea"/>
                    <a:cs typeface="Calibri Light" panose="020F0302020204030204" pitchFamily="34" charset="0"/>
                  </a:defRPr>
                </a:pPr>
                <a:r>
                  <a:rPr lang="he-IL"/>
                  <a:t>הפרש הטמפרטורה בין נקודה לאוויר</a:t>
                </a:r>
              </a:p>
            </c:rich>
          </c:tx>
          <c:layout>
            <c:manualLayout>
              <c:xMode val="edge"/>
              <c:yMode val="edge"/>
              <c:x val="0"/>
              <c:y val="0.12045986366873537"/>
            </c:manualLayout>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Calibri Light" panose="020F0302020204030204" pitchFamily="34" charset="0"/>
                  <a:ea typeface="+mn-ea"/>
                  <a:cs typeface="Calibri Light" panose="020F0302020204030204" pitchFamily="34" charset="0"/>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Calibri Light" panose="020F0302020204030204" pitchFamily="34" charset="0"/>
                <a:ea typeface="+mn-ea"/>
                <a:cs typeface="Calibri Light" panose="020F0302020204030204" pitchFamily="34" charset="0"/>
              </a:defRPr>
            </a:pPr>
            <a:endParaRPr lang="en-US"/>
          </a:p>
        </c:txPr>
        <c:crossAx val="1948055696"/>
        <c:crosses val="autoZero"/>
        <c:crossBetween val="midCat"/>
      </c:valAx>
      <c:spPr>
        <a:noFill/>
        <a:ln>
          <a:noFill/>
        </a:ln>
        <a:effectLst/>
      </c:spPr>
    </c:plotArea>
    <c:legend>
      <c:legendPos val="r"/>
      <c:layout>
        <c:manualLayout>
          <c:xMode val="edge"/>
          <c:yMode val="edge"/>
          <c:x val="0.86264497173986987"/>
          <c:y val="0.30633223759344091"/>
          <c:w val="0.12556111071772258"/>
          <c:h val="0.52454131499750578"/>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Calibri Light" panose="020F0302020204030204" pitchFamily="34" charset="0"/>
              <a:ea typeface="+mn-ea"/>
              <a:cs typeface="Calibri Light" panose="020F03020202040302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ysClr val="window" lastClr="FFFFFF"/>
    </a:solidFill>
    <a:ln>
      <a:noFill/>
    </a:ln>
    <a:effectLst/>
  </c:spPr>
  <c:txPr>
    <a:bodyPr/>
    <a:lstStyle/>
    <a:p>
      <a:pPr>
        <a:defRPr sz="1000">
          <a:latin typeface="Calibri Light" panose="020F0302020204030204" pitchFamily="34" charset="0"/>
          <a:cs typeface="Calibri Light" panose="020F0302020204030204" pitchFamily="34" charset="0"/>
        </a:defRPr>
      </a:pPr>
      <a:endParaRPr lang="en-US"/>
    </a:p>
  </c:txPr>
  <c:externalData r:id="rId4">
    <c:autoUpdate val="0"/>
  </c:externalData>
  <c:userShapes r:id="rId5"/>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rtl="1">
              <a:defRPr sz="1200" b="0" i="0" u="none" strike="noStrike" kern="1200" spc="0" baseline="0">
                <a:solidFill>
                  <a:schemeClr val="tx1">
                    <a:lumMod val="65000"/>
                    <a:lumOff val="35000"/>
                  </a:schemeClr>
                </a:solidFill>
                <a:latin typeface="Calibri Light" panose="020F0302020204030204" pitchFamily="34" charset="0"/>
                <a:ea typeface="+mn-ea"/>
                <a:cs typeface="Calibri Light" panose="020F0302020204030204" pitchFamily="34" charset="0"/>
              </a:defRPr>
            </a:pPr>
            <a:r>
              <a:rPr lang="he-IL"/>
              <a:t>טמפרטורה ביחס למיקום בערכי </a:t>
            </a:r>
            <a:r>
              <a:rPr lang="en-US"/>
              <a:t>C</a:t>
            </a:r>
            <a:r>
              <a:rPr lang="he-IL"/>
              <a:t> שונים בשיווי משקל</a:t>
            </a:r>
            <a:endParaRPr lang="en-US"/>
          </a:p>
        </c:rich>
      </c:tx>
      <c:overlay val="0"/>
      <c:spPr>
        <a:noFill/>
        <a:ln>
          <a:noFill/>
        </a:ln>
        <a:effectLst/>
      </c:spPr>
      <c:txPr>
        <a:bodyPr rot="0" spcFirstLastPara="1" vertOverflow="ellipsis" vert="horz" wrap="square" anchor="ctr" anchorCtr="1"/>
        <a:lstStyle/>
        <a:p>
          <a:pPr rtl="1">
            <a:defRPr sz="1200" b="0" i="0" u="none" strike="noStrike" kern="1200" spc="0" baseline="0">
              <a:solidFill>
                <a:schemeClr val="tx1">
                  <a:lumMod val="65000"/>
                  <a:lumOff val="35000"/>
                </a:schemeClr>
              </a:solidFill>
              <a:latin typeface="Calibri Light" panose="020F0302020204030204" pitchFamily="34" charset="0"/>
              <a:ea typeface="+mn-ea"/>
              <a:cs typeface="Calibri Light" panose="020F0302020204030204" pitchFamily="34" charset="0"/>
            </a:defRPr>
          </a:pPr>
          <a:endParaRPr lang="en-US"/>
        </a:p>
      </c:txPr>
    </c:title>
    <c:autoTitleDeleted val="0"/>
    <c:plotArea>
      <c:layout>
        <c:manualLayout>
          <c:layoutTarget val="inner"/>
          <c:xMode val="edge"/>
          <c:yMode val="edge"/>
          <c:x val="0.15197914880104918"/>
          <c:y val="0.20046227998779123"/>
          <c:w val="0.65592858390887887"/>
          <c:h val="0.58463066654070317"/>
        </c:manualLayout>
      </c:layout>
      <c:scatterChart>
        <c:scatterStyle val="smoothMarker"/>
        <c:varyColors val="0"/>
        <c:ser>
          <c:idx val="0"/>
          <c:order val="0"/>
          <c:tx>
            <c:strRef>
              <c:f>גרף!$B$2</c:f>
              <c:strCache>
                <c:ptCount val="1"/>
                <c:pt idx="0">
                  <c:v>0.1</c:v>
                </c:pt>
              </c:strCache>
            </c:strRef>
          </c:tx>
          <c:spPr>
            <a:ln w="19050" cap="rnd">
              <a:solidFill>
                <a:schemeClr val="accent1"/>
              </a:solidFill>
              <a:round/>
            </a:ln>
            <a:effectLst/>
          </c:spPr>
          <c:marker>
            <c:symbol val="none"/>
          </c:marker>
          <c:xVal>
            <c:numRef>
              <c:f>גרף!B</c:f>
              <c:numCache>
                <c:formatCode>General</c:formatCode>
                <c:ptCount val="99"/>
                <c:pt idx="0">
                  <c:v>2.0999999999999999E-3</c:v>
                </c:pt>
                <c:pt idx="1">
                  <c:v>6.3E-3</c:v>
                </c:pt>
                <c:pt idx="2">
                  <c:v>1.0500000000000001E-2</c:v>
                </c:pt>
                <c:pt idx="3">
                  <c:v>1.47E-2</c:v>
                </c:pt>
                <c:pt idx="4">
                  <c:v>1.89E-2</c:v>
                </c:pt>
                <c:pt idx="5">
                  <c:v>2.3099999999999999E-2</c:v>
                </c:pt>
                <c:pt idx="6">
                  <c:v>2.7300000000000001E-2</c:v>
                </c:pt>
                <c:pt idx="7">
                  <c:v>3.15E-2</c:v>
                </c:pt>
                <c:pt idx="8">
                  <c:v>3.5700000000000003E-2</c:v>
                </c:pt>
                <c:pt idx="9">
                  <c:v>3.9899999999999998E-2</c:v>
                </c:pt>
                <c:pt idx="10">
                  <c:v>4.41E-2</c:v>
                </c:pt>
                <c:pt idx="11">
                  <c:v>4.8300000000000003E-2</c:v>
                </c:pt>
                <c:pt idx="12">
                  <c:v>5.2499999999999998E-2</c:v>
                </c:pt>
                <c:pt idx="13">
                  <c:v>5.6699999999999993E-2</c:v>
                </c:pt>
                <c:pt idx="14">
                  <c:v>6.0900000000000003E-2</c:v>
                </c:pt>
                <c:pt idx="15">
                  <c:v>6.5099999999999991E-2</c:v>
                </c:pt>
                <c:pt idx="16">
                  <c:v>6.93E-2</c:v>
                </c:pt>
                <c:pt idx="17">
                  <c:v>7.3499999999999996E-2</c:v>
                </c:pt>
                <c:pt idx="18">
                  <c:v>7.7699999999999991E-2</c:v>
                </c:pt>
                <c:pt idx="19">
                  <c:v>8.1900000000000001E-2</c:v>
                </c:pt>
                <c:pt idx="20">
                  <c:v>8.6099999999999996E-2</c:v>
                </c:pt>
                <c:pt idx="21">
                  <c:v>9.0299999999999991E-2</c:v>
                </c:pt>
                <c:pt idx="22">
                  <c:v>9.4500000000000001E-2</c:v>
                </c:pt>
                <c:pt idx="23">
                  <c:v>9.8699999999999996E-2</c:v>
                </c:pt>
                <c:pt idx="24">
                  <c:v>0.10290000000000001</c:v>
                </c:pt>
                <c:pt idx="25">
                  <c:v>0.1071</c:v>
                </c:pt>
                <c:pt idx="26">
                  <c:v>0.1113</c:v>
                </c:pt>
                <c:pt idx="27">
                  <c:v>0.11550000000000001</c:v>
                </c:pt>
                <c:pt idx="28">
                  <c:v>0.1197</c:v>
                </c:pt>
                <c:pt idx="29">
                  <c:v>0.1239</c:v>
                </c:pt>
                <c:pt idx="30">
                  <c:v>0.12809999999999999</c:v>
                </c:pt>
                <c:pt idx="31">
                  <c:v>0.1323</c:v>
                </c:pt>
                <c:pt idx="32">
                  <c:v>0.13650000000000001</c:v>
                </c:pt>
                <c:pt idx="33">
                  <c:v>0.14069999999999999</c:v>
                </c:pt>
                <c:pt idx="34">
                  <c:v>0.1449</c:v>
                </c:pt>
                <c:pt idx="35">
                  <c:v>0.14910000000000001</c:v>
                </c:pt>
                <c:pt idx="36">
                  <c:v>0.15329999999999999</c:v>
                </c:pt>
                <c:pt idx="37">
                  <c:v>0.1575</c:v>
                </c:pt>
                <c:pt idx="38">
                  <c:v>0.16170000000000001</c:v>
                </c:pt>
                <c:pt idx="39">
                  <c:v>0.16589999999999999</c:v>
                </c:pt>
                <c:pt idx="40">
                  <c:v>0.1701</c:v>
                </c:pt>
                <c:pt idx="41">
                  <c:v>0.17430000000000001</c:v>
                </c:pt>
                <c:pt idx="42">
                  <c:v>0.17849999999999999</c:v>
                </c:pt>
                <c:pt idx="43">
                  <c:v>0.1827</c:v>
                </c:pt>
                <c:pt idx="44">
                  <c:v>0.18690000000000001</c:v>
                </c:pt>
                <c:pt idx="45">
                  <c:v>0.19109999999999999</c:v>
                </c:pt>
                <c:pt idx="46">
                  <c:v>0.1953</c:v>
                </c:pt>
                <c:pt idx="47">
                  <c:v>0.19950000000000001</c:v>
                </c:pt>
                <c:pt idx="48">
                  <c:v>0.20369999999999999</c:v>
                </c:pt>
                <c:pt idx="49">
                  <c:v>0.2079</c:v>
                </c:pt>
                <c:pt idx="50">
                  <c:v>0.21210000000000001</c:v>
                </c:pt>
                <c:pt idx="51">
                  <c:v>0.21629999999999999</c:v>
                </c:pt>
                <c:pt idx="52">
                  <c:v>0.2205</c:v>
                </c:pt>
                <c:pt idx="53">
                  <c:v>0.22470000000000001</c:v>
                </c:pt>
                <c:pt idx="54">
                  <c:v>0.22889999999999999</c:v>
                </c:pt>
                <c:pt idx="55">
                  <c:v>0.2331</c:v>
                </c:pt>
                <c:pt idx="56">
                  <c:v>0.23730000000000001</c:v>
                </c:pt>
                <c:pt idx="57">
                  <c:v>0.24149999999999999</c:v>
                </c:pt>
                <c:pt idx="58">
                  <c:v>0.2457</c:v>
                </c:pt>
                <c:pt idx="59">
                  <c:v>0.24990000000000001</c:v>
                </c:pt>
                <c:pt idx="60">
                  <c:v>0.25409999999999999</c:v>
                </c:pt>
                <c:pt idx="61">
                  <c:v>0.25829999999999997</c:v>
                </c:pt>
                <c:pt idx="62">
                  <c:v>0.26250000000000001</c:v>
                </c:pt>
                <c:pt idx="63">
                  <c:v>0.26669999999999999</c:v>
                </c:pt>
                <c:pt idx="64">
                  <c:v>0.27089999999999997</c:v>
                </c:pt>
                <c:pt idx="65">
                  <c:v>0.27510000000000001</c:v>
                </c:pt>
                <c:pt idx="66">
                  <c:v>0.27929999999999999</c:v>
                </c:pt>
                <c:pt idx="67">
                  <c:v>0.28349999999999997</c:v>
                </c:pt>
                <c:pt idx="68">
                  <c:v>0.28770000000000001</c:v>
                </c:pt>
                <c:pt idx="69">
                  <c:v>0.29189999999999999</c:v>
                </c:pt>
                <c:pt idx="70">
                  <c:v>0.29609999999999997</c:v>
                </c:pt>
                <c:pt idx="71">
                  <c:v>0.30030000000000001</c:v>
                </c:pt>
                <c:pt idx="72">
                  <c:v>0.30449999999999999</c:v>
                </c:pt>
                <c:pt idx="73">
                  <c:v>0.30869999999999997</c:v>
                </c:pt>
                <c:pt idx="74">
                  <c:v>0.31290000000000001</c:v>
                </c:pt>
                <c:pt idx="75">
                  <c:v>0.31709999999999999</c:v>
                </c:pt>
                <c:pt idx="76">
                  <c:v>0.32129999999999997</c:v>
                </c:pt>
                <c:pt idx="77">
                  <c:v>0.32550000000000001</c:v>
                </c:pt>
                <c:pt idx="78">
                  <c:v>0.32969999999999999</c:v>
                </c:pt>
                <c:pt idx="79">
                  <c:v>0.33389999999999997</c:v>
                </c:pt>
                <c:pt idx="80">
                  <c:v>0.33810000000000001</c:v>
                </c:pt>
                <c:pt idx="81">
                  <c:v>0.34229999999999999</c:v>
                </c:pt>
                <c:pt idx="82">
                  <c:v>0.34649999999999997</c:v>
                </c:pt>
                <c:pt idx="83">
                  <c:v>0.35070000000000001</c:v>
                </c:pt>
                <c:pt idx="84">
                  <c:v>0.35489999999999999</c:v>
                </c:pt>
                <c:pt idx="85">
                  <c:v>0.35909999999999997</c:v>
                </c:pt>
                <c:pt idx="86">
                  <c:v>0.36330000000000001</c:v>
                </c:pt>
                <c:pt idx="87">
                  <c:v>0.36749999999999999</c:v>
                </c:pt>
                <c:pt idx="88">
                  <c:v>0.37169999999999997</c:v>
                </c:pt>
                <c:pt idx="89">
                  <c:v>0.37590000000000001</c:v>
                </c:pt>
                <c:pt idx="90">
                  <c:v>0.38009999999999999</c:v>
                </c:pt>
                <c:pt idx="91">
                  <c:v>0.38429999999999997</c:v>
                </c:pt>
                <c:pt idx="92">
                  <c:v>0.38850000000000001</c:v>
                </c:pt>
                <c:pt idx="93">
                  <c:v>0.39269999999999999</c:v>
                </c:pt>
                <c:pt idx="94">
                  <c:v>0.39689999999999998</c:v>
                </c:pt>
                <c:pt idx="95">
                  <c:v>0.40110000000000001</c:v>
                </c:pt>
                <c:pt idx="96">
                  <c:v>0.40529999999999999</c:v>
                </c:pt>
                <c:pt idx="97">
                  <c:v>0.40949999999999998</c:v>
                </c:pt>
                <c:pt idx="98">
                  <c:v>0.41370000000000001</c:v>
                </c:pt>
              </c:numCache>
            </c:numRef>
          </c:xVal>
          <c:yVal>
            <c:numRef>
              <c:f>גרף!A</c:f>
              <c:numCache>
                <c:formatCode>General</c:formatCode>
                <c:ptCount val="99"/>
                <c:pt idx="0">
                  <c:v>32.17618244314226</c:v>
                </c:pt>
                <c:pt idx="1">
                  <c:v>31.43479521152684</c:v>
                </c:pt>
                <c:pt idx="2">
                  <c:v>30.711152293112441</c:v>
                </c:pt>
                <c:pt idx="3">
                  <c:v>30.004845205944459</c:v>
                </c:pt>
                <c:pt idx="4">
                  <c:v>29.315475253798329</c:v>
                </c:pt>
                <c:pt idx="5">
                  <c:v>28.642653301123481</c:v>
                </c:pt>
                <c:pt idx="6">
                  <c:v>27.985999553384051</c:v>
                </c:pt>
                <c:pt idx="7">
                  <c:v>27.345143342672529</c:v>
                </c:pt>
                <c:pt idx="8">
                  <c:v>26.719722918475082</c:v>
                </c:pt>
                <c:pt idx="9">
                  <c:v>26.109385243470658</c:v>
                </c:pt>
                <c:pt idx="10">
                  <c:v>25.513785794248481</c:v>
                </c:pt>
                <c:pt idx="11">
                  <c:v>24.93258836683145</c:v>
                </c:pt>
                <c:pt idx="12">
                  <c:v>24.36546488689573</c:v>
                </c:pt>
                <c:pt idx="13">
                  <c:v>23.81209522457938</c:v>
                </c:pt>
                <c:pt idx="14">
                  <c:v>23.272167013775409</c:v>
                </c:pt>
                <c:pt idx="15">
                  <c:v>22.745375475807371</c:v>
                </c:pt>
                <c:pt idx="16">
                  <c:v>22.231423247387941</c:v>
                </c:pt>
                <c:pt idx="17">
                  <c:v>21.73002021276319</c:v>
                </c:pt>
                <c:pt idx="18">
                  <c:v>21.240883339948159</c:v>
                </c:pt>
                <c:pt idx="19">
                  <c:v>20.763736520960869</c:v>
                </c:pt>
                <c:pt idx="20">
                  <c:v>20.298310415964931</c:v>
                </c:pt>
                <c:pt idx="21">
                  <c:v>19.844342301232611</c:v>
                </c:pt>
                <c:pt idx="22">
                  <c:v>19.40157592084249</c:v>
                </c:pt>
                <c:pt idx="23">
                  <c:v>18.969761342028178</c:v>
                </c:pt>
                <c:pt idx="24">
                  <c:v>18.548654814096231</c:v>
                </c:pt>
                <c:pt idx="25">
                  <c:v>18.138018630833741</c:v>
                </c:pt>
                <c:pt idx="26">
                  <c:v>17.73762099632799</c:v>
                </c:pt>
                <c:pt idx="27">
                  <c:v>17.34723589412226</c:v>
                </c:pt>
                <c:pt idx="28">
                  <c:v>16.966642959634051</c:v>
                </c:pt>
                <c:pt idx="29">
                  <c:v>16.5956273557637</c:v>
                </c:pt>
                <c:pt idx="30">
                  <c:v>16.23397965162313</c:v>
                </c:pt>
                <c:pt idx="31">
                  <c:v>15.881495704316331</c:v>
                </c:pt>
                <c:pt idx="32">
                  <c:v>15.537976543704699</c:v>
                </c:pt>
                <c:pt idx="33">
                  <c:v>15.203228260092461</c:v>
                </c:pt>
                <c:pt idx="34">
                  <c:v>14.877061894768479</c:v>
                </c:pt>
                <c:pt idx="35">
                  <c:v>14.55929333334287</c:v>
                </c:pt>
                <c:pt idx="36">
                  <c:v>14.24974320181807</c:v>
                </c:pt>
                <c:pt idx="37">
                  <c:v>13.94823676533583</c:v>
                </c:pt>
                <c:pt idx="38">
                  <c:v>13.654603829542889</c:v>
                </c:pt>
                <c:pt idx="39">
                  <c:v>13.36867864451966</c:v>
                </c:pt>
                <c:pt idx="40">
                  <c:v>13.09029981121769</c:v>
                </c:pt>
                <c:pt idx="41">
                  <c:v>12.819310190353161</c:v>
                </c:pt>
                <c:pt idx="42">
                  <c:v>12.555556813704881</c:v>
                </c:pt>
                <c:pt idx="43">
                  <c:v>12.298890797766809</c:v>
                </c:pt>
                <c:pt idx="44">
                  <c:v>12.049167259706261</c:v>
                </c:pt>
                <c:pt idx="45">
                  <c:v>11.80624523558048</c:v>
                </c:pt>
                <c:pt idx="46">
                  <c:v>11.56998760076528</c:v>
                </c:pt>
                <c:pt idx="47">
                  <c:v>11.340260992550959</c:v>
                </c:pt>
                <c:pt idx="48">
                  <c:v>11.11693573486173</c:v>
                </c:pt>
                <c:pt idx="49">
                  <c:v>10.89988576505611</c:v>
                </c:pt>
                <c:pt idx="50">
                  <c:v>10.68898856276715</c:v>
                </c:pt>
                <c:pt idx="51">
                  <c:v>10.48412508074211</c:v>
                </c:pt>
                <c:pt idx="52">
                  <c:v>10.285179677642651</c:v>
                </c:pt>
                <c:pt idx="53">
                  <c:v>10.092040052767629</c:v>
                </c:pt>
                <c:pt idx="54">
                  <c:v>9.9045971826615951</c:v>
                </c:pt>
                <c:pt idx="55">
                  <c:v>9.7227452595732373</c:v>
                </c:pt>
                <c:pt idx="56">
                  <c:v>9.5463816317290071</c:v>
                </c:pt>
                <c:pt idx="57">
                  <c:v>9.3754067453882595</c:v>
                </c:pt>
                <c:pt idx="58">
                  <c:v>9.2097240886471496</c:v>
                </c:pt>
                <c:pt idx="59">
                  <c:v>9.0492401369596038</c:v>
                </c:pt>
                <c:pt idx="60">
                  <c:v>8.893864300344573</c:v>
                </c:pt>
                <c:pt idx="61">
                  <c:v>8.7435088722498051</c:v>
                </c:pt>
                <c:pt idx="62">
                  <c:v>8.598088980043249</c:v>
                </c:pt>
                <c:pt idx="63">
                  <c:v>8.4575225371041505</c:v>
                </c:pt>
                <c:pt idx="64">
                  <c:v>8.3217301964868007</c:v>
                </c:pt>
                <c:pt idx="65">
                  <c:v>8.1906353061307673</c:v>
                </c:pt>
                <c:pt idx="66">
                  <c:v>8.0641638655923416</c:v>
                </c:pt>
                <c:pt idx="67">
                  <c:v>7.9422444842727691</c:v>
                </c:pt>
                <c:pt idx="68">
                  <c:v>7.8248083411196809</c:v>
                </c:pt>
                <c:pt idx="69">
                  <c:v>7.7117891457789902</c:v>
                </c:pt>
                <c:pt idx="70">
                  <c:v>7.6031231011753109</c:v>
                </c:pt>
                <c:pt idx="71">
                  <c:v>7.4987488674997849</c:v>
                </c:pt>
                <c:pt idx="72">
                  <c:v>7.3986075275849874</c:v>
                </c:pt>
                <c:pt idx="73">
                  <c:v>7.3026425536473631</c:v>
                </c:pt>
                <c:pt idx="74">
                  <c:v>7.2107997753784234</c:v>
                </c:pt>
                <c:pt idx="75">
                  <c:v>7.1230273493666916</c:v>
                </c:pt>
                <c:pt idx="76">
                  <c:v>7.0392757298331317</c:v>
                </c:pt>
                <c:pt idx="77">
                  <c:v>6.9594976406635496</c:v>
                </c:pt>
                <c:pt idx="78">
                  <c:v>6.8836480487221712</c:v>
                </c:pt>
                <c:pt idx="79">
                  <c:v>6.8116841384313371</c:v>
                </c:pt>
                <c:pt idx="80">
                  <c:v>6.7435652876029666</c:v>
                </c:pt>
                <c:pt idx="81">
                  <c:v>6.6792530445081439</c:v>
                </c:pt>
                <c:pt idx="82">
                  <c:v>6.6187111061718884</c:v>
                </c:pt>
                <c:pt idx="83">
                  <c:v>6.5619052978808448</c:v>
                </c:pt>
                <c:pt idx="84">
                  <c:v>6.5088035538923519</c:v>
                </c:pt>
                <c:pt idx="85">
                  <c:v>6.4593758993339616</c:v>
                </c:pt>
                <c:pt idx="86">
                  <c:v>6.4135944332832304</c:v>
                </c:pt>
                <c:pt idx="87">
                  <c:v>6.3714333130181986</c:v>
                </c:pt>
                <c:pt idx="88">
                  <c:v>6.3328687394297019</c:v>
                </c:pt>
                <c:pt idx="89">
                  <c:v>6.2978789435872402</c:v>
                </c:pt>
                <c:pt idx="90">
                  <c:v>6.2664441744508563</c:v>
                </c:pt>
                <c:pt idx="91">
                  <c:v>6.2385466877220681</c:v>
                </c:pt>
                <c:pt idx="92">
                  <c:v>6.2141707358275671</c:v>
                </c:pt>
                <c:pt idx="93">
                  <c:v>6.1933025590300277</c:v>
                </c:pt>
                <c:pt idx="94">
                  <c:v>6.1759303776610111</c:v>
                </c:pt>
                <c:pt idx="95">
                  <c:v>6.1620443854715781</c:v>
                </c:pt>
                <c:pt idx="96">
                  <c:v>6.1516367440968578</c:v>
                </c:pt>
                <c:pt idx="97">
                  <c:v>6.1447015786314472</c:v>
                </c:pt>
                <c:pt idx="98">
                  <c:v>6.1412349743131447</c:v>
                </c:pt>
              </c:numCache>
            </c:numRef>
          </c:yVal>
          <c:smooth val="1"/>
          <c:extLst>
            <c:ext xmlns:c16="http://schemas.microsoft.com/office/drawing/2014/chart" uri="{C3380CC4-5D6E-409C-BE32-E72D297353CC}">
              <c16:uniqueId val="{00000000-7C20-4421-8A8D-623DBE6D5AE3}"/>
            </c:ext>
          </c:extLst>
        </c:ser>
        <c:ser>
          <c:idx val="1"/>
          <c:order val="1"/>
          <c:tx>
            <c:strRef>
              <c:f>גרף!$B$3</c:f>
              <c:strCache>
                <c:ptCount val="1"/>
                <c:pt idx="0">
                  <c:v>0.5</c:v>
                </c:pt>
              </c:strCache>
            </c:strRef>
          </c:tx>
          <c:spPr>
            <a:ln w="19050" cap="rnd">
              <a:solidFill>
                <a:schemeClr val="accent2"/>
              </a:solidFill>
              <a:round/>
            </a:ln>
            <a:effectLst/>
          </c:spPr>
          <c:marker>
            <c:symbol val="none"/>
          </c:marker>
          <c:xVal>
            <c:numRef>
              <c:f>גרף!B</c:f>
              <c:numCache>
                <c:formatCode>General</c:formatCode>
                <c:ptCount val="99"/>
                <c:pt idx="0">
                  <c:v>2.0999999999999999E-3</c:v>
                </c:pt>
                <c:pt idx="1">
                  <c:v>6.3E-3</c:v>
                </c:pt>
                <c:pt idx="2">
                  <c:v>1.0500000000000001E-2</c:v>
                </c:pt>
                <c:pt idx="3">
                  <c:v>1.47E-2</c:v>
                </c:pt>
                <c:pt idx="4">
                  <c:v>1.89E-2</c:v>
                </c:pt>
                <c:pt idx="5">
                  <c:v>2.3099999999999999E-2</c:v>
                </c:pt>
                <c:pt idx="6">
                  <c:v>2.7300000000000001E-2</c:v>
                </c:pt>
                <c:pt idx="7">
                  <c:v>3.15E-2</c:v>
                </c:pt>
                <c:pt idx="8">
                  <c:v>3.5700000000000003E-2</c:v>
                </c:pt>
                <c:pt idx="9">
                  <c:v>3.9899999999999998E-2</c:v>
                </c:pt>
                <c:pt idx="10">
                  <c:v>4.41E-2</c:v>
                </c:pt>
                <c:pt idx="11">
                  <c:v>4.8300000000000003E-2</c:v>
                </c:pt>
                <c:pt idx="12">
                  <c:v>5.2499999999999998E-2</c:v>
                </c:pt>
                <c:pt idx="13">
                  <c:v>5.6699999999999993E-2</c:v>
                </c:pt>
                <c:pt idx="14">
                  <c:v>6.0900000000000003E-2</c:v>
                </c:pt>
                <c:pt idx="15">
                  <c:v>6.5099999999999991E-2</c:v>
                </c:pt>
                <c:pt idx="16">
                  <c:v>6.93E-2</c:v>
                </c:pt>
                <c:pt idx="17">
                  <c:v>7.3499999999999996E-2</c:v>
                </c:pt>
                <c:pt idx="18">
                  <c:v>7.7699999999999991E-2</c:v>
                </c:pt>
                <c:pt idx="19">
                  <c:v>8.1900000000000001E-2</c:v>
                </c:pt>
                <c:pt idx="20">
                  <c:v>8.6099999999999996E-2</c:v>
                </c:pt>
                <c:pt idx="21">
                  <c:v>9.0299999999999991E-2</c:v>
                </c:pt>
                <c:pt idx="22">
                  <c:v>9.4500000000000001E-2</c:v>
                </c:pt>
                <c:pt idx="23">
                  <c:v>9.8699999999999996E-2</c:v>
                </c:pt>
                <c:pt idx="24">
                  <c:v>0.10290000000000001</c:v>
                </c:pt>
                <c:pt idx="25">
                  <c:v>0.1071</c:v>
                </c:pt>
                <c:pt idx="26">
                  <c:v>0.1113</c:v>
                </c:pt>
                <c:pt idx="27">
                  <c:v>0.11550000000000001</c:v>
                </c:pt>
                <c:pt idx="28">
                  <c:v>0.1197</c:v>
                </c:pt>
                <c:pt idx="29">
                  <c:v>0.1239</c:v>
                </c:pt>
                <c:pt idx="30">
                  <c:v>0.12809999999999999</c:v>
                </c:pt>
                <c:pt idx="31">
                  <c:v>0.1323</c:v>
                </c:pt>
                <c:pt idx="32">
                  <c:v>0.13650000000000001</c:v>
                </c:pt>
                <c:pt idx="33">
                  <c:v>0.14069999999999999</c:v>
                </c:pt>
                <c:pt idx="34">
                  <c:v>0.1449</c:v>
                </c:pt>
                <c:pt idx="35">
                  <c:v>0.14910000000000001</c:v>
                </c:pt>
                <c:pt idx="36">
                  <c:v>0.15329999999999999</c:v>
                </c:pt>
                <c:pt idx="37">
                  <c:v>0.1575</c:v>
                </c:pt>
                <c:pt idx="38">
                  <c:v>0.16170000000000001</c:v>
                </c:pt>
                <c:pt idx="39">
                  <c:v>0.16589999999999999</c:v>
                </c:pt>
                <c:pt idx="40">
                  <c:v>0.1701</c:v>
                </c:pt>
                <c:pt idx="41">
                  <c:v>0.17430000000000001</c:v>
                </c:pt>
                <c:pt idx="42">
                  <c:v>0.17849999999999999</c:v>
                </c:pt>
                <c:pt idx="43">
                  <c:v>0.1827</c:v>
                </c:pt>
                <c:pt idx="44">
                  <c:v>0.18690000000000001</c:v>
                </c:pt>
                <c:pt idx="45">
                  <c:v>0.19109999999999999</c:v>
                </c:pt>
                <c:pt idx="46">
                  <c:v>0.1953</c:v>
                </c:pt>
                <c:pt idx="47">
                  <c:v>0.19950000000000001</c:v>
                </c:pt>
                <c:pt idx="48">
                  <c:v>0.20369999999999999</c:v>
                </c:pt>
                <c:pt idx="49">
                  <c:v>0.2079</c:v>
                </c:pt>
                <c:pt idx="50">
                  <c:v>0.21210000000000001</c:v>
                </c:pt>
                <c:pt idx="51">
                  <c:v>0.21629999999999999</c:v>
                </c:pt>
                <c:pt idx="52">
                  <c:v>0.2205</c:v>
                </c:pt>
                <c:pt idx="53">
                  <c:v>0.22470000000000001</c:v>
                </c:pt>
                <c:pt idx="54">
                  <c:v>0.22889999999999999</c:v>
                </c:pt>
                <c:pt idx="55">
                  <c:v>0.2331</c:v>
                </c:pt>
                <c:pt idx="56">
                  <c:v>0.23730000000000001</c:v>
                </c:pt>
                <c:pt idx="57">
                  <c:v>0.24149999999999999</c:v>
                </c:pt>
                <c:pt idx="58">
                  <c:v>0.2457</c:v>
                </c:pt>
                <c:pt idx="59">
                  <c:v>0.24990000000000001</c:v>
                </c:pt>
                <c:pt idx="60">
                  <c:v>0.25409999999999999</c:v>
                </c:pt>
                <c:pt idx="61">
                  <c:v>0.25829999999999997</c:v>
                </c:pt>
                <c:pt idx="62">
                  <c:v>0.26250000000000001</c:v>
                </c:pt>
                <c:pt idx="63">
                  <c:v>0.26669999999999999</c:v>
                </c:pt>
                <c:pt idx="64">
                  <c:v>0.27089999999999997</c:v>
                </c:pt>
                <c:pt idx="65">
                  <c:v>0.27510000000000001</c:v>
                </c:pt>
                <c:pt idx="66">
                  <c:v>0.27929999999999999</c:v>
                </c:pt>
                <c:pt idx="67">
                  <c:v>0.28349999999999997</c:v>
                </c:pt>
                <c:pt idx="68">
                  <c:v>0.28770000000000001</c:v>
                </c:pt>
                <c:pt idx="69">
                  <c:v>0.29189999999999999</c:v>
                </c:pt>
                <c:pt idx="70">
                  <c:v>0.29609999999999997</c:v>
                </c:pt>
                <c:pt idx="71">
                  <c:v>0.30030000000000001</c:v>
                </c:pt>
                <c:pt idx="72">
                  <c:v>0.30449999999999999</c:v>
                </c:pt>
                <c:pt idx="73">
                  <c:v>0.30869999999999997</c:v>
                </c:pt>
                <c:pt idx="74">
                  <c:v>0.31290000000000001</c:v>
                </c:pt>
                <c:pt idx="75">
                  <c:v>0.31709999999999999</c:v>
                </c:pt>
                <c:pt idx="76">
                  <c:v>0.32129999999999997</c:v>
                </c:pt>
                <c:pt idx="77">
                  <c:v>0.32550000000000001</c:v>
                </c:pt>
                <c:pt idx="78">
                  <c:v>0.32969999999999999</c:v>
                </c:pt>
                <c:pt idx="79">
                  <c:v>0.33389999999999997</c:v>
                </c:pt>
                <c:pt idx="80">
                  <c:v>0.33810000000000001</c:v>
                </c:pt>
                <c:pt idx="81">
                  <c:v>0.34229999999999999</c:v>
                </c:pt>
                <c:pt idx="82">
                  <c:v>0.34649999999999997</c:v>
                </c:pt>
                <c:pt idx="83">
                  <c:v>0.35070000000000001</c:v>
                </c:pt>
                <c:pt idx="84">
                  <c:v>0.35489999999999999</c:v>
                </c:pt>
                <c:pt idx="85">
                  <c:v>0.35909999999999997</c:v>
                </c:pt>
                <c:pt idx="86">
                  <c:v>0.36330000000000001</c:v>
                </c:pt>
                <c:pt idx="87">
                  <c:v>0.36749999999999999</c:v>
                </c:pt>
                <c:pt idx="88">
                  <c:v>0.37169999999999997</c:v>
                </c:pt>
                <c:pt idx="89">
                  <c:v>0.37590000000000001</c:v>
                </c:pt>
                <c:pt idx="90">
                  <c:v>0.38009999999999999</c:v>
                </c:pt>
                <c:pt idx="91">
                  <c:v>0.38429999999999997</c:v>
                </c:pt>
                <c:pt idx="92">
                  <c:v>0.38850000000000001</c:v>
                </c:pt>
                <c:pt idx="93">
                  <c:v>0.39269999999999999</c:v>
                </c:pt>
                <c:pt idx="94">
                  <c:v>0.39689999999999998</c:v>
                </c:pt>
                <c:pt idx="95">
                  <c:v>0.40110000000000001</c:v>
                </c:pt>
                <c:pt idx="96">
                  <c:v>0.40529999999999999</c:v>
                </c:pt>
                <c:pt idx="97">
                  <c:v>0.40949999999999998</c:v>
                </c:pt>
                <c:pt idx="98">
                  <c:v>0.41370000000000001</c:v>
                </c:pt>
              </c:numCache>
            </c:numRef>
          </c:xVal>
          <c:yVal>
            <c:numRef>
              <c:f>גרף!AA</c:f>
              <c:numCache>
                <c:formatCode>General</c:formatCode>
                <c:ptCount val="99"/>
                <c:pt idx="0">
                  <c:v>32.176182402404152</c:v>
                </c:pt>
                <c:pt idx="1">
                  <c:v>31.434795167334102</c:v>
                </c:pt>
                <c:pt idx="2">
                  <c:v>30.711152245474029</c:v>
                </c:pt>
                <c:pt idx="3">
                  <c:v>30.004845154870068</c:v>
                </c:pt>
                <c:pt idx="4">
                  <c:v>29.315475199298351</c:v>
                </c:pt>
                <c:pt idx="5">
                  <c:v>28.642653243209001</c:v>
                </c:pt>
                <c:pt idx="6">
                  <c:v>27.985999492066831</c:v>
                </c:pt>
                <c:pt idx="7">
                  <c:v>27.34514327796504</c:v>
                </c:pt>
                <c:pt idx="8">
                  <c:v>26.71972285039049</c:v>
                </c:pt>
                <c:pt idx="9">
                  <c:v>26.109385172022819</c:v>
                </c:pt>
                <c:pt idx="10">
                  <c:v>25.51378571945191</c:v>
                </c:pt>
                <c:pt idx="11">
                  <c:v>24.93258828870135</c:v>
                </c:pt>
                <c:pt idx="12">
                  <c:v>24.36546480544801</c:v>
                </c:pt>
                <c:pt idx="13">
                  <c:v>23.812095139830589</c:v>
                </c:pt>
                <c:pt idx="14">
                  <c:v>23.272166925742759</c:v>
                </c:pt>
                <c:pt idx="15">
                  <c:v>22.745375384508801</c:v>
                </c:pt>
                <c:pt idx="16">
                  <c:v>22.23142315284197</c:v>
                </c:pt>
                <c:pt idx="17">
                  <c:v>21.73002011498907</c:v>
                </c:pt>
                <c:pt idx="18">
                  <c:v>21.240883238965761</c:v>
                </c:pt>
                <c:pt idx="19">
                  <c:v>20.763736416790721</c:v>
                </c:pt>
                <c:pt idx="20">
                  <c:v>20.298310308628221</c:v>
                </c:pt>
                <c:pt idx="21">
                  <c:v>19.844342190751149</c:v>
                </c:pt>
                <c:pt idx="22">
                  <c:v>19.401575807238761</c:v>
                </c:pt>
                <c:pt idx="23">
                  <c:v>18.969761225325271</c:v>
                </c:pt>
                <c:pt idx="24">
                  <c:v>18.54865469431785</c:v>
                </c:pt>
                <c:pt idx="25">
                  <c:v>18.138018508004251</c:v>
                </c:pt>
                <c:pt idx="26">
                  <c:v>17.73762087047238</c:v>
                </c:pt>
                <c:pt idx="27">
                  <c:v>17.347235765266099</c:v>
                </c:pt>
                <c:pt idx="28">
                  <c:v>16.96664282780354</c:v>
                </c:pt>
                <c:pt idx="29">
                  <c:v>16.595627220985651</c:v>
                </c:pt>
                <c:pt idx="30">
                  <c:v>16.23397951392495</c:v>
                </c:pt>
                <c:pt idx="31">
                  <c:v>15.881495563726009</c:v>
                </c:pt>
                <c:pt idx="32">
                  <c:v>15.537976400250811</c:v>
                </c:pt>
                <c:pt idx="33">
                  <c:v>15.20322811380418</c:v>
                </c:pt>
                <c:pt idx="34">
                  <c:v>14.87706174567554</c:v>
                </c:pt>
                <c:pt idx="35">
                  <c:v>14.559293181475571</c:v>
                </c:pt>
                <c:pt idx="36">
                  <c:v>14.249743047207289</c:v>
                </c:pt>
                <c:pt idx="37">
                  <c:v>13.948236608013</c:v>
                </c:pt>
                <c:pt idx="38">
                  <c:v>13.65460366954</c:v>
                </c:pt>
                <c:pt idx="39">
                  <c:v>13.368678481869219</c:v>
                </c:pt>
                <c:pt idx="40">
                  <c:v>13.09029964595277</c:v>
                </c:pt>
                <c:pt idx="41">
                  <c:v>12.819310022507359</c:v>
                </c:pt>
                <c:pt idx="42">
                  <c:v>12.55555664331232</c:v>
                </c:pt>
                <c:pt idx="43">
                  <c:v>12.298890624862119</c:v>
                </c:pt>
                <c:pt idx="44">
                  <c:v>12.049167084324599</c:v>
                </c:pt>
                <c:pt idx="45">
                  <c:v>11.80624505775749</c:v>
                </c:pt>
                <c:pt idx="46">
                  <c:v>11.569987420537119</c:v>
                </c:pt>
                <c:pt idx="47">
                  <c:v>11.340260809954261</c:v>
                </c:pt>
                <c:pt idx="48">
                  <c:v>11.11693554993361</c:v>
                </c:pt>
                <c:pt idx="49">
                  <c:v>10.899885577834169</c:v>
                </c:pt>
                <c:pt idx="50">
                  <c:v>10.688988373289449</c:v>
                </c:pt>
                <c:pt idx="51">
                  <c:v>10.48412488904715</c:v>
                </c:pt>
                <c:pt idx="52">
                  <c:v>10.28517948376942</c:v>
                </c:pt>
                <c:pt idx="53">
                  <c:v>10.09203985675553</c:v>
                </c:pt>
                <c:pt idx="54">
                  <c:v>9.9045969845504711</c:v>
                </c:pt>
                <c:pt idx="55">
                  <c:v>9.7227450594033638</c:v>
                </c:pt>
                <c:pt idx="56">
                  <c:v>9.5463814295410749</c:v>
                </c:pt>
                <c:pt idx="57">
                  <c:v>9.3754065412233683</c:v>
                </c:pt>
                <c:pt idx="58">
                  <c:v>9.2097238825468093</c:v>
                </c:pt>
                <c:pt idx="59">
                  <c:v>9.0492399289657079</c:v>
                </c:pt>
                <c:pt idx="60">
                  <c:v>8.8938640904994042</c:v>
                </c:pt>
                <c:pt idx="61">
                  <c:v>8.7435086605960191</c:v>
                </c:pt>
                <c:pt idx="62">
                  <c:v>8.5980887666238743</c:v>
                </c:pt>
                <c:pt idx="63">
                  <c:v>8.457522321962573</c:v>
                </c:pt>
                <c:pt idx="64">
                  <c:v>8.3217299796667525</c:v>
                </c:pt>
                <c:pt idx="65">
                  <c:v>8.190635087676327</c:v>
                </c:pt>
                <c:pt idx="66">
                  <c:v>8.0641636455479144</c:v>
                </c:pt>
                <c:pt idx="67">
                  <c:v>7.9422442626830874</c:v>
                </c:pt>
                <c:pt idx="68">
                  <c:v>7.8248081180297913</c:v>
                </c:pt>
                <c:pt idx="69">
                  <c:v>7.7117889212342439</c:v>
                </c:pt>
                <c:pt idx="70">
                  <c:v>7.6031228752213558</c:v>
                </c:pt>
                <c:pt idx="71">
                  <c:v>7.498748640182554</c:v>
                </c:pt>
                <c:pt idx="72">
                  <c:v>7.398607298950691</c:v>
                </c:pt>
                <c:pt idx="73">
                  <c:v>7.3026423237424787</c:v>
                </c:pt>
                <c:pt idx="74">
                  <c:v>7.2107995442496886</c:v>
                </c:pt>
                <c:pt idx="75">
                  <c:v>7.1230271170610919</c:v>
                </c:pt>
                <c:pt idx="76">
                  <c:v>7.0392754963978916</c:v>
                </c:pt>
                <c:pt idx="77">
                  <c:v>6.9594974061461237</c:v>
                </c:pt>
                <c:pt idx="78">
                  <c:v>6.8836478131702332</c:v>
                </c:pt>
                <c:pt idx="79">
                  <c:v>6.8116839018927724</c:v>
                </c:pt>
                <c:pt idx="80">
                  <c:v>6.7435650501258602</c:v>
                </c:pt>
                <c:pt idx="81">
                  <c:v>6.6792528061407719</c:v>
                </c:pt>
                <c:pt idx="82">
                  <c:v>6.6187108669627071</c:v>
                </c:pt>
                <c:pt idx="83">
                  <c:v>6.5619050578784837</c:v>
                </c:pt>
                <c:pt idx="84">
                  <c:v>6.5088033131455987</c:v>
                </c:pt>
                <c:pt idx="85">
                  <c:v>6.4593756578917576</c:v>
                </c:pt>
                <c:pt idx="86">
                  <c:v>6.4135941911946581</c:v>
                </c:pt>
                <c:pt idx="87">
                  <c:v>6.3714330703324729</c:v>
                </c:pt>
                <c:pt idx="88">
                  <c:v>6.3328684961961583</c:v>
                </c:pt>
                <c:pt idx="89">
                  <c:v>6.2978786998553229</c:v>
                </c:pt>
                <c:pt idx="90">
                  <c:v>6.2664439302701149</c:v>
                </c:pt>
                <c:pt idx="91">
                  <c:v>6.2385464431421411</c:v>
                </c:pt>
                <c:pt idx="92">
                  <c:v>6.2141704908981756</c:v>
                </c:pt>
                <c:pt idx="93">
                  <c:v>6.193302313800964</c:v>
                </c:pt>
                <c:pt idx="94">
                  <c:v>6.1759301321821267</c:v>
                </c:pt>
                <c:pt idx="95">
                  <c:v>6.1620441397927763</c:v>
                </c:pt>
                <c:pt idx="96">
                  <c:v>6.1516364982680827</c:v>
                </c:pt>
                <c:pt idx="97">
                  <c:v>6.1447013327026738</c:v>
                </c:pt>
                <c:pt idx="98">
                  <c:v>6.1412347283343687</c:v>
                </c:pt>
              </c:numCache>
            </c:numRef>
          </c:yVal>
          <c:smooth val="1"/>
          <c:extLst>
            <c:ext xmlns:c16="http://schemas.microsoft.com/office/drawing/2014/chart" uri="{C3380CC4-5D6E-409C-BE32-E72D297353CC}">
              <c16:uniqueId val="{00000001-7C20-4421-8A8D-623DBE6D5AE3}"/>
            </c:ext>
          </c:extLst>
        </c:ser>
        <c:ser>
          <c:idx val="2"/>
          <c:order val="2"/>
          <c:tx>
            <c:strRef>
              <c:f>גרף!$B$4</c:f>
              <c:strCache>
                <c:ptCount val="1"/>
                <c:pt idx="0">
                  <c:v>1</c:v>
                </c:pt>
              </c:strCache>
            </c:strRef>
          </c:tx>
          <c:spPr>
            <a:ln w="19050" cap="rnd">
              <a:solidFill>
                <a:schemeClr val="accent3"/>
              </a:solidFill>
              <a:round/>
            </a:ln>
            <a:effectLst/>
          </c:spPr>
          <c:marker>
            <c:symbol val="none"/>
          </c:marker>
          <c:xVal>
            <c:numRef>
              <c:f>גרף!B</c:f>
              <c:numCache>
                <c:formatCode>General</c:formatCode>
                <c:ptCount val="99"/>
                <c:pt idx="0">
                  <c:v>2.0999999999999999E-3</c:v>
                </c:pt>
                <c:pt idx="1">
                  <c:v>6.3E-3</c:v>
                </c:pt>
                <c:pt idx="2">
                  <c:v>1.0500000000000001E-2</c:v>
                </c:pt>
                <c:pt idx="3">
                  <c:v>1.47E-2</c:v>
                </c:pt>
                <c:pt idx="4">
                  <c:v>1.89E-2</c:v>
                </c:pt>
                <c:pt idx="5">
                  <c:v>2.3099999999999999E-2</c:v>
                </c:pt>
                <c:pt idx="6">
                  <c:v>2.7300000000000001E-2</c:v>
                </c:pt>
                <c:pt idx="7">
                  <c:v>3.15E-2</c:v>
                </c:pt>
                <c:pt idx="8">
                  <c:v>3.5700000000000003E-2</c:v>
                </c:pt>
                <c:pt idx="9">
                  <c:v>3.9899999999999998E-2</c:v>
                </c:pt>
                <c:pt idx="10">
                  <c:v>4.41E-2</c:v>
                </c:pt>
                <c:pt idx="11">
                  <c:v>4.8300000000000003E-2</c:v>
                </c:pt>
                <c:pt idx="12">
                  <c:v>5.2499999999999998E-2</c:v>
                </c:pt>
                <c:pt idx="13">
                  <c:v>5.6699999999999993E-2</c:v>
                </c:pt>
                <c:pt idx="14">
                  <c:v>6.0900000000000003E-2</c:v>
                </c:pt>
                <c:pt idx="15">
                  <c:v>6.5099999999999991E-2</c:v>
                </c:pt>
                <c:pt idx="16">
                  <c:v>6.93E-2</c:v>
                </c:pt>
                <c:pt idx="17">
                  <c:v>7.3499999999999996E-2</c:v>
                </c:pt>
                <c:pt idx="18">
                  <c:v>7.7699999999999991E-2</c:v>
                </c:pt>
                <c:pt idx="19">
                  <c:v>8.1900000000000001E-2</c:v>
                </c:pt>
                <c:pt idx="20">
                  <c:v>8.6099999999999996E-2</c:v>
                </c:pt>
                <c:pt idx="21">
                  <c:v>9.0299999999999991E-2</c:v>
                </c:pt>
                <c:pt idx="22">
                  <c:v>9.4500000000000001E-2</c:v>
                </c:pt>
                <c:pt idx="23">
                  <c:v>9.8699999999999996E-2</c:v>
                </c:pt>
                <c:pt idx="24">
                  <c:v>0.10290000000000001</c:v>
                </c:pt>
                <c:pt idx="25">
                  <c:v>0.1071</c:v>
                </c:pt>
                <c:pt idx="26">
                  <c:v>0.1113</c:v>
                </c:pt>
                <c:pt idx="27">
                  <c:v>0.11550000000000001</c:v>
                </c:pt>
                <c:pt idx="28">
                  <c:v>0.1197</c:v>
                </c:pt>
                <c:pt idx="29">
                  <c:v>0.1239</c:v>
                </c:pt>
                <c:pt idx="30">
                  <c:v>0.12809999999999999</c:v>
                </c:pt>
                <c:pt idx="31">
                  <c:v>0.1323</c:v>
                </c:pt>
                <c:pt idx="32">
                  <c:v>0.13650000000000001</c:v>
                </c:pt>
                <c:pt idx="33">
                  <c:v>0.14069999999999999</c:v>
                </c:pt>
                <c:pt idx="34">
                  <c:v>0.1449</c:v>
                </c:pt>
                <c:pt idx="35">
                  <c:v>0.14910000000000001</c:v>
                </c:pt>
                <c:pt idx="36">
                  <c:v>0.15329999999999999</c:v>
                </c:pt>
                <c:pt idx="37">
                  <c:v>0.1575</c:v>
                </c:pt>
                <c:pt idx="38">
                  <c:v>0.16170000000000001</c:v>
                </c:pt>
                <c:pt idx="39">
                  <c:v>0.16589999999999999</c:v>
                </c:pt>
                <c:pt idx="40">
                  <c:v>0.1701</c:v>
                </c:pt>
                <c:pt idx="41">
                  <c:v>0.17430000000000001</c:v>
                </c:pt>
                <c:pt idx="42">
                  <c:v>0.17849999999999999</c:v>
                </c:pt>
                <c:pt idx="43">
                  <c:v>0.1827</c:v>
                </c:pt>
                <c:pt idx="44">
                  <c:v>0.18690000000000001</c:v>
                </c:pt>
                <c:pt idx="45">
                  <c:v>0.19109999999999999</c:v>
                </c:pt>
                <c:pt idx="46">
                  <c:v>0.1953</c:v>
                </c:pt>
                <c:pt idx="47">
                  <c:v>0.19950000000000001</c:v>
                </c:pt>
                <c:pt idx="48">
                  <c:v>0.20369999999999999</c:v>
                </c:pt>
                <c:pt idx="49">
                  <c:v>0.2079</c:v>
                </c:pt>
                <c:pt idx="50">
                  <c:v>0.21210000000000001</c:v>
                </c:pt>
                <c:pt idx="51">
                  <c:v>0.21629999999999999</c:v>
                </c:pt>
                <c:pt idx="52">
                  <c:v>0.2205</c:v>
                </c:pt>
                <c:pt idx="53">
                  <c:v>0.22470000000000001</c:v>
                </c:pt>
                <c:pt idx="54">
                  <c:v>0.22889999999999999</c:v>
                </c:pt>
                <c:pt idx="55">
                  <c:v>0.2331</c:v>
                </c:pt>
                <c:pt idx="56">
                  <c:v>0.23730000000000001</c:v>
                </c:pt>
                <c:pt idx="57">
                  <c:v>0.24149999999999999</c:v>
                </c:pt>
                <c:pt idx="58">
                  <c:v>0.2457</c:v>
                </c:pt>
                <c:pt idx="59">
                  <c:v>0.24990000000000001</c:v>
                </c:pt>
                <c:pt idx="60">
                  <c:v>0.25409999999999999</c:v>
                </c:pt>
                <c:pt idx="61">
                  <c:v>0.25829999999999997</c:v>
                </c:pt>
                <c:pt idx="62">
                  <c:v>0.26250000000000001</c:v>
                </c:pt>
                <c:pt idx="63">
                  <c:v>0.26669999999999999</c:v>
                </c:pt>
                <c:pt idx="64">
                  <c:v>0.27089999999999997</c:v>
                </c:pt>
                <c:pt idx="65">
                  <c:v>0.27510000000000001</c:v>
                </c:pt>
                <c:pt idx="66">
                  <c:v>0.27929999999999999</c:v>
                </c:pt>
                <c:pt idx="67">
                  <c:v>0.28349999999999997</c:v>
                </c:pt>
                <c:pt idx="68">
                  <c:v>0.28770000000000001</c:v>
                </c:pt>
                <c:pt idx="69">
                  <c:v>0.29189999999999999</c:v>
                </c:pt>
                <c:pt idx="70">
                  <c:v>0.29609999999999997</c:v>
                </c:pt>
                <c:pt idx="71">
                  <c:v>0.30030000000000001</c:v>
                </c:pt>
                <c:pt idx="72">
                  <c:v>0.30449999999999999</c:v>
                </c:pt>
                <c:pt idx="73">
                  <c:v>0.30869999999999997</c:v>
                </c:pt>
                <c:pt idx="74">
                  <c:v>0.31290000000000001</c:v>
                </c:pt>
                <c:pt idx="75">
                  <c:v>0.31709999999999999</c:v>
                </c:pt>
                <c:pt idx="76">
                  <c:v>0.32129999999999997</c:v>
                </c:pt>
                <c:pt idx="77">
                  <c:v>0.32550000000000001</c:v>
                </c:pt>
                <c:pt idx="78">
                  <c:v>0.32969999999999999</c:v>
                </c:pt>
                <c:pt idx="79">
                  <c:v>0.33389999999999997</c:v>
                </c:pt>
                <c:pt idx="80">
                  <c:v>0.33810000000000001</c:v>
                </c:pt>
                <c:pt idx="81">
                  <c:v>0.34229999999999999</c:v>
                </c:pt>
                <c:pt idx="82">
                  <c:v>0.34649999999999997</c:v>
                </c:pt>
                <c:pt idx="83">
                  <c:v>0.35070000000000001</c:v>
                </c:pt>
                <c:pt idx="84">
                  <c:v>0.35489999999999999</c:v>
                </c:pt>
                <c:pt idx="85">
                  <c:v>0.35909999999999997</c:v>
                </c:pt>
                <c:pt idx="86">
                  <c:v>0.36330000000000001</c:v>
                </c:pt>
                <c:pt idx="87">
                  <c:v>0.36749999999999999</c:v>
                </c:pt>
                <c:pt idx="88">
                  <c:v>0.37169999999999997</c:v>
                </c:pt>
                <c:pt idx="89">
                  <c:v>0.37590000000000001</c:v>
                </c:pt>
                <c:pt idx="90">
                  <c:v>0.38009999999999999</c:v>
                </c:pt>
                <c:pt idx="91">
                  <c:v>0.38429999999999997</c:v>
                </c:pt>
                <c:pt idx="92">
                  <c:v>0.38850000000000001</c:v>
                </c:pt>
                <c:pt idx="93">
                  <c:v>0.39269999999999999</c:v>
                </c:pt>
                <c:pt idx="94">
                  <c:v>0.39689999999999998</c:v>
                </c:pt>
                <c:pt idx="95">
                  <c:v>0.40110000000000001</c:v>
                </c:pt>
                <c:pt idx="96">
                  <c:v>0.40529999999999999</c:v>
                </c:pt>
                <c:pt idx="97">
                  <c:v>0.40949999999999998</c:v>
                </c:pt>
                <c:pt idx="98">
                  <c:v>0.41370000000000001</c:v>
                </c:pt>
              </c:numCache>
            </c:numRef>
          </c:xVal>
          <c:yVal>
            <c:numRef>
              <c:f>גרף!AAA</c:f>
              <c:numCache>
                <c:formatCode>General</c:formatCode>
                <c:ptCount val="99"/>
                <c:pt idx="0">
                  <c:v>32.175860965588647</c:v>
                </c:pt>
                <c:pt idx="1">
                  <c:v>31.43444647381601</c:v>
                </c:pt>
                <c:pt idx="2">
                  <c:v>30.710776366138209</c:v>
                </c:pt>
                <c:pt idx="3">
                  <c:v>30.00444216612788</c:v>
                </c:pt>
                <c:pt idx="4">
                  <c:v>29.315045183072161</c:v>
                </c:pt>
                <c:pt idx="5">
                  <c:v>28.642196286915489</c:v>
                </c:pt>
                <c:pt idx="6">
                  <c:v>27.985515688599271</c:v>
                </c:pt>
                <c:pt idx="7">
                  <c:v>27.344632725674352</c:v>
                </c:pt>
                <c:pt idx="8">
                  <c:v>26.719185653065288</c:v>
                </c:pt>
                <c:pt idx="9">
                  <c:v>26.108821438868311</c:v>
                </c:pt>
                <c:pt idx="10">
                  <c:v>25.513195565067701</c:v>
                </c:pt>
                <c:pt idx="11">
                  <c:v>24.931971833058132</c:v>
                </c:pt>
                <c:pt idx="12">
                  <c:v>24.364822173863139</c:v>
                </c:pt>
                <c:pt idx="13">
                  <c:v>23.811426462942691</c:v>
                </c:pt>
                <c:pt idx="14">
                  <c:v>23.271472339485129</c:v>
                </c:pt>
                <c:pt idx="15">
                  <c:v>22.744655030081731</c:v>
                </c:pt>
                <c:pt idx="16">
                  <c:v>22.23067717668415</c:v>
                </c:pt>
                <c:pt idx="17">
                  <c:v>21.72924866874768</c:v>
                </c:pt>
                <c:pt idx="18">
                  <c:v>21.24008647946577</c:v>
                </c:pt>
                <c:pt idx="19">
                  <c:v>20.762914506002929</c:v>
                </c:pt>
                <c:pt idx="20">
                  <c:v>20.297463413636351</c:v>
                </c:pt>
                <c:pt idx="21">
                  <c:v>19.843470483717908</c:v>
                </c:pt>
                <c:pt idx="22">
                  <c:v>19.400679465370779</c:v>
                </c:pt>
                <c:pt idx="23">
                  <c:v>18.968840430837151</c:v>
                </c:pt>
                <c:pt idx="24">
                  <c:v>18.54770963439509</c:v>
                </c:pt>
                <c:pt idx="25">
                  <c:v>18.137049374765191</c:v>
                </c:pt>
                <c:pt idx="26">
                  <c:v>17.73662786092914</c:v>
                </c:pt>
                <c:pt idx="27">
                  <c:v>17.346219081284541</c:v>
                </c:pt>
                <c:pt idx="28">
                  <c:v>16.96560267606225</c:v>
                </c:pt>
                <c:pt idx="29">
                  <c:v>16.59456381293387</c:v>
                </c:pt>
                <c:pt idx="30">
                  <c:v>16.232893065739621</c:v>
                </c:pt>
                <c:pt idx="31">
                  <c:v>15.88038629626784</c:v>
                </c:pt>
                <c:pt idx="32">
                  <c:v>15.536844539019389</c:v>
                </c:pt>
                <c:pt idx="33">
                  <c:v>15.202073888892089</c:v>
                </c:pt>
                <c:pt idx="34">
                  <c:v>14.87588539172163</c:v>
                </c:pt>
                <c:pt idx="35">
                  <c:v>14.55809493761722</c:v>
                </c:pt>
                <c:pt idx="36">
                  <c:v>14.248523157031791</c:v>
                </c:pt>
                <c:pt idx="37">
                  <c:v>13.94699531950808</c:v>
                </c:pt>
                <c:pt idx="38">
                  <c:v>13.65334123504338</c:v>
                </c:pt>
                <c:pt idx="39">
                  <c:v>13.36739515801732</c:v>
                </c:pt>
                <c:pt idx="40">
                  <c:v>13.088995693628529</c:v>
                </c:pt>
                <c:pt idx="41">
                  <c:v>12.81798570678724</c:v>
                </c:pt>
                <c:pt idx="42">
                  <c:v>12.55421223341237</c:v>
                </c:pt>
                <c:pt idx="43">
                  <c:v>12.29752639408327</c:v>
                </c:pt>
                <c:pt idx="44">
                  <c:v>12.04778330999711</c:v>
                </c:pt>
                <c:pt idx="45">
                  <c:v>11.804842021184569</c:v>
                </c:pt>
                <c:pt idx="46">
                  <c:v>11.568565406937729</c:v>
                </c:pt>
                <c:pt idx="47">
                  <c:v>11.338820108405169</c:v>
                </c:pt>
                <c:pt idx="48">
                  <c:v>11.115476453310549</c:v>
                </c:pt>
                <c:pt idx="49">
                  <c:v>10.89840838275237</c:v>
                </c:pt>
                <c:pt idx="50">
                  <c:v>10.68749338004333</c:v>
                </c:pt>
                <c:pt idx="51">
                  <c:v>10.48261240154927</c:v>
                </c:pt>
                <c:pt idx="52">
                  <c:v>10.28364980948864</c:v>
                </c:pt>
                <c:pt idx="53">
                  <c:v>10.090493306654601</c:v>
                </c:pt>
                <c:pt idx="54">
                  <c:v>9.9030338730227569</c:v>
                </c:pt>
                <c:pt idx="55">
                  <c:v>9.7211657042089445</c:v>
                </c:pt>
                <c:pt idx="56">
                  <c:v>9.5447861517421604</c:v>
                </c:pt>
                <c:pt idx="57">
                  <c:v>9.3737956651190242</c:v>
                </c:pt>
                <c:pt idx="58">
                  <c:v>9.2080977356070193</c:v>
                </c:pt>
                <c:pt idx="59">
                  <c:v>9.0475988417648239</c:v>
                </c:pt>
                <c:pt idx="60">
                  <c:v>8.8922083966489271</c:v>
                </c:pt>
                <c:pt idx="61">
                  <c:v>8.7418386966767976</c:v>
                </c:pt>
                <c:pt idx="62">
                  <c:v>8.5964048721176631</c:v>
                </c:pt>
                <c:pt idx="63">
                  <c:v>8.4558248391830357</c:v>
                </c:pt>
                <c:pt idx="64">
                  <c:v>8.3200192536898623</c:v>
                </c:pt>
                <c:pt idx="65">
                  <c:v>8.1889114662702251</c:v>
                </c:pt>
                <c:pt idx="66">
                  <c:v>8.062427479102217</c:v>
                </c:pt>
                <c:pt idx="67">
                  <c:v>7.9404959041376442</c:v>
                </c:pt>
                <c:pt idx="68">
                  <c:v>7.8230479228029468</c:v>
                </c:pt>
                <c:pt idx="69">
                  <c:v>7.7100172471505823</c:v>
                </c:pt>
                <c:pt idx="70">
                  <c:v>7.6013400824389601</c:v>
                </c:pt>
                <c:pt idx="71">
                  <c:v>7.4969550911197924</c:v>
                </c:pt>
                <c:pt idx="72">
                  <c:v>7.3968033582125337</c:v>
                </c:pt>
                <c:pt idx="73">
                  <c:v>7.3008283580463917</c:v>
                </c:pt>
                <c:pt idx="74">
                  <c:v>7.208975922351077</c:v>
                </c:pt>
                <c:pt idx="75">
                  <c:v>7.1211942096783369</c:v>
                </c:pt>
                <c:pt idx="76">
                  <c:v>7.0374336761369918</c:v>
                </c:pt>
                <c:pt idx="77">
                  <c:v>6.957647047424941</c:v>
                </c:pt>
                <c:pt idx="78">
                  <c:v>6.8817892921423924</c:v>
                </c:pt>
                <c:pt idx="79">
                  <c:v>6.8098175963711816</c:v>
                </c:pt>
                <c:pt idx="80">
                  <c:v>6.741691339505917</c:v>
                </c:pt>
                <c:pt idx="81">
                  <c:v>6.6773720713232203</c:v>
                </c:pt>
                <c:pt idx="82">
                  <c:v>6.6168234902762224</c:v>
                </c:pt>
                <c:pt idx="83">
                  <c:v>6.5600114230019431</c:v>
                </c:pt>
                <c:pt idx="84">
                  <c:v>6.5069038050300936</c:v>
                </c:pt>
                <c:pt idx="85">
                  <c:v>6.4574706626823248</c:v>
                </c:pt>
                <c:pt idx="86">
                  <c:v>6.4116840961517836</c:v>
                </c:pt>
                <c:pt idx="87">
                  <c:v>6.3695182637533776</c:v>
                </c:pt>
                <c:pt idx="88">
                  <c:v>6.3309493673358501</c:v>
                </c:pt>
                <c:pt idx="89">
                  <c:v>6.2959556388474764</c:v>
                </c:pt>
                <c:pt idx="90">
                  <c:v>6.2645173280477531</c:v>
                </c:pt>
                <c:pt idx="91">
                  <c:v>6.2366166913581704</c:v>
                </c:pt>
                <c:pt idx="92">
                  <c:v>6.2122379818457656</c:v>
                </c:pt>
                <c:pt idx="93">
                  <c:v>6.1913674403338019</c:v>
                </c:pt>
                <c:pt idx="94">
                  <c:v>6.1739932876345529</c:v>
                </c:pt>
                <c:pt idx="95">
                  <c:v>6.1601057178998246</c:v>
                </c:pt>
                <c:pt idx="96">
                  <c:v>6.1496968930854417</c:v>
                </c:pt>
                <c:pt idx="97">
                  <c:v>6.1427609385265756</c:v>
                </c:pt>
                <c:pt idx="98">
                  <c:v>6.139293939621437</c:v>
                </c:pt>
              </c:numCache>
            </c:numRef>
          </c:yVal>
          <c:smooth val="1"/>
          <c:extLst>
            <c:ext xmlns:c16="http://schemas.microsoft.com/office/drawing/2014/chart" uri="{C3380CC4-5D6E-409C-BE32-E72D297353CC}">
              <c16:uniqueId val="{00000002-7C20-4421-8A8D-623DBE6D5AE3}"/>
            </c:ext>
          </c:extLst>
        </c:ser>
        <c:ser>
          <c:idx val="3"/>
          <c:order val="3"/>
          <c:tx>
            <c:strRef>
              <c:f>גרף!$B$5</c:f>
              <c:strCache>
                <c:ptCount val="1"/>
                <c:pt idx="0">
                  <c:v>5</c:v>
                </c:pt>
              </c:strCache>
            </c:strRef>
          </c:tx>
          <c:spPr>
            <a:ln w="19050" cap="rnd">
              <a:solidFill>
                <a:schemeClr val="accent4"/>
              </a:solidFill>
              <a:round/>
            </a:ln>
            <a:effectLst/>
          </c:spPr>
          <c:marker>
            <c:symbol val="none"/>
          </c:marker>
          <c:xVal>
            <c:numRef>
              <c:f>גרף!B</c:f>
              <c:numCache>
                <c:formatCode>General</c:formatCode>
                <c:ptCount val="99"/>
                <c:pt idx="0">
                  <c:v>2.0999999999999999E-3</c:v>
                </c:pt>
                <c:pt idx="1">
                  <c:v>6.3E-3</c:v>
                </c:pt>
                <c:pt idx="2">
                  <c:v>1.0500000000000001E-2</c:v>
                </c:pt>
                <c:pt idx="3">
                  <c:v>1.47E-2</c:v>
                </c:pt>
                <c:pt idx="4">
                  <c:v>1.89E-2</c:v>
                </c:pt>
                <c:pt idx="5">
                  <c:v>2.3099999999999999E-2</c:v>
                </c:pt>
                <c:pt idx="6">
                  <c:v>2.7300000000000001E-2</c:v>
                </c:pt>
                <c:pt idx="7">
                  <c:v>3.15E-2</c:v>
                </c:pt>
                <c:pt idx="8">
                  <c:v>3.5700000000000003E-2</c:v>
                </c:pt>
                <c:pt idx="9">
                  <c:v>3.9899999999999998E-2</c:v>
                </c:pt>
                <c:pt idx="10">
                  <c:v>4.41E-2</c:v>
                </c:pt>
                <c:pt idx="11">
                  <c:v>4.8300000000000003E-2</c:v>
                </c:pt>
                <c:pt idx="12">
                  <c:v>5.2499999999999998E-2</c:v>
                </c:pt>
                <c:pt idx="13">
                  <c:v>5.6699999999999993E-2</c:v>
                </c:pt>
                <c:pt idx="14">
                  <c:v>6.0900000000000003E-2</c:v>
                </c:pt>
                <c:pt idx="15">
                  <c:v>6.5099999999999991E-2</c:v>
                </c:pt>
                <c:pt idx="16">
                  <c:v>6.93E-2</c:v>
                </c:pt>
                <c:pt idx="17">
                  <c:v>7.3499999999999996E-2</c:v>
                </c:pt>
                <c:pt idx="18">
                  <c:v>7.7699999999999991E-2</c:v>
                </c:pt>
                <c:pt idx="19">
                  <c:v>8.1900000000000001E-2</c:v>
                </c:pt>
                <c:pt idx="20">
                  <c:v>8.6099999999999996E-2</c:v>
                </c:pt>
                <c:pt idx="21">
                  <c:v>9.0299999999999991E-2</c:v>
                </c:pt>
                <c:pt idx="22">
                  <c:v>9.4500000000000001E-2</c:v>
                </c:pt>
                <c:pt idx="23">
                  <c:v>9.8699999999999996E-2</c:v>
                </c:pt>
                <c:pt idx="24">
                  <c:v>0.10290000000000001</c:v>
                </c:pt>
                <c:pt idx="25">
                  <c:v>0.1071</c:v>
                </c:pt>
                <c:pt idx="26">
                  <c:v>0.1113</c:v>
                </c:pt>
                <c:pt idx="27">
                  <c:v>0.11550000000000001</c:v>
                </c:pt>
                <c:pt idx="28">
                  <c:v>0.1197</c:v>
                </c:pt>
                <c:pt idx="29">
                  <c:v>0.1239</c:v>
                </c:pt>
                <c:pt idx="30">
                  <c:v>0.12809999999999999</c:v>
                </c:pt>
                <c:pt idx="31">
                  <c:v>0.1323</c:v>
                </c:pt>
                <c:pt idx="32">
                  <c:v>0.13650000000000001</c:v>
                </c:pt>
                <c:pt idx="33">
                  <c:v>0.14069999999999999</c:v>
                </c:pt>
                <c:pt idx="34">
                  <c:v>0.1449</c:v>
                </c:pt>
                <c:pt idx="35">
                  <c:v>0.14910000000000001</c:v>
                </c:pt>
                <c:pt idx="36">
                  <c:v>0.15329999999999999</c:v>
                </c:pt>
                <c:pt idx="37">
                  <c:v>0.1575</c:v>
                </c:pt>
                <c:pt idx="38">
                  <c:v>0.16170000000000001</c:v>
                </c:pt>
                <c:pt idx="39">
                  <c:v>0.16589999999999999</c:v>
                </c:pt>
                <c:pt idx="40">
                  <c:v>0.1701</c:v>
                </c:pt>
                <c:pt idx="41">
                  <c:v>0.17430000000000001</c:v>
                </c:pt>
                <c:pt idx="42">
                  <c:v>0.17849999999999999</c:v>
                </c:pt>
                <c:pt idx="43">
                  <c:v>0.1827</c:v>
                </c:pt>
                <c:pt idx="44">
                  <c:v>0.18690000000000001</c:v>
                </c:pt>
                <c:pt idx="45">
                  <c:v>0.19109999999999999</c:v>
                </c:pt>
                <c:pt idx="46">
                  <c:v>0.1953</c:v>
                </c:pt>
                <c:pt idx="47">
                  <c:v>0.19950000000000001</c:v>
                </c:pt>
                <c:pt idx="48">
                  <c:v>0.20369999999999999</c:v>
                </c:pt>
                <c:pt idx="49">
                  <c:v>0.2079</c:v>
                </c:pt>
                <c:pt idx="50">
                  <c:v>0.21210000000000001</c:v>
                </c:pt>
                <c:pt idx="51">
                  <c:v>0.21629999999999999</c:v>
                </c:pt>
                <c:pt idx="52">
                  <c:v>0.2205</c:v>
                </c:pt>
                <c:pt idx="53">
                  <c:v>0.22470000000000001</c:v>
                </c:pt>
                <c:pt idx="54">
                  <c:v>0.22889999999999999</c:v>
                </c:pt>
                <c:pt idx="55">
                  <c:v>0.2331</c:v>
                </c:pt>
                <c:pt idx="56">
                  <c:v>0.23730000000000001</c:v>
                </c:pt>
                <c:pt idx="57">
                  <c:v>0.24149999999999999</c:v>
                </c:pt>
                <c:pt idx="58">
                  <c:v>0.2457</c:v>
                </c:pt>
                <c:pt idx="59">
                  <c:v>0.24990000000000001</c:v>
                </c:pt>
                <c:pt idx="60">
                  <c:v>0.25409999999999999</c:v>
                </c:pt>
                <c:pt idx="61">
                  <c:v>0.25829999999999997</c:v>
                </c:pt>
                <c:pt idx="62">
                  <c:v>0.26250000000000001</c:v>
                </c:pt>
                <c:pt idx="63">
                  <c:v>0.26669999999999999</c:v>
                </c:pt>
                <c:pt idx="64">
                  <c:v>0.27089999999999997</c:v>
                </c:pt>
                <c:pt idx="65">
                  <c:v>0.27510000000000001</c:v>
                </c:pt>
                <c:pt idx="66">
                  <c:v>0.27929999999999999</c:v>
                </c:pt>
                <c:pt idx="67">
                  <c:v>0.28349999999999997</c:v>
                </c:pt>
                <c:pt idx="68">
                  <c:v>0.28770000000000001</c:v>
                </c:pt>
                <c:pt idx="69">
                  <c:v>0.29189999999999999</c:v>
                </c:pt>
                <c:pt idx="70">
                  <c:v>0.29609999999999997</c:v>
                </c:pt>
                <c:pt idx="71">
                  <c:v>0.30030000000000001</c:v>
                </c:pt>
                <c:pt idx="72">
                  <c:v>0.30449999999999999</c:v>
                </c:pt>
                <c:pt idx="73">
                  <c:v>0.30869999999999997</c:v>
                </c:pt>
                <c:pt idx="74">
                  <c:v>0.31290000000000001</c:v>
                </c:pt>
                <c:pt idx="75">
                  <c:v>0.31709999999999999</c:v>
                </c:pt>
                <c:pt idx="76">
                  <c:v>0.32129999999999997</c:v>
                </c:pt>
                <c:pt idx="77">
                  <c:v>0.32550000000000001</c:v>
                </c:pt>
                <c:pt idx="78">
                  <c:v>0.32969999999999999</c:v>
                </c:pt>
                <c:pt idx="79">
                  <c:v>0.33389999999999997</c:v>
                </c:pt>
                <c:pt idx="80">
                  <c:v>0.33810000000000001</c:v>
                </c:pt>
                <c:pt idx="81">
                  <c:v>0.34229999999999999</c:v>
                </c:pt>
                <c:pt idx="82">
                  <c:v>0.34649999999999997</c:v>
                </c:pt>
                <c:pt idx="83">
                  <c:v>0.35070000000000001</c:v>
                </c:pt>
                <c:pt idx="84">
                  <c:v>0.35489999999999999</c:v>
                </c:pt>
                <c:pt idx="85">
                  <c:v>0.35909999999999997</c:v>
                </c:pt>
                <c:pt idx="86">
                  <c:v>0.36330000000000001</c:v>
                </c:pt>
                <c:pt idx="87">
                  <c:v>0.36749999999999999</c:v>
                </c:pt>
                <c:pt idx="88">
                  <c:v>0.37169999999999997</c:v>
                </c:pt>
                <c:pt idx="89">
                  <c:v>0.37590000000000001</c:v>
                </c:pt>
                <c:pt idx="90">
                  <c:v>0.38009999999999999</c:v>
                </c:pt>
                <c:pt idx="91">
                  <c:v>0.38429999999999997</c:v>
                </c:pt>
                <c:pt idx="92">
                  <c:v>0.38850000000000001</c:v>
                </c:pt>
                <c:pt idx="93">
                  <c:v>0.39269999999999999</c:v>
                </c:pt>
                <c:pt idx="94">
                  <c:v>0.39689999999999998</c:v>
                </c:pt>
                <c:pt idx="95">
                  <c:v>0.40110000000000001</c:v>
                </c:pt>
                <c:pt idx="96">
                  <c:v>0.40529999999999999</c:v>
                </c:pt>
                <c:pt idx="97">
                  <c:v>0.40949999999999998</c:v>
                </c:pt>
                <c:pt idx="98">
                  <c:v>0.41370000000000001</c:v>
                </c:pt>
              </c:numCache>
            </c:numRef>
          </c:xVal>
          <c:yVal>
            <c:numRef>
              <c:f>גרף!AAAA</c:f>
              <c:numCache>
                <c:formatCode>General</c:formatCode>
                <c:ptCount val="99"/>
                <c:pt idx="0">
                  <c:v>31.709612709539531</c:v>
                </c:pt>
                <c:pt idx="1">
                  <c:v>30.929865543427951</c:v>
                </c:pt>
                <c:pt idx="2">
                  <c:v>30.168038547154499</c:v>
                </c:pt>
                <c:pt idx="3">
                  <c:v>29.423734875850212</c:v>
                </c:pt>
                <c:pt idx="4">
                  <c:v>28.69656729731383</c:v>
                </c:pt>
                <c:pt idx="5">
                  <c:v>27.986157958147789</c:v>
                </c:pt>
                <c:pt idx="6">
                  <c:v>27.292138155579359</c:v>
                </c:pt>
                <c:pt idx="7">
                  <c:v>26.614148114855041</c:v>
                </c:pt>
                <c:pt idx="8">
                  <c:v>25.951836772099661</c:v>
                </c:pt>
                <c:pt idx="9">
                  <c:v>25.304861562533119</c:v>
                </c:pt>
                <c:pt idx="10">
                  <c:v>24.672888213940311</c:v>
                </c:pt>
                <c:pt idx="11">
                  <c:v>24.055590545292269</c:v>
                </c:pt>
                <c:pt idx="12">
                  <c:v>23.452650270417909</c:v>
                </c:pt>
                <c:pt idx="13">
                  <c:v>22.863756806628491</c:v>
                </c:pt>
                <c:pt idx="14">
                  <c:v>22.288607088198489</c:v>
                </c:pt>
                <c:pt idx="15">
                  <c:v>21.72690538460861</c:v>
                </c:pt>
                <c:pt idx="16">
                  <c:v>21.178363123458261</c:v>
                </c:pt>
                <c:pt idx="17">
                  <c:v>20.642698717956801</c:v>
                </c:pt>
                <c:pt idx="18">
                  <c:v>20.11963739890442</c:v>
                </c:pt>
                <c:pt idx="19">
                  <c:v>19.608911051074969</c:v>
                </c:pt>
                <c:pt idx="20">
                  <c:v>19.110258053915011</c:v>
                </c:pt>
                <c:pt idx="21">
                  <c:v>18.623423126474531</c:v>
                </c:pt>
                <c:pt idx="22">
                  <c:v>18.148157176486059</c:v>
                </c:pt>
                <c:pt idx="23">
                  <c:v>17.684217153511039</c:v>
                </c:pt>
                <c:pt idx="24">
                  <c:v>17.231365906072629</c:v>
                </c:pt>
                <c:pt idx="25">
                  <c:v>16.789372042696328</c:v>
                </c:pt>
                <c:pt idx="26">
                  <c:v>16.358009796780362</c:v>
                </c:pt>
                <c:pt idx="27">
                  <c:v>15.937058895219669</c:v>
                </c:pt>
                <c:pt idx="28">
                  <c:v>15.526304430707739</c:v>
                </c:pt>
                <c:pt idx="29">
                  <c:v>15.12553673764226</c:v>
                </c:pt>
                <c:pt idx="30">
                  <c:v>14.734551271561489</c:v>
                </c:pt>
                <c:pt idx="31">
                  <c:v>14.35314849203918</c:v>
                </c:pt>
                <c:pt idx="32">
                  <c:v>13.981133748967091</c:v>
                </c:pt>
                <c:pt idx="33">
                  <c:v>13.61831717215505</c:v>
                </c:pt>
                <c:pt idx="34">
                  <c:v>13.26451356417958</c:v>
                </c:pt>
                <c:pt idx="35">
                  <c:v>12.919542296412949</c:v>
                </c:pt>
                <c:pt idx="36">
                  <c:v>12.583227208165569</c:v>
                </c:pt>
                <c:pt idx="37">
                  <c:v>12.25539650887551</c:v>
                </c:pt>
                <c:pt idx="38">
                  <c:v>11.93588268327982</c:v>
                </c:pt>
                <c:pt idx="39">
                  <c:v>11.624522399503251</c:v>
                </c:pt>
                <c:pt idx="40">
                  <c:v>11.321156420000801</c:v>
                </c:pt>
                <c:pt idx="41">
                  <c:v>11.025629515291371</c:v>
                </c:pt>
                <c:pt idx="42">
                  <c:v>10.73779038042068</c:v>
                </c:pt>
                <c:pt idx="43">
                  <c:v>10.45749155409249</c:v>
                </c:pt>
                <c:pt idx="44">
                  <c:v>10.184589340407911</c:v>
                </c:pt>
                <c:pt idx="45">
                  <c:v>9.9189437331533021</c:v>
                </c:pt>
                <c:pt idx="46">
                  <c:v>9.6604183425785557</c:v>
                </c:pt>
                <c:pt idx="47">
                  <c:v>9.4088803246075852</c:v>
                </c:pt>
                <c:pt idx="48">
                  <c:v>9.1642003124245583</c:v>
                </c:pt>
                <c:pt idx="49">
                  <c:v>8.9262523503794267</c:v>
                </c:pt>
                <c:pt idx="50">
                  <c:v>8.6949138301576117</c:v>
                </c:pt>
                <c:pt idx="51">
                  <c:v>8.4700654291594599</c:v>
                </c:pt>
                <c:pt idx="52">
                  <c:v>8.2515910510355432</c:v>
                </c:pt>
                <c:pt idx="53">
                  <c:v>8.0393777683253571</c:v>
                </c:pt>
                <c:pt idx="54">
                  <c:v>7.8333157671469813</c:v>
                </c:pt>
                <c:pt idx="55">
                  <c:v>7.6332982938868836</c:v>
                </c:pt>
                <c:pt idx="56">
                  <c:v>7.439221603839326</c:v>
                </c:pt>
                <c:pt idx="57">
                  <c:v>7.2509849117459808</c:v>
                </c:pt>
                <c:pt idx="58">
                  <c:v>7.0684903441870501</c:v>
                </c:pt>
                <c:pt idx="59">
                  <c:v>6.8916428937762024</c:v>
                </c:pt>
                <c:pt idx="60">
                  <c:v>6.7203503751123002</c:v>
                </c:pt>
                <c:pt idx="61">
                  <c:v>6.5545233824420963</c:v>
                </c:pt>
                <c:pt idx="62">
                  <c:v>6.3940752489885506</c:v>
                </c:pt>
                <c:pt idx="63">
                  <c:v>6.2389220079007304</c:v>
                </c:pt>
                <c:pt idx="64">
                  <c:v>6.0889823547819022</c:v>
                </c:pt>
                <c:pt idx="65">
                  <c:v>5.944177611753477</c:v>
                </c:pt>
                <c:pt idx="66">
                  <c:v>5.8044316930133419</c:v>
                </c:pt>
                <c:pt idx="67">
                  <c:v>5.6696710718481764</c:v>
                </c:pt>
                <c:pt idx="68">
                  <c:v>5.5398247490601458</c:v>
                </c:pt>
                <c:pt idx="69">
                  <c:v>5.4148242227695036</c:v>
                </c:pt>
                <c:pt idx="70">
                  <c:v>5.2946034595555362</c:v>
                </c:pt>
                <c:pt idx="71">
                  <c:v>5.1790988668993494</c:v>
                </c:pt>
                <c:pt idx="72">
                  <c:v>5.0682492668929484</c:v>
                </c:pt>
                <c:pt idx="73">
                  <c:v>4.9619958711800987</c:v>
                </c:pt>
                <c:pt idx="74">
                  <c:v>4.8602822570956601</c:v>
                </c:pt>
                <c:pt idx="75">
                  <c:v>4.7630543449708043</c:v>
                </c:pt>
                <c:pt idx="76">
                  <c:v>4.6702603765730526</c:v>
                </c:pt>
                <c:pt idx="77">
                  <c:v>4.5818508946506924</c:v>
                </c:pt>
                <c:pt idx="78">
                  <c:v>4.4977787235526021</c:v>
                </c:pt>
                <c:pt idx="79">
                  <c:v>4.4179989508953676</c:v>
                </c:pt>
                <c:pt idx="80">
                  <c:v>4.3424689102508696</c:v>
                </c:pt>
                <c:pt idx="81">
                  <c:v>4.2711481648285368</c:v>
                </c:pt>
                <c:pt idx="82">
                  <c:v>4.2039984921276474</c:v>
                </c:pt>
                <c:pt idx="83">
                  <c:v>4.1409838695362682</c:v>
                </c:pt>
                <c:pt idx="84">
                  <c:v>4.0820704608544958</c:v>
                </c:pt>
                <c:pt idx="85">
                  <c:v>4.0272266037208748</c:v>
                </c:pt>
                <c:pt idx="86">
                  <c:v>3.9764227979221181</c:v>
                </c:pt>
                <c:pt idx="87">
                  <c:v>3.9296316945673659</c:v>
                </c:pt>
                <c:pt idx="88">
                  <c:v>3.8868280861094622</c:v>
                </c:pt>
                <c:pt idx="89">
                  <c:v>3.8479888971969611</c:v>
                </c:pt>
                <c:pt idx="90">
                  <c:v>3.813093176341753</c:v>
                </c:pt>
                <c:pt idx="91">
                  <c:v>3.7821220883884719</c:v>
                </c:pt>
                <c:pt idx="92">
                  <c:v>3.755058907773059</c:v>
                </c:pt>
                <c:pt idx="93">
                  <c:v>3.731889012559134</c:v>
                </c:pt>
                <c:pt idx="94">
                  <c:v>3.7125998792419899</c:v>
                </c:pt>
                <c:pt idx="95">
                  <c:v>3.6971810783114138</c:v>
                </c:pt>
                <c:pt idx="96">
                  <c:v>3.6856242705656701</c:v>
                </c:pt>
                <c:pt idx="97">
                  <c:v>3.6779232041703089</c:v>
                </c:pt>
                <c:pt idx="98">
                  <c:v>3.6740737124567509</c:v>
                </c:pt>
              </c:numCache>
            </c:numRef>
          </c:yVal>
          <c:smooth val="1"/>
          <c:extLst>
            <c:ext xmlns:c16="http://schemas.microsoft.com/office/drawing/2014/chart" uri="{C3380CC4-5D6E-409C-BE32-E72D297353CC}">
              <c16:uniqueId val="{00000003-7C20-4421-8A8D-623DBE6D5AE3}"/>
            </c:ext>
          </c:extLst>
        </c:ser>
        <c:ser>
          <c:idx val="4"/>
          <c:order val="4"/>
          <c:tx>
            <c:strRef>
              <c:f>גרף!$B$6</c:f>
              <c:strCache>
                <c:ptCount val="1"/>
                <c:pt idx="0">
                  <c:v>10</c:v>
                </c:pt>
              </c:strCache>
            </c:strRef>
          </c:tx>
          <c:spPr>
            <a:ln w="19050" cap="rnd">
              <a:solidFill>
                <a:schemeClr val="accent5"/>
              </a:solidFill>
              <a:round/>
            </a:ln>
            <a:effectLst/>
          </c:spPr>
          <c:marker>
            <c:symbol val="none"/>
          </c:marker>
          <c:xVal>
            <c:numRef>
              <c:f>גרף!B</c:f>
              <c:numCache>
                <c:formatCode>General</c:formatCode>
                <c:ptCount val="99"/>
                <c:pt idx="0">
                  <c:v>2.0999999999999999E-3</c:v>
                </c:pt>
                <c:pt idx="1">
                  <c:v>6.3E-3</c:v>
                </c:pt>
                <c:pt idx="2">
                  <c:v>1.0500000000000001E-2</c:v>
                </c:pt>
                <c:pt idx="3">
                  <c:v>1.47E-2</c:v>
                </c:pt>
                <c:pt idx="4">
                  <c:v>1.89E-2</c:v>
                </c:pt>
                <c:pt idx="5">
                  <c:v>2.3099999999999999E-2</c:v>
                </c:pt>
                <c:pt idx="6">
                  <c:v>2.7300000000000001E-2</c:v>
                </c:pt>
                <c:pt idx="7">
                  <c:v>3.15E-2</c:v>
                </c:pt>
                <c:pt idx="8">
                  <c:v>3.5700000000000003E-2</c:v>
                </c:pt>
                <c:pt idx="9">
                  <c:v>3.9899999999999998E-2</c:v>
                </c:pt>
                <c:pt idx="10">
                  <c:v>4.41E-2</c:v>
                </c:pt>
                <c:pt idx="11">
                  <c:v>4.8300000000000003E-2</c:v>
                </c:pt>
                <c:pt idx="12">
                  <c:v>5.2499999999999998E-2</c:v>
                </c:pt>
                <c:pt idx="13">
                  <c:v>5.6699999999999993E-2</c:v>
                </c:pt>
                <c:pt idx="14">
                  <c:v>6.0900000000000003E-2</c:v>
                </c:pt>
                <c:pt idx="15">
                  <c:v>6.5099999999999991E-2</c:v>
                </c:pt>
                <c:pt idx="16">
                  <c:v>6.93E-2</c:v>
                </c:pt>
                <c:pt idx="17">
                  <c:v>7.3499999999999996E-2</c:v>
                </c:pt>
                <c:pt idx="18">
                  <c:v>7.7699999999999991E-2</c:v>
                </c:pt>
                <c:pt idx="19">
                  <c:v>8.1900000000000001E-2</c:v>
                </c:pt>
                <c:pt idx="20">
                  <c:v>8.6099999999999996E-2</c:v>
                </c:pt>
                <c:pt idx="21">
                  <c:v>9.0299999999999991E-2</c:v>
                </c:pt>
                <c:pt idx="22">
                  <c:v>9.4500000000000001E-2</c:v>
                </c:pt>
                <c:pt idx="23">
                  <c:v>9.8699999999999996E-2</c:v>
                </c:pt>
                <c:pt idx="24">
                  <c:v>0.10290000000000001</c:v>
                </c:pt>
                <c:pt idx="25">
                  <c:v>0.1071</c:v>
                </c:pt>
                <c:pt idx="26">
                  <c:v>0.1113</c:v>
                </c:pt>
                <c:pt idx="27">
                  <c:v>0.11550000000000001</c:v>
                </c:pt>
                <c:pt idx="28">
                  <c:v>0.1197</c:v>
                </c:pt>
                <c:pt idx="29">
                  <c:v>0.1239</c:v>
                </c:pt>
                <c:pt idx="30">
                  <c:v>0.12809999999999999</c:v>
                </c:pt>
                <c:pt idx="31">
                  <c:v>0.1323</c:v>
                </c:pt>
                <c:pt idx="32">
                  <c:v>0.13650000000000001</c:v>
                </c:pt>
                <c:pt idx="33">
                  <c:v>0.14069999999999999</c:v>
                </c:pt>
                <c:pt idx="34">
                  <c:v>0.1449</c:v>
                </c:pt>
                <c:pt idx="35">
                  <c:v>0.14910000000000001</c:v>
                </c:pt>
                <c:pt idx="36">
                  <c:v>0.15329999999999999</c:v>
                </c:pt>
                <c:pt idx="37">
                  <c:v>0.1575</c:v>
                </c:pt>
                <c:pt idx="38">
                  <c:v>0.16170000000000001</c:v>
                </c:pt>
                <c:pt idx="39">
                  <c:v>0.16589999999999999</c:v>
                </c:pt>
                <c:pt idx="40">
                  <c:v>0.1701</c:v>
                </c:pt>
                <c:pt idx="41">
                  <c:v>0.17430000000000001</c:v>
                </c:pt>
                <c:pt idx="42">
                  <c:v>0.17849999999999999</c:v>
                </c:pt>
                <c:pt idx="43">
                  <c:v>0.1827</c:v>
                </c:pt>
                <c:pt idx="44">
                  <c:v>0.18690000000000001</c:v>
                </c:pt>
                <c:pt idx="45">
                  <c:v>0.19109999999999999</c:v>
                </c:pt>
                <c:pt idx="46">
                  <c:v>0.1953</c:v>
                </c:pt>
                <c:pt idx="47">
                  <c:v>0.19950000000000001</c:v>
                </c:pt>
                <c:pt idx="48">
                  <c:v>0.20369999999999999</c:v>
                </c:pt>
                <c:pt idx="49">
                  <c:v>0.2079</c:v>
                </c:pt>
                <c:pt idx="50">
                  <c:v>0.21210000000000001</c:v>
                </c:pt>
                <c:pt idx="51">
                  <c:v>0.21629999999999999</c:v>
                </c:pt>
                <c:pt idx="52">
                  <c:v>0.2205</c:v>
                </c:pt>
                <c:pt idx="53">
                  <c:v>0.22470000000000001</c:v>
                </c:pt>
                <c:pt idx="54">
                  <c:v>0.22889999999999999</c:v>
                </c:pt>
                <c:pt idx="55">
                  <c:v>0.2331</c:v>
                </c:pt>
                <c:pt idx="56">
                  <c:v>0.23730000000000001</c:v>
                </c:pt>
                <c:pt idx="57">
                  <c:v>0.24149999999999999</c:v>
                </c:pt>
                <c:pt idx="58">
                  <c:v>0.2457</c:v>
                </c:pt>
                <c:pt idx="59">
                  <c:v>0.24990000000000001</c:v>
                </c:pt>
                <c:pt idx="60">
                  <c:v>0.25409999999999999</c:v>
                </c:pt>
                <c:pt idx="61">
                  <c:v>0.25829999999999997</c:v>
                </c:pt>
                <c:pt idx="62">
                  <c:v>0.26250000000000001</c:v>
                </c:pt>
                <c:pt idx="63">
                  <c:v>0.26669999999999999</c:v>
                </c:pt>
                <c:pt idx="64">
                  <c:v>0.27089999999999997</c:v>
                </c:pt>
                <c:pt idx="65">
                  <c:v>0.27510000000000001</c:v>
                </c:pt>
                <c:pt idx="66">
                  <c:v>0.27929999999999999</c:v>
                </c:pt>
                <c:pt idx="67">
                  <c:v>0.28349999999999997</c:v>
                </c:pt>
                <c:pt idx="68">
                  <c:v>0.28770000000000001</c:v>
                </c:pt>
                <c:pt idx="69">
                  <c:v>0.29189999999999999</c:v>
                </c:pt>
                <c:pt idx="70">
                  <c:v>0.29609999999999997</c:v>
                </c:pt>
                <c:pt idx="71">
                  <c:v>0.30030000000000001</c:v>
                </c:pt>
                <c:pt idx="72">
                  <c:v>0.30449999999999999</c:v>
                </c:pt>
                <c:pt idx="73">
                  <c:v>0.30869999999999997</c:v>
                </c:pt>
                <c:pt idx="74">
                  <c:v>0.31290000000000001</c:v>
                </c:pt>
                <c:pt idx="75">
                  <c:v>0.31709999999999999</c:v>
                </c:pt>
                <c:pt idx="76">
                  <c:v>0.32129999999999997</c:v>
                </c:pt>
                <c:pt idx="77">
                  <c:v>0.32550000000000001</c:v>
                </c:pt>
                <c:pt idx="78">
                  <c:v>0.32969999999999999</c:v>
                </c:pt>
                <c:pt idx="79">
                  <c:v>0.33389999999999997</c:v>
                </c:pt>
                <c:pt idx="80">
                  <c:v>0.33810000000000001</c:v>
                </c:pt>
                <c:pt idx="81">
                  <c:v>0.34229999999999999</c:v>
                </c:pt>
                <c:pt idx="82">
                  <c:v>0.34649999999999997</c:v>
                </c:pt>
                <c:pt idx="83">
                  <c:v>0.35070000000000001</c:v>
                </c:pt>
                <c:pt idx="84">
                  <c:v>0.35489999999999999</c:v>
                </c:pt>
                <c:pt idx="85">
                  <c:v>0.35909999999999997</c:v>
                </c:pt>
                <c:pt idx="86">
                  <c:v>0.36330000000000001</c:v>
                </c:pt>
                <c:pt idx="87">
                  <c:v>0.36749999999999999</c:v>
                </c:pt>
                <c:pt idx="88">
                  <c:v>0.37169999999999997</c:v>
                </c:pt>
                <c:pt idx="89">
                  <c:v>0.37590000000000001</c:v>
                </c:pt>
                <c:pt idx="90">
                  <c:v>0.38009999999999999</c:v>
                </c:pt>
                <c:pt idx="91">
                  <c:v>0.38429999999999997</c:v>
                </c:pt>
                <c:pt idx="92">
                  <c:v>0.38850000000000001</c:v>
                </c:pt>
                <c:pt idx="93">
                  <c:v>0.39269999999999999</c:v>
                </c:pt>
                <c:pt idx="94">
                  <c:v>0.39689999999999998</c:v>
                </c:pt>
                <c:pt idx="95">
                  <c:v>0.40110000000000001</c:v>
                </c:pt>
                <c:pt idx="96">
                  <c:v>0.40529999999999999</c:v>
                </c:pt>
                <c:pt idx="97">
                  <c:v>0.40949999999999998</c:v>
                </c:pt>
                <c:pt idx="98">
                  <c:v>0.41370000000000001</c:v>
                </c:pt>
              </c:numCache>
            </c:numRef>
          </c:xVal>
          <c:yVal>
            <c:numRef>
              <c:f>גרף!AAAAA</c:f>
              <c:numCache>
                <c:formatCode>General</c:formatCode>
                <c:ptCount val="99"/>
                <c:pt idx="0">
                  <c:v>30.443700365930081</c:v>
                </c:pt>
                <c:pt idx="1">
                  <c:v>29.575956857830569</c:v>
                </c:pt>
                <c:pt idx="2">
                  <c:v>28.727569982501041</c:v>
                </c:pt>
                <c:pt idx="3">
                  <c:v>27.898214095104819</c:v>
                </c:pt>
                <c:pt idx="4">
                  <c:v>27.08757030459963</c:v>
                </c:pt>
                <c:pt idx="5">
                  <c:v>26.295326138023771</c:v>
                </c:pt>
                <c:pt idx="6">
                  <c:v>25.521175217610821</c:v>
                </c:pt>
                <c:pt idx="7">
                  <c:v>24.7648169507668</c:v>
                </c:pt>
                <c:pt idx="8">
                  <c:v>24.025956232925541</c:v>
                </c:pt>
                <c:pt idx="9">
                  <c:v>23.304303163276771</c:v>
                </c:pt>
                <c:pt idx="10">
                  <c:v>22.59957277334361</c:v>
                </c:pt>
                <c:pt idx="11">
                  <c:v>21.91148476836532</c:v>
                </c:pt>
                <c:pt idx="12">
                  <c:v>21.2397632814228</c:v>
                </c:pt>
                <c:pt idx="13">
                  <c:v>20.584136640223779</c:v>
                </c:pt>
                <c:pt idx="14">
                  <c:v>19.944337146447161</c:v>
                </c:pt>
                <c:pt idx="15">
                  <c:v>19.32010086752565</c:v>
                </c:pt>
                <c:pt idx="16">
                  <c:v>18.711167440728481</c:v>
                </c:pt>
                <c:pt idx="17">
                  <c:v>18.117279889387429</c:v>
                </c:pt>
                <c:pt idx="18">
                  <c:v>17.538184451092491</c:v>
                </c:pt>
                <c:pt idx="19">
                  <c:v>16.973630417666239</c:v>
                </c:pt>
                <c:pt idx="20">
                  <c:v>16.42336998670935</c:v>
                </c:pt>
                <c:pt idx="21">
                  <c:v>15.88715812449527</c:v>
                </c:pt>
                <c:pt idx="22">
                  <c:v>15.36475243997557</c:v>
                </c:pt>
                <c:pt idx="23">
                  <c:v>14.85591306964516</c:v>
                </c:pt>
                <c:pt idx="24">
                  <c:v>14.36040257300165</c:v>
                </c:pt>
                <c:pt idx="25">
                  <c:v>13.877985838321599</c:v>
                </c:pt>
                <c:pt idx="26">
                  <c:v>13.408429998464889</c:v>
                </c:pt>
                <c:pt idx="27">
                  <c:v>12.95150435640708</c:v>
                </c:pt>
                <c:pt idx="28">
                  <c:v>12.50698032019071</c:v>
                </c:pt>
                <c:pt idx="29">
                  <c:v>12.07463134697713</c:v>
                </c:pt>
                <c:pt idx="30">
                  <c:v>11.65423289587299</c:v>
                </c:pt>
                <c:pt idx="31">
                  <c:v>11.245562389198581</c:v>
                </c:pt>
                <c:pt idx="32">
                  <c:v>10.84839918185933</c:v>
                </c:pt>
                <c:pt idx="33">
                  <c:v>10.462524538477039</c:v>
                </c:pt>
                <c:pt idx="34">
                  <c:v>10.08772161793355</c:v>
                </c:pt>
                <c:pt idx="35">
                  <c:v>9.7237754649765673</c:v>
                </c:pt>
                <c:pt idx="36">
                  <c:v>9.3704730085357237</c:v>
                </c:pt>
                <c:pt idx="37">
                  <c:v>9.0276030663957876</c:v>
                </c:pt>
                <c:pt idx="38">
                  <c:v>8.6949563558739218</c:v>
                </c:pt>
                <c:pt idx="39">
                  <c:v>8.37232551014921</c:v>
                </c:pt>
                <c:pt idx="40">
                  <c:v>8.0595050998940216</c:v>
                </c:pt>
                <c:pt idx="41">
                  <c:v>7.7562916598597154</c:v>
                </c:pt>
                <c:pt idx="42">
                  <c:v>7.4624837200729912</c:v>
                </c:pt>
                <c:pt idx="43">
                  <c:v>7.1778818413029306</c:v>
                </c:pt>
                <c:pt idx="44">
                  <c:v>6.9022886544645754</c:v>
                </c:pt>
                <c:pt idx="45">
                  <c:v>6.6355089036303303</c:v>
                </c:pt>
                <c:pt idx="46">
                  <c:v>6.3773494923271734</c:v>
                </c:pt>
                <c:pt idx="47">
                  <c:v>6.1276195328048928</c:v>
                </c:pt>
                <c:pt idx="48">
                  <c:v>5.8861303979683592</c:v>
                </c:pt>
                <c:pt idx="49">
                  <c:v>5.6526957756752712</c:v>
                </c:pt>
                <c:pt idx="50">
                  <c:v>5.427131725109593</c:v>
                </c:pt>
                <c:pt idx="51">
                  <c:v>5.2092567349504773</c:v>
                </c:pt>
                <c:pt idx="52">
                  <c:v>4.9988917830660542</c:v>
                </c:pt>
                <c:pt idx="53">
                  <c:v>4.7958603974717189</c:v>
                </c:pt>
                <c:pt idx="54">
                  <c:v>4.5999887183030532</c:v>
                </c:pt>
                <c:pt idx="55">
                  <c:v>4.4111055605642413</c:v>
                </c:pt>
                <c:pt idx="56">
                  <c:v>4.2290424774237527</c:v>
                </c:pt>
                <c:pt idx="57">
                  <c:v>4.0536338238403564</c:v>
                </c:pt>
                <c:pt idx="58">
                  <c:v>3.8847168203136131</c:v>
                </c:pt>
                <c:pt idx="59">
                  <c:v>3.7221316165645542</c:v>
                </c:pt>
                <c:pt idx="60">
                  <c:v>3.565721354963387</c:v>
                </c:pt>
                <c:pt idx="61">
                  <c:v>3.415332233532681</c:v>
                </c:pt>
                <c:pt idx="62">
                  <c:v>3.270813568365575</c:v>
                </c:pt>
                <c:pt idx="63">
                  <c:v>3.132017855309869</c:v>
                </c:pt>
                <c:pt idx="64">
                  <c:v>2.998800830779921</c:v>
                </c:pt>
                <c:pt idx="65">
                  <c:v>2.8710215315689531</c:v>
                </c:pt>
                <c:pt idx="66">
                  <c:v>2.7485423535453468</c:v>
                </c:pt>
                <c:pt idx="67">
                  <c:v>2.6312291091265601</c:v>
                </c:pt>
                <c:pt idx="68">
                  <c:v>2.518951083434585</c:v>
                </c:pt>
                <c:pt idx="69">
                  <c:v>2.411581089046607</c:v>
                </c:pt>
                <c:pt idx="70">
                  <c:v>2.3089955192639531</c:v>
                </c:pt>
                <c:pt idx="71">
                  <c:v>2.2110743998313569</c:v>
                </c:pt>
                <c:pt idx="72">
                  <c:v>2.1177014390474609</c:v>
                </c:pt>
                <c:pt idx="73">
                  <c:v>2.0287640762153809</c:v>
                </c:pt>
                <c:pt idx="74">
                  <c:v>1.9441535283902529</c:v>
                </c:pt>
                <c:pt idx="75">
                  <c:v>1.863764835387747</c:v>
                </c:pt>
                <c:pt idx="76">
                  <c:v>1.787496903024588</c:v>
                </c:pt>
                <c:pt idx="77">
                  <c:v>1.7152525445683879</c:v>
                </c:pt>
                <c:pt idx="78">
                  <c:v>1.6469385203800231</c:v>
                </c:pt>
                <c:pt idx="79">
                  <c:v>1.582465575737158</c:v>
                </c:pt>
                <c:pt idx="80">
                  <c:v>1.521748476832486</c:v>
                </c:pt>
                <c:pt idx="81">
                  <c:v>1.464706044944563</c:v>
                </c:pt>
                <c:pt idx="82">
                  <c:v>1.411261188783095</c:v>
                </c:pt>
                <c:pt idx="83">
                  <c:v>1.361340935013915</c:v>
                </c:pt>
                <c:pt idx="84">
                  <c:v>1.3148764569718889</c:v>
                </c:pt>
                <c:pt idx="85">
                  <c:v>1.271803101572365</c:v>
                </c:pt>
                <c:pt idx="86">
                  <c:v>1.2320604144338809</c:v>
                </c:pt>
                <c:pt idx="87">
                  <c:v>1.1955921632263671</c:v>
                </c:pt>
                <c:pt idx="88">
                  <c:v>1.1623463592602179</c:v>
                </c:pt>
                <c:pt idx="89">
                  <c:v>1.1322752773323821</c:v>
                </c:pt>
                <c:pt idx="90">
                  <c:v>1.1053354738459129</c:v>
                </c:pt>
                <c:pt idx="91">
                  <c:v>1.0814878032194131</c:v>
                </c:pt>
                <c:pt idx="92">
                  <c:v>1.0606974326024801</c:v>
                </c:pt>
                <c:pt idx="93">
                  <c:v>1.04293385491255</c:v>
                </c:pt>
                <c:pt idx="94">
                  <c:v>1.028170900207551</c:v>
                </c:pt>
                <c:pt idx="95">
                  <c:v>1.016386745407637</c:v>
                </c:pt>
                <c:pt idx="96">
                  <c:v>1.0075639223776951</c:v>
                </c:pt>
                <c:pt idx="97">
                  <c:v>1.0016893243808069</c:v>
                </c:pt>
                <c:pt idx="98">
                  <c:v>0.99875421091088845</c:v>
                </c:pt>
              </c:numCache>
            </c:numRef>
          </c:yVal>
          <c:smooth val="1"/>
          <c:extLst>
            <c:ext xmlns:c16="http://schemas.microsoft.com/office/drawing/2014/chart" uri="{C3380CC4-5D6E-409C-BE32-E72D297353CC}">
              <c16:uniqueId val="{00000004-7C20-4421-8A8D-623DBE6D5AE3}"/>
            </c:ext>
          </c:extLst>
        </c:ser>
        <c:dLbls>
          <c:showLegendKey val="0"/>
          <c:showVal val="0"/>
          <c:showCatName val="0"/>
          <c:showSerName val="0"/>
          <c:showPercent val="0"/>
          <c:showBubbleSize val="0"/>
        </c:dLbls>
        <c:axId val="1948055696"/>
        <c:axId val="2025909232"/>
      </c:scatterChart>
      <c:valAx>
        <c:axId val="1948055696"/>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Calibri Light" panose="020F0302020204030204" pitchFamily="34" charset="0"/>
                    <a:ea typeface="+mn-ea"/>
                    <a:cs typeface="Calibri Light" panose="020F0302020204030204" pitchFamily="34" charset="0"/>
                  </a:defRPr>
                </a:pPr>
                <a:r>
                  <a:rPr lang="he-IL"/>
                  <a:t>המיקום</a:t>
                </a:r>
              </a:p>
            </c:rich>
          </c:tx>
          <c:layout>
            <c:manualLayout>
              <c:xMode val="edge"/>
              <c:yMode val="edge"/>
              <c:x val="0.43195498587626074"/>
              <c:y val="0.88345166635175776"/>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Calibri Light" panose="020F0302020204030204" pitchFamily="34" charset="0"/>
                  <a:ea typeface="+mn-ea"/>
                  <a:cs typeface="Calibri Light" panose="020F0302020204030204" pitchFamily="34" charset="0"/>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Calibri Light" panose="020F0302020204030204" pitchFamily="34" charset="0"/>
                <a:ea typeface="+mn-ea"/>
                <a:cs typeface="Calibri Light" panose="020F0302020204030204" pitchFamily="34" charset="0"/>
              </a:defRPr>
            </a:pPr>
            <a:endParaRPr lang="en-US"/>
          </a:p>
        </c:txPr>
        <c:crossAx val="2025909232"/>
        <c:crosses val="autoZero"/>
        <c:crossBetween val="midCat"/>
      </c:valAx>
      <c:valAx>
        <c:axId val="2025909232"/>
        <c:scaling>
          <c:orientation val="minMax"/>
          <c:max val="4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Calibri Light" panose="020F0302020204030204" pitchFamily="34" charset="0"/>
                    <a:ea typeface="+mn-ea"/>
                    <a:cs typeface="Calibri Light" panose="020F0302020204030204" pitchFamily="34" charset="0"/>
                  </a:defRPr>
                </a:pPr>
                <a:r>
                  <a:rPr lang="he-IL"/>
                  <a:t>הפרש הטמפרטורה בין נקודה לאוויר</a:t>
                </a:r>
              </a:p>
            </c:rich>
          </c:tx>
          <c:layout>
            <c:manualLayout>
              <c:xMode val="edge"/>
              <c:yMode val="edge"/>
              <c:x val="4.2918616151241963E-2"/>
              <c:y val="0.15215299174559702"/>
            </c:manualLayout>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Calibri Light" panose="020F0302020204030204" pitchFamily="34" charset="0"/>
                  <a:ea typeface="+mn-ea"/>
                  <a:cs typeface="Calibri Light" panose="020F0302020204030204" pitchFamily="34" charset="0"/>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Calibri Light" panose="020F0302020204030204" pitchFamily="34" charset="0"/>
                <a:ea typeface="+mn-ea"/>
                <a:cs typeface="Calibri Light" panose="020F0302020204030204" pitchFamily="34" charset="0"/>
              </a:defRPr>
            </a:pPr>
            <a:endParaRPr lang="en-US"/>
          </a:p>
        </c:txPr>
        <c:crossAx val="1948055696"/>
        <c:crosses val="autoZero"/>
        <c:crossBetween val="midCat"/>
      </c:valAx>
      <c:spPr>
        <a:noFill/>
        <a:ln>
          <a:noFill/>
        </a:ln>
        <a:effectLst/>
      </c:spPr>
    </c:plotArea>
    <c:legend>
      <c:legendPos val="r"/>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Calibri Light" panose="020F0302020204030204" pitchFamily="34" charset="0"/>
              <a:ea typeface="+mn-ea"/>
              <a:cs typeface="Calibri Light" panose="020F03020202040302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ysClr val="window" lastClr="FFFFFF"/>
    </a:solidFill>
    <a:ln>
      <a:noFill/>
    </a:ln>
    <a:effectLst/>
  </c:spPr>
  <c:txPr>
    <a:bodyPr/>
    <a:lstStyle/>
    <a:p>
      <a:pPr>
        <a:defRPr sz="1000">
          <a:latin typeface="Calibri Light" panose="020F0302020204030204" pitchFamily="34" charset="0"/>
          <a:cs typeface="Calibri Light" panose="020F0302020204030204" pitchFamily="34" charset="0"/>
        </a:defRPr>
      </a:pPr>
      <a:endParaRPr lang="en-US"/>
    </a:p>
  </c:txPr>
  <c:externalData r:id="rId4">
    <c:autoUpdate val="0"/>
  </c:externalData>
  <c:userShapes r:id="rId5"/>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he-IL" sz="1400" b="0" i="0" u="none" strike="noStrike" kern="1200" spc="0" baseline="0">
                <a:solidFill>
                  <a:sysClr val="windowText" lastClr="000000">
                    <a:lumMod val="65000"/>
                    <a:lumOff val="35000"/>
                  </a:sysClr>
                </a:solidFill>
                <a:effectLst/>
                <a:latin typeface="+mn-lt"/>
                <a:ea typeface="+mn-ea"/>
                <a:cs typeface="+mn-cs"/>
              </a:rPr>
              <a:t>טמפרטורה</a:t>
            </a:r>
            <a:r>
              <a:rPr lang="he-IL" sz="1400" b="0" i="0" u="none" strike="noStrike" baseline="0">
                <a:effectLst/>
              </a:rPr>
              <a:t> כתלות במיקום בדקה 10</a:t>
            </a:r>
            <a:endParaRPr lang="he-IL"/>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spPr>
            <a:ln w="25400" cap="rnd">
              <a:noFill/>
              <a:round/>
            </a:ln>
            <a:effectLst/>
          </c:spPr>
          <c:marker>
            <c:symbol val="circle"/>
            <c:size val="5"/>
            <c:spPr>
              <a:solidFill>
                <a:schemeClr val="accent1"/>
              </a:solidFill>
              <a:ln w="9525">
                <a:solidFill>
                  <a:schemeClr val="accent1"/>
                </a:solidFill>
              </a:ln>
              <a:effectLst/>
            </c:spPr>
          </c:marker>
          <c:errBars>
            <c:errDir val="y"/>
            <c:errBarType val="both"/>
            <c:errValType val="cust"/>
            <c:noEndCap val="0"/>
            <c:plus>
              <c:numRef>
                <c:f>'גרף טמפ'!TimeErrorY</c:f>
                <c:numCache>
                  <c:formatCode>General</c:formatCode>
                  <c:ptCount val="8"/>
                  <c:pt idx="0">
                    <c:v>1.9333333333333327</c:v>
                  </c:pt>
                  <c:pt idx="1">
                    <c:v>1.6679012345679007</c:v>
                  </c:pt>
                  <c:pt idx="2">
                    <c:v>1.3129629629629627</c:v>
                  </c:pt>
                  <c:pt idx="3">
                    <c:v>1.1586419753086417</c:v>
                  </c:pt>
                  <c:pt idx="4">
                    <c:v>1.1030864197530861</c:v>
                  </c:pt>
                  <c:pt idx="5">
                    <c:v>1.1123456790123454</c:v>
                  </c:pt>
                  <c:pt idx="6">
                    <c:v>1.1030864197530861</c:v>
                  </c:pt>
                  <c:pt idx="7">
                    <c:v>1.118518518518518</c:v>
                  </c:pt>
                </c:numCache>
              </c:numRef>
            </c:plus>
            <c:minus>
              <c:numRef>
                <c:f>'גרף טמפ'!TimeErrorY</c:f>
                <c:numCache>
                  <c:formatCode>General</c:formatCode>
                  <c:ptCount val="8"/>
                  <c:pt idx="0">
                    <c:v>1.9333333333333327</c:v>
                  </c:pt>
                  <c:pt idx="1">
                    <c:v>1.6679012345679007</c:v>
                  </c:pt>
                  <c:pt idx="2">
                    <c:v>1.3129629629629627</c:v>
                  </c:pt>
                  <c:pt idx="3">
                    <c:v>1.1586419753086417</c:v>
                  </c:pt>
                  <c:pt idx="4">
                    <c:v>1.1030864197530861</c:v>
                  </c:pt>
                  <c:pt idx="5">
                    <c:v>1.1123456790123454</c:v>
                  </c:pt>
                  <c:pt idx="6">
                    <c:v>1.1030864197530861</c:v>
                  </c:pt>
                  <c:pt idx="7">
                    <c:v>1.118518518518518</c:v>
                  </c:pt>
                </c:numCache>
              </c:numRef>
            </c:minus>
            <c:spPr>
              <a:noFill/>
              <a:ln w="9525" cap="flat" cmpd="sng" algn="ctr">
                <a:solidFill>
                  <a:schemeClr val="tx1">
                    <a:lumMod val="65000"/>
                    <a:lumOff val="35000"/>
                  </a:schemeClr>
                </a:solidFill>
                <a:round/>
              </a:ln>
              <a:effectLst/>
            </c:spPr>
          </c:errBars>
          <c:errBars>
            <c:errDir val="x"/>
            <c:errBarType val="both"/>
            <c:errValType val="cust"/>
            <c:noEndCap val="0"/>
            <c:plus>
              <c:numRef>
                <c:f>'שגיאה סופית'!$M$3</c:f>
                <c:numCache>
                  <c:formatCode>General</c:formatCode>
                  <c:ptCount val="1"/>
                  <c:pt idx="0">
                    <c:v>5.0000000000000001E-3</c:v>
                  </c:pt>
                </c:numCache>
              </c:numRef>
            </c:plus>
            <c:minus>
              <c:numRef>
                <c:f>'שגיאה סופית'!$M$3</c:f>
                <c:numCache>
                  <c:formatCode>General</c:formatCode>
                  <c:ptCount val="1"/>
                  <c:pt idx="0">
                    <c:v>5.0000000000000001E-3</c:v>
                  </c:pt>
                </c:numCache>
              </c:numRef>
            </c:minus>
            <c:spPr>
              <a:noFill/>
              <a:ln w="9525" cap="flat" cmpd="sng" algn="ctr">
                <a:solidFill>
                  <a:schemeClr val="tx1">
                    <a:lumMod val="65000"/>
                    <a:lumOff val="35000"/>
                  </a:schemeClr>
                </a:solidFill>
                <a:round/>
              </a:ln>
              <a:effectLst/>
            </c:spPr>
          </c:errBars>
          <c:xVal>
            <c:numRef>
              <c:f>'גרף טמפ'!TimeX</c:f>
              <c:numCache>
                <c:formatCode>General</c:formatCode>
                <c:ptCount val="8"/>
                <c:pt idx="0">
                  <c:v>8.1000000000000003E-2</c:v>
                </c:pt>
                <c:pt idx="1">
                  <c:v>0.156</c:v>
                </c:pt>
                <c:pt idx="2">
                  <c:v>0.23099999999999998</c:v>
                </c:pt>
                <c:pt idx="3">
                  <c:v>0.30599999999999999</c:v>
                </c:pt>
                <c:pt idx="4">
                  <c:v>0.38100000000000001</c:v>
                </c:pt>
                <c:pt idx="5">
                  <c:v>0.45600000000000002</c:v>
                </c:pt>
                <c:pt idx="6">
                  <c:v>0.53100000000000003</c:v>
                </c:pt>
                <c:pt idx="7">
                  <c:v>0.60599999999999998</c:v>
                </c:pt>
              </c:numCache>
            </c:numRef>
          </c:xVal>
          <c:yVal>
            <c:numRef>
              <c:f>'גרף טמפ'!TimeY</c:f>
              <c:numCache>
                <c:formatCode>General</c:formatCode>
                <c:ptCount val="8"/>
                <c:pt idx="0">
                  <c:v>43.8</c:v>
                </c:pt>
                <c:pt idx="1">
                  <c:v>30.3</c:v>
                </c:pt>
                <c:pt idx="2">
                  <c:v>25.4</c:v>
                </c:pt>
                <c:pt idx="3">
                  <c:v>23.4</c:v>
                </c:pt>
                <c:pt idx="4">
                  <c:v>23.5</c:v>
                </c:pt>
                <c:pt idx="5">
                  <c:v>23.5</c:v>
                </c:pt>
                <c:pt idx="6">
                  <c:v>23.9</c:v>
                </c:pt>
                <c:pt idx="7">
                  <c:v>23.6</c:v>
                </c:pt>
              </c:numCache>
            </c:numRef>
          </c:yVal>
          <c:smooth val="0"/>
          <c:extLst>
            <c:ext xmlns:c16="http://schemas.microsoft.com/office/drawing/2014/chart" uri="{C3380CC4-5D6E-409C-BE32-E72D297353CC}">
              <c16:uniqueId val="{00000000-1B1F-4F3B-A4C1-1B5025C1997A}"/>
            </c:ext>
          </c:extLst>
        </c:ser>
        <c:dLbls>
          <c:showLegendKey val="0"/>
          <c:showVal val="0"/>
          <c:showCatName val="0"/>
          <c:showSerName val="0"/>
          <c:showPercent val="0"/>
          <c:showBubbleSize val="0"/>
        </c:dLbls>
        <c:axId val="423442208"/>
        <c:axId val="423447456"/>
      </c:scatterChart>
      <c:valAx>
        <c:axId val="423442208"/>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he-IL"/>
                  <a:t>מיקום</a:t>
                </a:r>
                <a:r>
                  <a:rPr lang="he-IL" baseline="0"/>
                  <a:t> מטר</a:t>
                </a:r>
              </a:p>
            </c:rich>
          </c:tx>
          <c:layout>
            <c:manualLayout>
              <c:xMode val="edge"/>
              <c:yMode val="edge"/>
              <c:x val="0.2588404971692535"/>
              <c:y val="0.86956683950160829"/>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23447456"/>
        <c:crosses val="autoZero"/>
        <c:crossBetween val="midCat"/>
      </c:valAx>
      <c:valAx>
        <c:axId val="423447456"/>
        <c:scaling>
          <c:orientation val="minMax"/>
          <c:max val="50"/>
          <c:min val="2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he-IL" sz="1000" b="0" i="0" u="none" strike="noStrike" kern="1200" baseline="0">
                    <a:solidFill>
                      <a:sysClr val="windowText" lastClr="000000">
                        <a:lumMod val="65000"/>
                        <a:lumOff val="35000"/>
                      </a:sysClr>
                    </a:solidFill>
                    <a:latin typeface="+mn-lt"/>
                    <a:ea typeface="+mn-ea"/>
                    <a:cs typeface="+mn-cs"/>
                  </a:rPr>
                  <a:t>טמפרטורה</a:t>
                </a:r>
                <a:r>
                  <a:rPr lang="he-IL"/>
                  <a:t> צלזיוס</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23442208"/>
        <c:crosses val="autoZero"/>
        <c:crossBetween val="midCat"/>
      </c:valAx>
      <c:spPr>
        <a:noFill/>
        <a:ln>
          <a:noFill/>
        </a:ln>
        <a:effectLst/>
      </c:spPr>
    </c:plotArea>
    <c:plotVisOnly val="1"/>
    <c:dispBlanksAs val="gap"/>
    <c:showDLblsOverMax val="0"/>
  </c:chart>
  <c:spPr>
    <a:solidFill>
      <a:schemeClr val="bg1"/>
    </a:solidFill>
    <a:ln>
      <a:noFill/>
    </a:ln>
    <a:effectLst/>
  </c:spPr>
  <c:txPr>
    <a:bodyPr/>
    <a:lstStyle/>
    <a:p>
      <a:pPr>
        <a:defRPr/>
      </a:pPr>
      <a:endParaRPr lang="en-US"/>
    </a:p>
  </c:txPr>
  <c:externalData r:id="rId3">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he-IL" baseline="0" dirty="0"/>
              <a:t>טמפרטורה ביחס למיקום - נוסחה וניסוי של מוט האלומיניום</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3"/>
          <c:order val="2"/>
          <c:tx>
            <c:v>מודל</c:v>
          </c:tx>
          <c:spPr>
            <a:ln w="25400" cap="rnd">
              <a:solidFill>
                <a:schemeClr val="accent4"/>
              </a:solidFill>
              <a:round/>
            </a:ln>
            <a:effectLst/>
          </c:spPr>
          <c:marker>
            <c:symbol val="none"/>
          </c:marker>
          <c:xVal>
            <c:numRef>
              <c:f>'גרף תיאוריה'!ModelX</c:f>
              <c:numCache>
                <c:formatCode>General</c:formatCode>
                <c:ptCount val="99"/>
                <c:pt idx="0">
                  <c:v>2.0999999999999999E-3</c:v>
                </c:pt>
                <c:pt idx="1">
                  <c:v>6.3E-3</c:v>
                </c:pt>
                <c:pt idx="2">
                  <c:v>1.0500000000000001E-2</c:v>
                </c:pt>
                <c:pt idx="3">
                  <c:v>1.47E-2</c:v>
                </c:pt>
                <c:pt idx="4">
                  <c:v>1.89E-2</c:v>
                </c:pt>
                <c:pt idx="5">
                  <c:v>2.3099999999999999E-2</c:v>
                </c:pt>
                <c:pt idx="6">
                  <c:v>2.7300000000000001E-2</c:v>
                </c:pt>
                <c:pt idx="7">
                  <c:v>3.15E-2</c:v>
                </c:pt>
                <c:pt idx="8">
                  <c:v>3.5700000000000003E-2</c:v>
                </c:pt>
                <c:pt idx="9">
                  <c:v>3.9899999999999998E-2</c:v>
                </c:pt>
                <c:pt idx="10">
                  <c:v>4.41E-2</c:v>
                </c:pt>
                <c:pt idx="11">
                  <c:v>4.8300000000000003E-2</c:v>
                </c:pt>
                <c:pt idx="12">
                  <c:v>5.2499999999999998E-2</c:v>
                </c:pt>
                <c:pt idx="13">
                  <c:v>5.6699999999999993E-2</c:v>
                </c:pt>
                <c:pt idx="14">
                  <c:v>6.0900000000000003E-2</c:v>
                </c:pt>
                <c:pt idx="15">
                  <c:v>6.5099999999999991E-2</c:v>
                </c:pt>
                <c:pt idx="16">
                  <c:v>6.93E-2</c:v>
                </c:pt>
                <c:pt idx="17">
                  <c:v>7.3499999999999996E-2</c:v>
                </c:pt>
                <c:pt idx="18">
                  <c:v>7.7699999999999991E-2</c:v>
                </c:pt>
                <c:pt idx="19">
                  <c:v>8.1900000000000001E-2</c:v>
                </c:pt>
                <c:pt idx="20">
                  <c:v>8.6099999999999996E-2</c:v>
                </c:pt>
                <c:pt idx="21">
                  <c:v>9.0299999999999991E-2</c:v>
                </c:pt>
                <c:pt idx="22">
                  <c:v>9.4500000000000001E-2</c:v>
                </c:pt>
                <c:pt idx="23">
                  <c:v>9.8699999999999996E-2</c:v>
                </c:pt>
                <c:pt idx="24">
                  <c:v>0.10290000000000001</c:v>
                </c:pt>
                <c:pt idx="25">
                  <c:v>0.1071</c:v>
                </c:pt>
                <c:pt idx="26">
                  <c:v>0.1113</c:v>
                </c:pt>
                <c:pt idx="27">
                  <c:v>0.11550000000000001</c:v>
                </c:pt>
                <c:pt idx="28">
                  <c:v>0.1197</c:v>
                </c:pt>
                <c:pt idx="29">
                  <c:v>0.1239</c:v>
                </c:pt>
                <c:pt idx="30">
                  <c:v>0.12809999999999999</c:v>
                </c:pt>
                <c:pt idx="31">
                  <c:v>0.1323</c:v>
                </c:pt>
                <c:pt idx="32">
                  <c:v>0.13650000000000001</c:v>
                </c:pt>
                <c:pt idx="33">
                  <c:v>0.14069999999999999</c:v>
                </c:pt>
                <c:pt idx="34">
                  <c:v>0.1449</c:v>
                </c:pt>
                <c:pt idx="35">
                  <c:v>0.14910000000000001</c:v>
                </c:pt>
                <c:pt idx="36">
                  <c:v>0.15329999999999999</c:v>
                </c:pt>
                <c:pt idx="37">
                  <c:v>0.1575</c:v>
                </c:pt>
                <c:pt idx="38">
                  <c:v>0.16170000000000001</c:v>
                </c:pt>
                <c:pt idx="39">
                  <c:v>0.16589999999999999</c:v>
                </c:pt>
                <c:pt idx="40">
                  <c:v>0.1701</c:v>
                </c:pt>
                <c:pt idx="41">
                  <c:v>0.17430000000000001</c:v>
                </c:pt>
                <c:pt idx="42">
                  <c:v>0.17849999999999999</c:v>
                </c:pt>
                <c:pt idx="43">
                  <c:v>0.1827</c:v>
                </c:pt>
                <c:pt idx="44">
                  <c:v>0.18690000000000001</c:v>
                </c:pt>
                <c:pt idx="45">
                  <c:v>0.19109999999999999</c:v>
                </c:pt>
                <c:pt idx="46">
                  <c:v>0.1953</c:v>
                </c:pt>
                <c:pt idx="47">
                  <c:v>0.19950000000000001</c:v>
                </c:pt>
                <c:pt idx="48">
                  <c:v>0.20369999999999999</c:v>
                </c:pt>
                <c:pt idx="49">
                  <c:v>0.2079</c:v>
                </c:pt>
                <c:pt idx="50">
                  <c:v>0.21210000000000001</c:v>
                </c:pt>
                <c:pt idx="51">
                  <c:v>0.21629999999999999</c:v>
                </c:pt>
                <c:pt idx="52">
                  <c:v>0.2205</c:v>
                </c:pt>
                <c:pt idx="53">
                  <c:v>0.22470000000000001</c:v>
                </c:pt>
                <c:pt idx="54">
                  <c:v>0.22889999999999999</c:v>
                </c:pt>
                <c:pt idx="55">
                  <c:v>0.2331</c:v>
                </c:pt>
                <c:pt idx="56">
                  <c:v>0.23730000000000001</c:v>
                </c:pt>
                <c:pt idx="57">
                  <c:v>0.24149999999999999</c:v>
                </c:pt>
                <c:pt idx="58">
                  <c:v>0.2457</c:v>
                </c:pt>
                <c:pt idx="59">
                  <c:v>0.24990000000000001</c:v>
                </c:pt>
                <c:pt idx="60">
                  <c:v>0.25409999999999999</c:v>
                </c:pt>
                <c:pt idx="61">
                  <c:v>0.25829999999999997</c:v>
                </c:pt>
                <c:pt idx="62">
                  <c:v>0.26250000000000001</c:v>
                </c:pt>
                <c:pt idx="63">
                  <c:v>0.26669999999999999</c:v>
                </c:pt>
                <c:pt idx="64">
                  <c:v>0.27089999999999997</c:v>
                </c:pt>
                <c:pt idx="65">
                  <c:v>0.27510000000000001</c:v>
                </c:pt>
                <c:pt idx="66">
                  <c:v>0.27929999999999999</c:v>
                </c:pt>
                <c:pt idx="67">
                  <c:v>0.28349999999999997</c:v>
                </c:pt>
                <c:pt idx="68">
                  <c:v>0.28770000000000001</c:v>
                </c:pt>
                <c:pt idx="69">
                  <c:v>0.29189999999999999</c:v>
                </c:pt>
                <c:pt idx="70">
                  <c:v>0.29609999999999997</c:v>
                </c:pt>
                <c:pt idx="71">
                  <c:v>0.30030000000000001</c:v>
                </c:pt>
                <c:pt idx="72">
                  <c:v>0.30449999999999999</c:v>
                </c:pt>
                <c:pt idx="73">
                  <c:v>0.30869999999999997</c:v>
                </c:pt>
                <c:pt idx="74">
                  <c:v>0.31290000000000001</c:v>
                </c:pt>
                <c:pt idx="75">
                  <c:v>0.31709999999999999</c:v>
                </c:pt>
                <c:pt idx="76">
                  <c:v>0.32129999999999997</c:v>
                </c:pt>
                <c:pt idx="77">
                  <c:v>0.32550000000000001</c:v>
                </c:pt>
                <c:pt idx="78">
                  <c:v>0.32969999999999999</c:v>
                </c:pt>
                <c:pt idx="79">
                  <c:v>0.33389999999999997</c:v>
                </c:pt>
                <c:pt idx="80">
                  <c:v>0.33810000000000001</c:v>
                </c:pt>
                <c:pt idx="81">
                  <c:v>0.34229999999999999</c:v>
                </c:pt>
                <c:pt idx="82">
                  <c:v>0.34649999999999997</c:v>
                </c:pt>
                <c:pt idx="83">
                  <c:v>0.35070000000000001</c:v>
                </c:pt>
                <c:pt idx="84">
                  <c:v>0.35489999999999999</c:v>
                </c:pt>
                <c:pt idx="85">
                  <c:v>0.35909999999999997</c:v>
                </c:pt>
                <c:pt idx="86">
                  <c:v>0.36330000000000001</c:v>
                </c:pt>
                <c:pt idx="87">
                  <c:v>0.36749999999999999</c:v>
                </c:pt>
                <c:pt idx="88">
                  <c:v>0.37169999999999997</c:v>
                </c:pt>
                <c:pt idx="89">
                  <c:v>0.37590000000000001</c:v>
                </c:pt>
                <c:pt idx="90">
                  <c:v>0.38009999999999999</c:v>
                </c:pt>
                <c:pt idx="91">
                  <c:v>0.38429999999999997</c:v>
                </c:pt>
                <c:pt idx="92">
                  <c:v>0.38850000000000001</c:v>
                </c:pt>
                <c:pt idx="93">
                  <c:v>0.39269999999999999</c:v>
                </c:pt>
                <c:pt idx="94">
                  <c:v>0.39689999999999998</c:v>
                </c:pt>
                <c:pt idx="95">
                  <c:v>0.40110000000000001</c:v>
                </c:pt>
                <c:pt idx="96">
                  <c:v>0.40529999999999999</c:v>
                </c:pt>
                <c:pt idx="97">
                  <c:v>0.40949999999999998</c:v>
                </c:pt>
                <c:pt idx="98">
                  <c:v>0.41370000000000001</c:v>
                </c:pt>
              </c:numCache>
            </c:numRef>
          </c:xVal>
          <c:yVal>
            <c:numRef>
              <c:f>'גרף תיאוריה'!ModelY</c:f>
              <c:numCache>
                <c:formatCode>General</c:formatCode>
                <c:ptCount val="99"/>
                <c:pt idx="0">
                  <c:v>27.781524153986069</c:v>
                </c:pt>
                <c:pt idx="1">
                  <c:v>27.273346648883241</c:v>
                </c:pt>
                <c:pt idx="2">
                  <c:v>26.775280362956</c:v>
                </c:pt>
                <c:pt idx="3">
                  <c:v>26.287141921536641</c:v>
                </c:pt>
                <c:pt idx="4">
                  <c:v>25.808751628751288</c:v>
                </c:pt>
                <c:pt idx="5">
                  <c:v>25.339933400609642</c:v>
                </c:pt>
                <c:pt idx="6">
                  <c:v>24.880514699433679</c:v>
                </c:pt>
                <c:pt idx="7">
                  <c:v>24.430326469601422</c:v>
                </c:pt>
                <c:pt idx="8">
                  <c:v>23.989203074581422</c:v>
                </c:pt>
                <c:pt idx="9">
                  <c:v>23.556982235235349</c:v>
                </c:pt>
                <c:pt idx="10">
                  <c:v>23.133504969365411</c:v>
                </c:pt>
                <c:pt idx="11">
                  <c:v>22.718615532484591</c:v>
                </c:pt>
                <c:pt idx="12">
                  <c:v>22.31216135978752</c:v>
                </c:pt>
                <c:pt idx="13">
                  <c:v>21.913993009300931</c:v>
                </c:pt>
                <c:pt idx="14">
                  <c:v>21.52396410619237</c:v>
                </c:pt>
                <c:pt idx="15">
                  <c:v>21.141931288216661</c:v>
                </c:pt>
                <c:pt idx="16">
                  <c:v>20.76775415228019</c:v>
                </c:pt>
                <c:pt idx="17">
                  <c:v>20.401295202103061</c:v>
                </c:pt>
                <c:pt idx="18">
                  <c:v>20.042419796959749</c:v>
                </c:pt>
                <c:pt idx="19">
                  <c:v>19.690996101479641</c:v>
                </c:pt>
                <c:pt idx="20">
                  <c:v>19.346895036488579</c:v>
                </c:pt>
                <c:pt idx="21">
                  <c:v>19.009990230873459</c:v>
                </c:pt>
                <c:pt idx="22">
                  <c:v>18.68015797445209</c:v>
                </c:pt>
                <c:pt idx="23">
                  <c:v>18.357277171830852</c:v>
                </c:pt>
                <c:pt idx="24">
                  <c:v>18.041229297233169</c:v>
                </c:pt>
                <c:pt idx="25">
                  <c:v>17.731898350282211</c:v>
                </c:pt>
                <c:pt idx="26">
                  <c:v>17.4291708127212</c:v>
                </c:pt>
                <c:pt idx="27">
                  <c:v>17.132935606055891</c:v>
                </c:pt>
                <c:pt idx="28">
                  <c:v>16.84308405010297</c:v>
                </c:pt>
                <c:pt idx="29">
                  <c:v>16.5595098224296</c:v>
                </c:pt>
                <c:pt idx="30">
                  <c:v>16.282108918668751</c:v>
                </c:pt>
                <c:pt idx="31">
                  <c:v>16.010779613696052</c:v>
                </c:pt>
                <c:pt idx="32">
                  <c:v>15.745422423653419</c:v>
                </c:pt>
                <c:pt idx="33">
                  <c:v>15.485940068805951</c:v>
                </c:pt>
                <c:pt idx="34">
                  <c:v>15.23223743721784</c:v>
                </c:pt>
                <c:pt idx="35">
                  <c:v>14.98422154923442</c:v>
                </c:pt>
                <c:pt idx="36">
                  <c:v>14.741801522756811</c:v>
                </c:pt>
                <c:pt idx="37">
                  <c:v>14.50488853929672</c:v>
                </c:pt>
                <c:pt idx="38">
                  <c:v>14.2733958107987</c:v>
                </c:pt>
                <c:pt idx="39">
                  <c:v>14.04723854721753</c:v>
                </c:pt>
                <c:pt idx="40">
                  <c:v>13.826333924839011</c:v>
                </c:pt>
                <c:pt idx="41">
                  <c:v>13.610601055332371</c:v>
                </c:pt>
                <c:pt idx="42">
                  <c:v>13.39996095552277</c:v>
                </c:pt>
                <c:pt idx="43">
                  <c:v>13.19433651787303</c:v>
                </c:pt>
                <c:pt idx="44">
                  <c:v>12.99365248166335</c:v>
                </c:pt>
                <c:pt idx="45">
                  <c:v>12.7978354048588</c:v>
                </c:pt>
                <c:pt idx="46">
                  <c:v>12.606813636653779</c:v>
                </c:pt>
                <c:pt idx="47">
                  <c:v>12.42051729068379</c:v>
                </c:pt>
                <c:pt idx="48">
                  <c:v>12.23887821889419</c:v>
                </c:pt>
                <c:pt idx="49">
                  <c:v>12.06182998605666</c:v>
                </c:pt>
                <c:pt idx="50">
                  <c:v>11.889307844923801</c:v>
                </c:pt>
                <c:pt idx="51">
                  <c:v>11.721248712012811</c:v>
                </c:pt>
                <c:pt idx="52">
                  <c:v>11.55759114400921</c:v>
                </c:pt>
                <c:pt idx="53">
                  <c:v>11.398275314782</c:v>
                </c:pt>
                <c:pt idx="54">
                  <c:v>11.243242993001839</c:v>
                </c:pt>
                <c:pt idx="55">
                  <c:v>11.092437520353791</c:v>
                </c:pt>
                <c:pt idx="56">
                  <c:v>10.94580379033691</c:v>
                </c:pt>
                <c:pt idx="57">
                  <c:v>10.803288227642581</c:v>
                </c:pt>
                <c:pt idx="58">
                  <c:v>10.66483876810422</c:v>
                </c:pt>
                <c:pt idx="59">
                  <c:v>10.53040483921083</c:v>
                </c:pt>
                <c:pt idx="60">
                  <c:v>10.399937341177271</c:v>
                </c:pt>
                <c:pt idx="61">
                  <c:v>10.2733886285643</c:v>
                </c:pt>
                <c:pt idx="62">
                  <c:v>10.150712492441601</c:v>
                </c:pt>
                <c:pt idx="63">
                  <c:v>10.03186414308723</c:v>
                </c:pt>
                <c:pt idx="64">
                  <c:v>9.9168001932170853</c:v>
                </c:pt>
                <c:pt idx="65">
                  <c:v>9.8054786417382545</c:v>
                </c:pt>
                <c:pt idx="66">
                  <c:v>9.6978588580203038</c:v>
                </c:pt>
                <c:pt idx="67">
                  <c:v>9.593901566678614</c:v>
                </c:pt>
                <c:pt idx="68">
                  <c:v>9.4935688328642307</c:v>
                </c:pt>
                <c:pt idx="69">
                  <c:v>9.3968240480548353</c:v>
                </c:pt>
                <c:pt idx="70">
                  <c:v>9.3036319163415442</c:v>
                </c:pt>
                <c:pt idx="71">
                  <c:v>9.2139584412065183</c:v>
                </c:pt>
                <c:pt idx="72">
                  <c:v>9.1277709127865592</c:v>
                </c:pt>
                <c:pt idx="73">
                  <c:v>9.0450378956178952</c:v>
                </c:pt>
                <c:pt idx="74">
                  <c:v>8.9657292168578131</c:v>
                </c:pt>
                <c:pt idx="75">
                  <c:v>8.8898159549785944</c:v>
                </c:pt>
                <c:pt idx="76">
                  <c:v>8.8172704289298096</c:v>
                </c:pt>
                <c:pt idx="77">
                  <c:v>8.7480661877648167</c:v>
                </c:pt>
                <c:pt idx="78">
                  <c:v>8.6821780007277489</c:v>
                </c:pt>
                <c:pt idx="79">
                  <c:v>8.619581847797253</c:v>
                </c:pt>
                <c:pt idx="80">
                  <c:v>8.5602549106836392</c:v>
                </c:pt>
                <c:pt idx="81">
                  <c:v>8.5041755642759789</c:v>
                </c:pt>
                <c:pt idx="82">
                  <c:v>8.4513233685360625</c:v>
                </c:pt>
                <c:pt idx="83">
                  <c:v>8.4016790608363436</c:v>
                </c:pt>
                <c:pt idx="84">
                  <c:v>8.355224548738768</c:v>
                </c:pt>
                <c:pt idx="85">
                  <c:v>8.3119429032122341</c:v>
                </c:pt>
                <c:pt idx="86">
                  <c:v>8.2718183522857913</c:v>
                </c:pt>
                <c:pt idx="87">
                  <c:v>8.2348362751355104</c:v>
                </c:pt>
                <c:pt idx="88">
                  <c:v>8.2009831966027242</c:v>
                </c:pt>
                <c:pt idx="89">
                  <c:v>8.1702467821417066</c:v>
                </c:pt>
                <c:pt idx="90">
                  <c:v>8.1426158331948209</c:v>
                </c:pt>
                <c:pt idx="91">
                  <c:v>8.1180802829935352</c:v>
                </c:pt>
                <c:pt idx="92">
                  <c:v>8.0966311927837467</c:v>
                </c:pt>
                <c:pt idx="93">
                  <c:v>8.0782607484739621</c:v>
                </c:pt>
                <c:pt idx="94">
                  <c:v>8.0629622577051414</c:v>
                </c:pt>
                <c:pt idx="95">
                  <c:v>8.0507301473411808</c:v>
                </c:pt>
                <c:pt idx="96">
                  <c:v>8.0415599613790398</c:v>
                </c:pt>
                <c:pt idx="97">
                  <c:v>8.0354483592777335</c:v>
                </c:pt>
                <c:pt idx="98">
                  <c:v>8.0323931147056484</c:v>
                </c:pt>
              </c:numCache>
            </c:numRef>
          </c:yVal>
          <c:smooth val="0"/>
          <c:extLst>
            <c:ext xmlns:c16="http://schemas.microsoft.com/office/drawing/2014/chart" uri="{C3380CC4-5D6E-409C-BE32-E72D297353CC}">
              <c16:uniqueId val="{00000000-C5AE-4C63-B2AC-3313AF48F1CD}"/>
            </c:ext>
          </c:extLst>
        </c:ser>
        <c:ser>
          <c:idx val="2"/>
          <c:order val="3"/>
          <c:tx>
            <c:v>ניסוי</c:v>
          </c:tx>
          <c:spPr>
            <a:ln w="25400" cap="rnd">
              <a:noFill/>
              <a:round/>
            </a:ln>
            <a:effectLst/>
          </c:spPr>
          <c:marker>
            <c:symbol val="diamond"/>
            <c:size val="9"/>
            <c:spPr>
              <a:solidFill>
                <a:schemeClr val="accent6">
                  <a:lumMod val="75000"/>
                </a:schemeClr>
              </a:solidFill>
              <a:ln w="9525">
                <a:solidFill>
                  <a:schemeClr val="accent3"/>
                </a:solidFill>
              </a:ln>
              <a:effectLst/>
            </c:spPr>
          </c:marker>
          <c:errBars>
            <c:errDir val="y"/>
            <c:errBarType val="both"/>
            <c:errValType val="cust"/>
            <c:noEndCap val="0"/>
            <c:plus>
              <c:numRef>
                <c:f>תיאוריה!$J$1:$J$8</c:f>
                <c:numCache>
                  <c:formatCode>General</c:formatCode>
                  <c:ptCount val="8"/>
                  <c:pt idx="0">
                    <c:v>1.5250000000000004</c:v>
                  </c:pt>
                  <c:pt idx="1">
                    <c:v>1.5531250000000005</c:v>
                  </c:pt>
                  <c:pt idx="2">
                    <c:v>1.4406250000000005</c:v>
                  </c:pt>
                  <c:pt idx="3">
                    <c:v>1.2968750000000002</c:v>
                  </c:pt>
                  <c:pt idx="4">
                    <c:v>1.2625000000000002</c:v>
                  </c:pt>
                  <c:pt idx="5">
                    <c:v>1.2187500000000004</c:v>
                  </c:pt>
                  <c:pt idx="6">
                    <c:v>1.1937500000000005</c:v>
                  </c:pt>
                  <c:pt idx="7">
                    <c:v>1.1812500000000004</c:v>
                  </c:pt>
                </c:numCache>
              </c:numRef>
            </c:plus>
            <c:minus>
              <c:numRef>
                <c:f>תיאוריה!$J$1:$J$8</c:f>
                <c:numCache>
                  <c:formatCode>General</c:formatCode>
                  <c:ptCount val="8"/>
                  <c:pt idx="0">
                    <c:v>1.5250000000000004</c:v>
                  </c:pt>
                  <c:pt idx="1">
                    <c:v>1.5531250000000005</c:v>
                  </c:pt>
                  <c:pt idx="2">
                    <c:v>1.4406250000000005</c:v>
                  </c:pt>
                  <c:pt idx="3">
                    <c:v>1.2968750000000002</c:v>
                  </c:pt>
                  <c:pt idx="4">
                    <c:v>1.2625000000000002</c:v>
                  </c:pt>
                  <c:pt idx="5">
                    <c:v>1.2187500000000004</c:v>
                  </c:pt>
                  <c:pt idx="6">
                    <c:v>1.1937500000000005</c:v>
                  </c:pt>
                  <c:pt idx="7">
                    <c:v>1.1812500000000004</c:v>
                  </c:pt>
                </c:numCache>
              </c:numRef>
            </c:minus>
            <c:spPr>
              <a:noFill/>
              <a:ln w="9525" cap="flat" cmpd="sng" algn="ctr">
                <a:solidFill>
                  <a:schemeClr val="tx1">
                    <a:lumMod val="65000"/>
                    <a:lumOff val="35000"/>
                  </a:schemeClr>
                </a:solidFill>
                <a:round/>
              </a:ln>
              <a:effectLst/>
            </c:spPr>
          </c:errBars>
          <c:errBars>
            <c:errDir val="x"/>
            <c:errBarType val="both"/>
            <c:errValType val="fixedVal"/>
            <c:noEndCap val="0"/>
            <c:val val="1.0000000000000002E-2"/>
            <c:spPr>
              <a:noFill/>
              <a:ln w="9525" cap="flat" cmpd="sng" algn="ctr">
                <a:solidFill>
                  <a:schemeClr val="tx1">
                    <a:lumMod val="65000"/>
                    <a:lumOff val="35000"/>
                  </a:schemeClr>
                </a:solidFill>
                <a:round/>
              </a:ln>
              <a:effectLst/>
            </c:spPr>
          </c:errBars>
          <c:xVal>
            <c:numRef>
              <c:f>תיאוריה!$M$2:$M$9</c:f>
              <c:numCache>
                <c:formatCode>General</c:formatCode>
                <c:ptCount val="8"/>
                <c:pt idx="0">
                  <c:v>0</c:v>
                </c:pt>
                <c:pt idx="1">
                  <c:v>5.8900000000000001E-2</c:v>
                </c:pt>
                <c:pt idx="2">
                  <c:v>0.1178</c:v>
                </c:pt>
                <c:pt idx="3">
                  <c:v>0.1767</c:v>
                </c:pt>
                <c:pt idx="4">
                  <c:v>0.2356</c:v>
                </c:pt>
                <c:pt idx="5">
                  <c:v>0.29449999999999998</c:v>
                </c:pt>
                <c:pt idx="6">
                  <c:v>0.35339999999999999</c:v>
                </c:pt>
                <c:pt idx="7">
                  <c:v>0.4123</c:v>
                </c:pt>
              </c:numCache>
            </c:numRef>
          </c:xVal>
          <c:yVal>
            <c:numRef>
              <c:f>תיאוריה!$N$2:$N$9</c:f>
              <c:numCache>
                <c:formatCode>General</c:formatCode>
                <c:ptCount val="8"/>
                <c:pt idx="0">
                  <c:v>28.300000000000004</c:v>
                </c:pt>
                <c:pt idx="1">
                  <c:v>22.300000000000004</c:v>
                </c:pt>
                <c:pt idx="2">
                  <c:v>15.399999999999999</c:v>
                </c:pt>
                <c:pt idx="3">
                  <c:v>13</c:v>
                </c:pt>
                <c:pt idx="4">
                  <c:v>10.700000000000003</c:v>
                </c:pt>
                <c:pt idx="5">
                  <c:v>9.4000000000000021</c:v>
                </c:pt>
                <c:pt idx="6">
                  <c:v>8.5</c:v>
                </c:pt>
                <c:pt idx="7">
                  <c:v>8</c:v>
                </c:pt>
              </c:numCache>
            </c:numRef>
          </c:yVal>
          <c:smooth val="0"/>
          <c:extLst>
            <c:ext xmlns:c16="http://schemas.microsoft.com/office/drawing/2014/chart" uri="{C3380CC4-5D6E-409C-BE32-E72D297353CC}">
              <c16:uniqueId val="{00000001-C5AE-4C63-B2AC-3313AF48F1CD}"/>
            </c:ext>
          </c:extLst>
        </c:ser>
        <c:dLbls>
          <c:showLegendKey val="0"/>
          <c:showVal val="0"/>
          <c:showCatName val="0"/>
          <c:showSerName val="0"/>
          <c:showPercent val="0"/>
          <c:showBubbleSize val="0"/>
        </c:dLbls>
        <c:axId val="166231616"/>
        <c:axId val="165071992"/>
        <c:extLst>
          <c:ext xmlns:c15="http://schemas.microsoft.com/office/drawing/2012/chart" uri="{02D57815-91ED-43cb-92C2-25804820EDAC}">
            <c15:filteredScatterSeries>
              <c15:ser>
                <c:idx val="0"/>
                <c:order val="0"/>
                <c:tx>
                  <c:v>נוסחה SINH</c:v>
                </c:tx>
                <c:spPr>
                  <a:ln w="25400" cap="rnd">
                    <a:noFill/>
                    <a:round/>
                  </a:ln>
                  <a:effectLst/>
                </c:spPr>
                <c:marker>
                  <c:symbol val="circle"/>
                  <c:size val="5"/>
                  <c:spPr>
                    <a:solidFill>
                      <a:schemeClr val="accent1"/>
                    </a:solidFill>
                    <a:ln w="9525">
                      <a:solidFill>
                        <a:schemeClr val="accent1"/>
                      </a:solidFill>
                    </a:ln>
                    <a:effectLst/>
                  </c:spPr>
                </c:marker>
                <c:xVal>
                  <c:numRef>
                    <c:extLst>
                      <c:ext uri="{02D57815-91ED-43cb-92C2-25804820EDAC}">
                        <c15:formulaRef>
                          <c15:sqref>תיאוריה!$E$1:$E$21</c15:sqref>
                        </c15:formulaRef>
                      </c:ext>
                    </c:extLst>
                    <c:numCache>
                      <c:formatCode>General</c:formatCode>
                      <c:ptCount val="21"/>
                      <c:pt idx="0">
                        <c:v>0</c:v>
                      </c:pt>
                      <c:pt idx="1">
                        <c:v>2.1156249999999998E-2</c:v>
                      </c:pt>
                      <c:pt idx="2">
                        <c:v>4.2312499999999996E-2</c:v>
                      </c:pt>
                      <c:pt idx="3">
                        <c:v>6.346874999999999E-2</c:v>
                      </c:pt>
                      <c:pt idx="4">
                        <c:v>8.4624999999999992E-2</c:v>
                      </c:pt>
                      <c:pt idx="5">
                        <c:v>0.10578124999999999</c:v>
                      </c:pt>
                      <c:pt idx="6">
                        <c:v>0.12693749999999998</c:v>
                      </c:pt>
                      <c:pt idx="7">
                        <c:v>0.14809374999999997</c:v>
                      </c:pt>
                      <c:pt idx="8">
                        <c:v>0.16924999999999996</c:v>
                      </c:pt>
                      <c:pt idx="9">
                        <c:v>0.19040624999999994</c:v>
                      </c:pt>
                      <c:pt idx="10">
                        <c:v>0.21156249999999993</c:v>
                      </c:pt>
                      <c:pt idx="11">
                        <c:v>0.23271874999999992</c:v>
                      </c:pt>
                      <c:pt idx="12">
                        <c:v>0.25387499999999991</c:v>
                      </c:pt>
                      <c:pt idx="13">
                        <c:v>0.27503124999999989</c:v>
                      </c:pt>
                      <c:pt idx="14">
                        <c:v>0.29618749999999988</c:v>
                      </c:pt>
                      <c:pt idx="15">
                        <c:v>0.31734374999999987</c:v>
                      </c:pt>
                      <c:pt idx="16">
                        <c:v>0.33849999999999986</c:v>
                      </c:pt>
                      <c:pt idx="17">
                        <c:v>0.35965624999999984</c:v>
                      </c:pt>
                      <c:pt idx="18">
                        <c:v>0.38081249999999983</c:v>
                      </c:pt>
                      <c:pt idx="19">
                        <c:v>0.40196874999999982</c:v>
                      </c:pt>
                      <c:pt idx="20">
                        <c:v>0.42312499999999981</c:v>
                      </c:pt>
                    </c:numCache>
                  </c:numRef>
                </c:xVal>
                <c:yVal>
                  <c:numRef>
                    <c:extLst>
                      <c:ext uri="{02D57815-91ED-43cb-92C2-25804820EDAC}">
                        <c15:formulaRef>
                          <c15:sqref>תיאוריה!$G$1:$G$21</c15:sqref>
                        </c15:formulaRef>
                      </c:ext>
                    </c:extLst>
                    <c:numCache>
                      <c:formatCode>General</c:formatCode>
                      <c:ptCount val="21"/>
                      <c:pt idx="0">
                        <c:v>28.300000000000004</c:v>
                      </c:pt>
                      <c:pt idx="1">
                        <c:v>25.570196689354177</c:v>
                      </c:pt>
                      <c:pt idx="2">
                        <c:v>23.080653764159603</c:v>
                      </c:pt>
                      <c:pt idx="3">
                        <c:v>20.807979204790023</c:v>
                      </c:pt>
                      <c:pt idx="4">
                        <c:v>18.730818710679305</c:v>
                      </c:pt>
                      <c:pt idx="5">
                        <c:v>16.829655052960501</c:v>
                      </c:pt>
                      <c:pt idx="6">
                        <c:v>15.08662468843297</c:v>
                      </c:pt>
                      <c:pt idx="7">
                        <c:v>13.48534991174221</c:v>
                      </c:pt>
                      <c:pt idx="8">
                        <c:v>12.010784968655857</c:v>
                      </c:pt>
                      <c:pt idx="9">
                        <c:v>10.649074684499169</c:v>
                      </c:pt>
                      <c:pt idx="10">
                        <c:v>9.3874242794071634</c:v>
                      </c:pt>
                      <c:pt idx="11">
                        <c:v>8.2139791471632844</c:v>
                      </c:pt>
                      <c:pt idx="12">
                        <c:v>7.1177134680132381</c:v>
                      </c:pt>
                      <c:pt idx="13">
                        <c:v>6.0883266088477228</c:v>
                      </c:pt>
                      <c:pt idx="14">
                        <c:v>5.1161463373188178</c:v>
                      </c:pt>
                      <c:pt idx="15">
                        <c:v>4.1920379404791266</c:v>
                      </c:pt>
                      <c:pt idx="16">
                        <c:v>3.3073183940124613</c:v>
                      </c:pt>
                      <c:pt idx="17">
                        <c:v>2.4536747755806507</c:v>
                      </c:pt>
                      <c:pt idx="18">
                        <c:v>1.623086155689327</c:v>
                      </c:pt>
                      <c:pt idx="19">
                        <c:v>0.80774823215063873</c:v>
                      </c:pt>
                      <c:pt idx="20">
                        <c:v>6.3483292944795582E-15</c:v>
                      </c:pt>
                    </c:numCache>
                  </c:numRef>
                </c:yVal>
                <c:smooth val="0"/>
                <c:extLst>
                  <c:ext xmlns:c16="http://schemas.microsoft.com/office/drawing/2014/chart" uri="{C3380CC4-5D6E-409C-BE32-E72D297353CC}">
                    <c16:uniqueId val="{00000002-C5AE-4C63-B2AC-3313AF48F1CD}"/>
                  </c:ext>
                </c:extLst>
              </c15:ser>
            </c15:filteredScatterSeries>
            <c15:filteredScatterSeries>
              <c15:ser>
                <c:idx val="1"/>
                <c:order val="1"/>
                <c:tx>
                  <c:v>נוסחה COSH</c:v>
                </c:tx>
                <c:spPr>
                  <a:ln w="25400" cap="rnd">
                    <a:noFill/>
                    <a:round/>
                  </a:ln>
                  <a:effectLst/>
                </c:spPr>
                <c:marker>
                  <c:symbol val="circle"/>
                  <c:size val="5"/>
                  <c:spPr>
                    <a:solidFill>
                      <a:schemeClr val="accent2"/>
                    </a:solidFill>
                    <a:ln w="9525">
                      <a:solidFill>
                        <a:schemeClr val="accent2"/>
                      </a:solidFill>
                    </a:ln>
                    <a:effectLst/>
                  </c:spPr>
                </c:marker>
                <c:xVal>
                  <c:numRef>
                    <c:extLst xmlns:c15="http://schemas.microsoft.com/office/drawing/2012/chart">
                      <c:ext xmlns:c15="http://schemas.microsoft.com/office/drawing/2012/chart" uri="{02D57815-91ED-43cb-92C2-25804820EDAC}">
                        <c15:formulaRef>
                          <c15:sqref>תיאוריה!$E$1:$E$21</c15:sqref>
                        </c15:formulaRef>
                      </c:ext>
                    </c:extLst>
                    <c:numCache>
                      <c:formatCode>General</c:formatCode>
                      <c:ptCount val="21"/>
                      <c:pt idx="0">
                        <c:v>0</c:v>
                      </c:pt>
                      <c:pt idx="1">
                        <c:v>2.1156249999999998E-2</c:v>
                      </c:pt>
                      <c:pt idx="2">
                        <c:v>4.2312499999999996E-2</c:v>
                      </c:pt>
                      <c:pt idx="3">
                        <c:v>6.346874999999999E-2</c:v>
                      </c:pt>
                      <c:pt idx="4">
                        <c:v>8.4624999999999992E-2</c:v>
                      </c:pt>
                      <c:pt idx="5">
                        <c:v>0.10578124999999999</c:v>
                      </c:pt>
                      <c:pt idx="6">
                        <c:v>0.12693749999999998</c:v>
                      </c:pt>
                      <c:pt idx="7">
                        <c:v>0.14809374999999997</c:v>
                      </c:pt>
                      <c:pt idx="8">
                        <c:v>0.16924999999999996</c:v>
                      </c:pt>
                      <c:pt idx="9">
                        <c:v>0.19040624999999994</c:v>
                      </c:pt>
                      <c:pt idx="10">
                        <c:v>0.21156249999999993</c:v>
                      </c:pt>
                      <c:pt idx="11">
                        <c:v>0.23271874999999992</c:v>
                      </c:pt>
                      <c:pt idx="12">
                        <c:v>0.25387499999999991</c:v>
                      </c:pt>
                      <c:pt idx="13">
                        <c:v>0.27503124999999989</c:v>
                      </c:pt>
                      <c:pt idx="14">
                        <c:v>0.29618749999999988</c:v>
                      </c:pt>
                      <c:pt idx="15">
                        <c:v>0.31734374999999987</c:v>
                      </c:pt>
                      <c:pt idx="16">
                        <c:v>0.33849999999999986</c:v>
                      </c:pt>
                      <c:pt idx="17">
                        <c:v>0.35965624999999984</c:v>
                      </c:pt>
                      <c:pt idx="18">
                        <c:v>0.38081249999999983</c:v>
                      </c:pt>
                      <c:pt idx="19">
                        <c:v>0.40196874999999982</c:v>
                      </c:pt>
                      <c:pt idx="20">
                        <c:v>0.42312499999999981</c:v>
                      </c:pt>
                    </c:numCache>
                  </c:numRef>
                </c:xVal>
                <c:yVal>
                  <c:numRef>
                    <c:extLst xmlns:c15="http://schemas.microsoft.com/office/drawing/2012/chart">
                      <c:ext xmlns:c15="http://schemas.microsoft.com/office/drawing/2012/chart" uri="{02D57815-91ED-43cb-92C2-25804820EDAC}">
                        <c15:formulaRef>
                          <c15:sqref>תיאוריה!$I$1:$I$21</c15:sqref>
                        </c15:formulaRef>
                      </c:ext>
                    </c:extLst>
                    <c:numCache>
                      <c:formatCode>General</c:formatCode>
                      <c:ptCount val="21"/>
                      <c:pt idx="0">
                        <c:v>28.300000000000004</c:v>
                      </c:pt>
                      <c:pt idx="1">
                        <c:v>25.79810877450841</c:v>
                      </c:pt>
                      <c:pt idx="2">
                        <c:v>23.538619421531831</c:v>
                      </c:pt>
                      <c:pt idx="3">
                        <c:v>21.500301530156175</c:v>
                      </c:pt>
                      <c:pt idx="4">
                        <c:v>19.664002840889509</c:v>
                      </c:pt>
                      <c:pt idx="5">
                        <c:v>18.012469288921682</c:v>
                      </c:pt>
                      <c:pt idx="6">
                        <c:v>16.530182883030246</c:v>
                      </c:pt>
                      <c:pt idx="7">
                        <c:v>15.203215896825171</c:v>
                      </c:pt>
                      <c:pt idx="8">
                        <c:v>14.019100002297092</c:v>
                      </c:pt>
                      <c:pt idx="9">
                        <c:v>12.96670911603357</c:v>
                      </c:pt>
                      <c:pt idx="10">
                        <c:v>12.036154857313459</c:v>
                      </c:pt>
                      <c:pt idx="11">
                        <c:v>11.218693635792118</c:v>
                      </c:pt>
                      <c:pt idx="12">
                        <c:v>10.506644495763181</c:v>
                      </c:pt>
                      <c:pt idx="13">
                        <c:v>9.8933169450524137</c:v>
                      </c:pt>
                      <c:pt idx="14">
                        <c:v>9.3729480904161022</c:v>
                      </c:pt>
                      <c:pt idx="15">
                        <c:v>8.9406484887611537</c:v>
                      </c:pt>
                      <c:pt idx="16">
                        <c:v>8.5923562053990796</c:v>
                      </c:pt>
                      <c:pt idx="17">
                        <c:v>8.3247986476600992</c:v>
                      </c:pt>
                      <c:pt idx="18">
                        <c:v>8.1354618152518565</c:v>
                      </c:pt>
                      <c:pt idx="19">
                        <c:v>8.0225666784356608</c:v>
                      </c:pt>
                      <c:pt idx="20">
                        <c:v>7.98505246206705</c:v>
                      </c:pt>
                    </c:numCache>
                  </c:numRef>
                </c:yVal>
                <c:smooth val="0"/>
                <c:extLst xmlns:c15="http://schemas.microsoft.com/office/drawing/2012/chart">
                  <c:ext xmlns:c16="http://schemas.microsoft.com/office/drawing/2014/chart" uri="{C3380CC4-5D6E-409C-BE32-E72D297353CC}">
                    <c16:uniqueId val="{00000003-C5AE-4C63-B2AC-3313AF48F1CD}"/>
                  </c:ext>
                </c:extLst>
              </c15:ser>
            </c15:filteredScatterSeries>
          </c:ext>
        </c:extLst>
      </c:scatterChart>
      <c:valAx>
        <c:axId val="166231616"/>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he-IL"/>
                  <a:t>מיקום במטרים</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65071992"/>
        <c:crosses val="autoZero"/>
        <c:crossBetween val="midCat"/>
      </c:valAx>
      <c:valAx>
        <c:axId val="16507199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rtl="1">
                  <a:defRPr sz="1000" b="0" i="0" u="none" strike="noStrike" kern="1200" baseline="0">
                    <a:solidFill>
                      <a:schemeClr val="tx1">
                        <a:lumMod val="65000"/>
                        <a:lumOff val="35000"/>
                      </a:schemeClr>
                    </a:solidFill>
                    <a:latin typeface="+mn-lt"/>
                    <a:ea typeface="+mn-ea"/>
                    <a:cs typeface="+mn-cs"/>
                  </a:defRPr>
                </a:pPr>
                <a:r>
                  <a:rPr lang="he-IL" dirty="0"/>
                  <a:t>הפרש טמפרטורה בין </a:t>
                </a:r>
                <a:r>
                  <a:rPr lang="en-US" dirty="0"/>
                  <a:t>T</a:t>
                </a:r>
                <a:r>
                  <a:rPr lang="he-IL" dirty="0"/>
                  <a:t>(</a:t>
                </a:r>
                <a:r>
                  <a:rPr lang="en-US" dirty="0"/>
                  <a:t>X</a:t>
                </a:r>
                <a:r>
                  <a:rPr lang="he-IL" dirty="0"/>
                  <a:t>)</a:t>
                </a:r>
                <a:r>
                  <a:rPr lang="he-IL" baseline="0" dirty="0"/>
                  <a:t> לאוויר</a:t>
                </a:r>
              </a:p>
            </c:rich>
          </c:tx>
          <c:overlay val="0"/>
          <c:spPr>
            <a:noFill/>
            <a:ln>
              <a:noFill/>
            </a:ln>
            <a:effectLst/>
          </c:spPr>
          <c:txPr>
            <a:bodyPr rot="-5400000" spcFirstLastPara="1" vertOverflow="ellipsis" vert="horz" wrap="square" anchor="ctr" anchorCtr="1"/>
            <a:lstStyle/>
            <a:p>
              <a:pPr rtl="1">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66231616"/>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a:noFill/>
    </a:ln>
    <a:effectLst/>
  </c:spPr>
  <c:txPr>
    <a:bodyPr/>
    <a:lstStyle/>
    <a:p>
      <a:pPr>
        <a:defRPr/>
      </a:pPr>
      <a:endParaRPr lang="en-US"/>
    </a:p>
  </c:txPr>
  <c:externalData r:id="rId3">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he-IL" baseline="0" dirty="0"/>
              <a:t>טמפרטורה ביחס למיקום - נוסחה וניסוי</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3"/>
          <c:order val="2"/>
          <c:tx>
            <c:v>מודל</c:v>
          </c:tx>
          <c:spPr>
            <a:ln w="19050" cap="rnd">
              <a:solidFill>
                <a:schemeClr val="accent4"/>
              </a:solidFill>
              <a:round/>
            </a:ln>
            <a:effectLst/>
          </c:spPr>
          <c:marker>
            <c:symbol val="none"/>
          </c:marker>
          <c:xVal>
            <c:numRef>
              <c:f>'גרף תיאוריה'!ModelX</c:f>
              <c:numCache>
                <c:formatCode>General</c:formatCode>
                <c:ptCount val="99"/>
                <c:pt idx="0">
                  <c:v>2.0999999999999999E-3</c:v>
                </c:pt>
                <c:pt idx="1">
                  <c:v>6.3E-3</c:v>
                </c:pt>
                <c:pt idx="2">
                  <c:v>1.0500000000000001E-2</c:v>
                </c:pt>
                <c:pt idx="3">
                  <c:v>1.47E-2</c:v>
                </c:pt>
                <c:pt idx="4">
                  <c:v>1.89E-2</c:v>
                </c:pt>
                <c:pt idx="5">
                  <c:v>2.3099999999999999E-2</c:v>
                </c:pt>
                <c:pt idx="6">
                  <c:v>2.7300000000000001E-2</c:v>
                </c:pt>
                <c:pt idx="7">
                  <c:v>3.15E-2</c:v>
                </c:pt>
                <c:pt idx="8">
                  <c:v>3.5700000000000003E-2</c:v>
                </c:pt>
                <c:pt idx="9">
                  <c:v>3.9899999999999998E-2</c:v>
                </c:pt>
                <c:pt idx="10">
                  <c:v>4.41E-2</c:v>
                </c:pt>
                <c:pt idx="11">
                  <c:v>4.8300000000000003E-2</c:v>
                </c:pt>
                <c:pt idx="12">
                  <c:v>5.2499999999999998E-2</c:v>
                </c:pt>
                <c:pt idx="13">
                  <c:v>5.6699999999999993E-2</c:v>
                </c:pt>
                <c:pt idx="14">
                  <c:v>6.0900000000000003E-2</c:v>
                </c:pt>
                <c:pt idx="15">
                  <c:v>6.5099999999999991E-2</c:v>
                </c:pt>
                <c:pt idx="16">
                  <c:v>6.93E-2</c:v>
                </c:pt>
                <c:pt idx="17">
                  <c:v>7.3499999999999996E-2</c:v>
                </c:pt>
                <c:pt idx="18">
                  <c:v>7.7699999999999991E-2</c:v>
                </c:pt>
                <c:pt idx="19">
                  <c:v>8.1900000000000001E-2</c:v>
                </c:pt>
                <c:pt idx="20">
                  <c:v>8.6099999999999996E-2</c:v>
                </c:pt>
                <c:pt idx="21">
                  <c:v>9.0299999999999991E-2</c:v>
                </c:pt>
                <c:pt idx="22">
                  <c:v>9.4500000000000001E-2</c:v>
                </c:pt>
                <c:pt idx="23">
                  <c:v>9.8699999999999996E-2</c:v>
                </c:pt>
                <c:pt idx="24">
                  <c:v>0.10290000000000001</c:v>
                </c:pt>
                <c:pt idx="25">
                  <c:v>0.1071</c:v>
                </c:pt>
                <c:pt idx="26">
                  <c:v>0.1113</c:v>
                </c:pt>
                <c:pt idx="27">
                  <c:v>0.11550000000000001</c:v>
                </c:pt>
                <c:pt idx="28">
                  <c:v>0.1197</c:v>
                </c:pt>
                <c:pt idx="29">
                  <c:v>0.1239</c:v>
                </c:pt>
                <c:pt idx="30">
                  <c:v>0.12809999999999999</c:v>
                </c:pt>
                <c:pt idx="31">
                  <c:v>0.1323</c:v>
                </c:pt>
                <c:pt idx="32">
                  <c:v>0.13650000000000001</c:v>
                </c:pt>
                <c:pt idx="33">
                  <c:v>0.14069999999999999</c:v>
                </c:pt>
                <c:pt idx="34">
                  <c:v>0.1449</c:v>
                </c:pt>
                <c:pt idx="35">
                  <c:v>0.14910000000000001</c:v>
                </c:pt>
                <c:pt idx="36">
                  <c:v>0.15329999999999999</c:v>
                </c:pt>
                <c:pt idx="37">
                  <c:v>0.1575</c:v>
                </c:pt>
                <c:pt idx="38">
                  <c:v>0.16170000000000001</c:v>
                </c:pt>
                <c:pt idx="39">
                  <c:v>0.16589999999999999</c:v>
                </c:pt>
                <c:pt idx="40">
                  <c:v>0.1701</c:v>
                </c:pt>
                <c:pt idx="41">
                  <c:v>0.17430000000000001</c:v>
                </c:pt>
                <c:pt idx="42">
                  <c:v>0.17849999999999999</c:v>
                </c:pt>
                <c:pt idx="43">
                  <c:v>0.1827</c:v>
                </c:pt>
                <c:pt idx="44">
                  <c:v>0.18690000000000001</c:v>
                </c:pt>
                <c:pt idx="45">
                  <c:v>0.19109999999999999</c:v>
                </c:pt>
                <c:pt idx="46">
                  <c:v>0.1953</c:v>
                </c:pt>
                <c:pt idx="47">
                  <c:v>0.19950000000000001</c:v>
                </c:pt>
                <c:pt idx="48">
                  <c:v>0.20369999999999999</c:v>
                </c:pt>
                <c:pt idx="49">
                  <c:v>0.2079</c:v>
                </c:pt>
                <c:pt idx="50">
                  <c:v>0.21210000000000001</c:v>
                </c:pt>
                <c:pt idx="51">
                  <c:v>0.21629999999999999</c:v>
                </c:pt>
                <c:pt idx="52">
                  <c:v>0.2205</c:v>
                </c:pt>
                <c:pt idx="53">
                  <c:v>0.22470000000000001</c:v>
                </c:pt>
                <c:pt idx="54">
                  <c:v>0.22889999999999999</c:v>
                </c:pt>
                <c:pt idx="55">
                  <c:v>0.2331</c:v>
                </c:pt>
                <c:pt idx="56">
                  <c:v>0.23730000000000001</c:v>
                </c:pt>
                <c:pt idx="57">
                  <c:v>0.24149999999999999</c:v>
                </c:pt>
                <c:pt idx="58">
                  <c:v>0.2457</c:v>
                </c:pt>
                <c:pt idx="59">
                  <c:v>0.24990000000000001</c:v>
                </c:pt>
                <c:pt idx="60">
                  <c:v>0.25409999999999999</c:v>
                </c:pt>
                <c:pt idx="61">
                  <c:v>0.25829999999999997</c:v>
                </c:pt>
                <c:pt idx="62">
                  <c:v>0.26250000000000001</c:v>
                </c:pt>
                <c:pt idx="63">
                  <c:v>0.26669999999999999</c:v>
                </c:pt>
                <c:pt idx="64">
                  <c:v>0.27089999999999997</c:v>
                </c:pt>
                <c:pt idx="65">
                  <c:v>0.27510000000000001</c:v>
                </c:pt>
                <c:pt idx="66">
                  <c:v>0.27929999999999999</c:v>
                </c:pt>
                <c:pt idx="67">
                  <c:v>0.28349999999999997</c:v>
                </c:pt>
                <c:pt idx="68">
                  <c:v>0.28770000000000001</c:v>
                </c:pt>
                <c:pt idx="69">
                  <c:v>0.29189999999999999</c:v>
                </c:pt>
                <c:pt idx="70">
                  <c:v>0.29609999999999997</c:v>
                </c:pt>
                <c:pt idx="71">
                  <c:v>0.30030000000000001</c:v>
                </c:pt>
                <c:pt idx="72">
                  <c:v>0.30449999999999999</c:v>
                </c:pt>
                <c:pt idx="73">
                  <c:v>0.30869999999999997</c:v>
                </c:pt>
                <c:pt idx="74">
                  <c:v>0.31290000000000001</c:v>
                </c:pt>
                <c:pt idx="75">
                  <c:v>0.31709999999999999</c:v>
                </c:pt>
                <c:pt idx="76">
                  <c:v>0.32129999999999997</c:v>
                </c:pt>
                <c:pt idx="77">
                  <c:v>0.32550000000000001</c:v>
                </c:pt>
                <c:pt idx="78">
                  <c:v>0.32969999999999999</c:v>
                </c:pt>
                <c:pt idx="79">
                  <c:v>0.33389999999999997</c:v>
                </c:pt>
                <c:pt idx="80">
                  <c:v>0.33810000000000001</c:v>
                </c:pt>
                <c:pt idx="81">
                  <c:v>0.34229999999999999</c:v>
                </c:pt>
                <c:pt idx="82">
                  <c:v>0.34649999999999997</c:v>
                </c:pt>
                <c:pt idx="83">
                  <c:v>0.35070000000000001</c:v>
                </c:pt>
                <c:pt idx="84">
                  <c:v>0.35489999999999999</c:v>
                </c:pt>
                <c:pt idx="85">
                  <c:v>0.35909999999999997</c:v>
                </c:pt>
                <c:pt idx="86">
                  <c:v>0.36330000000000001</c:v>
                </c:pt>
                <c:pt idx="87">
                  <c:v>0.36749999999999999</c:v>
                </c:pt>
                <c:pt idx="88">
                  <c:v>0.37169999999999997</c:v>
                </c:pt>
                <c:pt idx="89">
                  <c:v>0.37590000000000001</c:v>
                </c:pt>
                <c:pt idx="90">
                  <c:v>0.38009999999999999</c:v>
                </c:pt>
                <c:pt idx="91">
                  <c:v>0.38429999999999997</c:v>
                </c:pt>
                <c:pt idx="92">
                  <c:v>0.38850000000000001</c:v>
                </c:pt>
                <c:pt idx="93">
                  <c:v>0.39269999999999999</c:v>
                </c:pt>
                <c:pt idx="94">
                  <c:v>0.39689999999999998</c:v>
                </c:pt>
                <c:pt idx="95">
                  <c:v>0.40110000000000001</c:v>
                </c:pt>
                <c:pt idx="96">
                  <c:v>0.40529999999999999</c:v>
                </c:pt>
                <c:pt idx="97">
                  <c:v>0.40949999999999998</c:v>
                </c:pt>
                <c:pt idx="98">
                  <c:v>0.41370000000000001</c:v>
                </c:pt>
              </c:numCache>
            </c:numRef>
          </c:xVal>
          <c:yVal>
            <c:numRef>
              <c:f>'גרף תיאוריה'!ModelY</c:f>
              <c:numCache>
                <c:formatCode>General</c:formatCode>
                <c:ptCount val="99"/>
                <c:pt idx="0">
                  <c:v>27.705453743469761</c:v>
                </c:pt>
                <c:pt idx="1">
                  <c:v>27.121233109117039</c:v>
                </c:pt>
                <c:pt idx="2">
                  <c:v>26.547178230932239</c:v>
                </c:pt>
                <c:pt idx="3">
                  <c:v>25.983132938941271</c:v>
                </c:pt>
                <c:pt idx="4">
                  <c:v>25.428944665537539</c:v>
                </c:pt>
                <c:pt idx="5">
                  <c:v>24.884464353323871</c:v>
                </c:pt>
                <c:pt idx="6">
                  <c:v>24.34954636448774</c:v>
                </c:pt>
                <c:pt idx="7">
                  <c:v>23.824048391733449</c:v>
                </c:pt>
                <c:pt idx="8">
                  <c:v>23.307831370794919</c:v>
                </c:pt>
                <c:pt idx="9">
                  <c:v>22.800759394552049</c:v>
                </c:pt>
                <c:pt idx="10">
                  <c:v>22.30269962877394</c:v>
                </c:pt>
                <c:pt idx="11">
                  <c:v>21.81352222951147</c:v>
                </c:pt>
                <c:pt idx="12">
                  <c:v>21.333100262161441</c:v>
                </c:pt>
                <c:pt idx="13">
                  <c:v>20.861309622223558</c:v>
                </c:pt>
                <c:pt idx="14">
                  <c:v>20.39802895777137</c:v>
                </c:pt>
                <c:pt idx="15">
                  <c:v>19.943139593656749</c:v>
                </c:pt>
                <c:pt idx="16">
                  <c:v>19.49652545746731</c:v>
                </c:pt>
                <c:pt idx="17">
                  <c:v>19.05807300725429</c:v>
                </c:pt>
                <c:pt idx="18">
                  <c:v>18.62767116104849</c:v>
                </c:pt>
                <c:pt idx="19">
                  <c:v>18.205211228179301</c:v>
                </c:pt>
                <c:pt idx="20">
                  <c:v>17.790586842411681</c:v>
                </c:pt>
                <c:pt idx="21">
                  <c:v>17.383693896914089</c:v>
                </c:pt>
                <c:pt idx="22">
                  <c:v>16.98443048106888</c:v>
                </c:pt>
                <c:pt idx="23">
                  <c:v>16.592696819135639</c:v>
                </c:pt>
                <c:pt idx="24">
                  <c:v>16.208395210775581</c:v>
                </c:pt>
                <c:pt idx="25">
                  <c:v>15.83142997344437</c:v>
                </c:pt>
                <c:pt idx="26">
                  <c:v>15.461707386658601</c:v>
                </c:pt>
                <c:pt idx="27">
                  <c:v>15.09913563813905</c:v>
                </c:pt>
                <c:pt idx="28">
                  <c:v>14.74362477183319</c:v>
                </c:pt>
                <c:pt idx="29">
                  <c:v>14.395086637816091</c:v>
                </c:pt>
                <c:pt idx="30">
                  <c:v>14.05343484406848</c:v>
                </c:pt>
                <c:pt idx="31">
                  <c:v>13.718584710127651</c:v>
                </c:pt>
                <c:pt idx="32">
                  <c:v>13.390453222605689</c:v>
                </c:pt>
                <c:pt idx="33">
                  <c:v>13.068958992567349</c:v>
                </c:pt>
                <c:pt idx="34">
                  <c:v>12.75402221475796</c:v>
                </c:pt>
                <c:pt idx="35">
                  <c:v>12.445564628669519</c:v>
                </c:pt>
                <c:pt idx="36">
                  <c:v>12.1435094814319</c:v>
                </c:pt>
                <c:pt idx="37">
                  <c:v>11.84778149251305</c:v>
                </c:pt>
                <c:pt idx="38">
                  <c:v>11.55830682021133</c:v>
                </c:pt>
                <c:pt idx="39">
                  <c:v>11.27501302991995</c:v>
                </c:pt>
                <c:pt idx="40">
                  <c:v>10.997829064142531</c:v>
                </c:pt>
                <c:pt idx="41">
                  <c:v>10.726685214236459</c:v>
                </c:pt>
                <c:pt idx="42">
                  <c:v>10.46151309385864</c:v>
                </c:pt>
                <c:pt idx="43">
                  <c:v>10.202245614086911</c:v>
                </c:pt>
                <c:pt idx="44">
                  <c:v>9.9488169601881609</c:v>
                </c:pt>
                <c:pt idx="45">
                  <c:v>9.7011625700024382</c:v>
                </c:pt>
                <c:pt idx="46">
                  <c:v>9.4592191139109403</c:v>
                </c:pt>
                <c:pt idx="47">
                  <c:v>9.2229244763536435</c:v>
                </c:pt>
                <c:pt idx="48">
                  <c:v>8.99221773886104</c:v>
                </c:pt>
                <c:pt idx="49">
                  <c:v>8.7670391645627426</c:v>
                </c:pt>
                <c:pt idx="50">
                  <c:v>8.547330184134232</c:v>
                </c:pt>
                <c:pt idx="51">
                  <c:v>8.333033383141597</c:v>
                </c:pt>
                <c:pt idx="52">
                  <c:v>8.1240924907427576</c:v>
                </c:pt>
                <c:pt idx="53">
                  <c:v>7.920452369702268</c:v>
                </c:pt>
                <c:pt idx="54">
                  <c:v>7.7220590076757851</c:v>
                </c:pt>
                <c:pt idx="55">
                  <c:v>7.5288595097189734</c:v>
                </c:pt>
                <c:pt idx="56">
                  <c:v>7.3408020919745383</c:v>
                </c:pt>
                <c:pt idx="57">
                  <c:v>7.1578360764903266</c:v>
                </c:pt>
                <c:pt idx="58">
                  <c:v>6.9799118871203589</c:v>
                </c:pt>
                <c:pt idx="59">
                  <c:v>6.8069810464598604</c:v>
                </c:pt>
                <c:pt idx="60">
                  <c:v>6.638996173764788</c:v>
                </c:pt>
                <c:pt idx="61">
                  <c:v>6.4759109838057256</c:v>
                </c:pt>
                <c:pt idx="62">
                  <c:v>6.3176802866053663</c:v>
                </c:pt>
                <c:pt idx="63">
                  <c:v>6.1642599880085136</c:v>
                </c:pt>
                <c:pt idx="64">
                  <c:v>6.0156070910332851</c:v>
                </c:pt>
                <c:pt idx="65">
                  <c:v>5.8716796979518371</c:v>
                </c:pt>
                <c:pt idx="66">
                  <c:v>5.7324370130488411</c:v>
                </c:pt>
                <c:pt idx="67">
                  <c:v>5.5978393460060536</c:v>
                </c:pt>
                <c:pt idx="68">
                  <c:v>5.4678481158613188</c:v>
                </c:pt>
                <c:pt idx="69">
                  <c:v>5.3424258554905073</c:v>
                </c:pt>
                <c:pt idx="70">
                  <c:v>5.2215362165612227</c:v>
                </c:pt>
                <c:pt idx="71">
                  <c:v>5.1051439749075129</c:v>
                </c:pt>
                <c:pt idx="72">
                  <c:v>4.9932150362753802</c:v>
                </c:pt>
                <c:pt idx="73">
                  <c:v>4.8857164423892279</c:v>
                </c:pt>
                <c:pt idx="74">
                  <c:v>4.7826163772903527</c:v>
                </c:pt>
                <c:pt idx="75">
                  <c:v>4.6838841738992576</c:v>
                </c:pt>
                <c:pt idx="76">
                  <c:v>4.5894903207543791</c:v>
                </c:pt>
                <c:pt idx="77">
                  <c:v>4.4994064688808946</c:v>
                </c:pt>
                <c:pt idx="78">
                  <c:v>4.4136054387443551</c:v>
                </c:pt>
                <c:pt idx="79">
                  <c:v>4.3320612272448216</c:v>
                </c:pt>
                <c:pt idx="80">
                  <c:v>4.2547490147088283</c:v>
                </c:pt>
                <c:pt idx="81">
                  <c:v>4.1816451718373706</c:v>
                </c:pt>
                <c:pt idx="82">
                  <c:v>4.1127272665699053</c:v>
                </c:pt>
                <c:pt idx="83">
                  <c:v>4.047974070825525</c:v>
                </c:pt>
                <c:pt idx="84">
                  <c:v>3.9873655670843529</c:v>
                </c:pt>
                <c:pt idx="85">
                  <c:v>3.9308829547734732</c:v>
                </c:pt>
                <c:pt idx="86">
                  <c:v>3.8785086564237901</c:v>
                </c:pt>
                <c:pt idx="87">
                  <c:v>3.830226323565729</c:v>
                </c:pt>
                <c:pt idx="88">
                  <c:v>3.7860208423335782</c:v>
                </c:pt>
                <c:pt idx="89">
                  <c:v>3.7458783387503161</c:v>
                </c:pt>
                <c:pt idx="90">
                  <c:v>3.709786183666516</c:v>
                </c:pt>
                <c:pt idx="91">
                  <c:v>3.677732997329016</c:v>
                </c:pt>
                <c:pt idx="92">
                  <c:v>3.649708653557187</c:v>
                </c:pt>
                <c:pt idx="93">
                  <c:v>3.625704283506511</c:v>
                </c:pt>
                <c:pt idx="94">
                  <c:v>3.6057122790016152</c:v>
                </c:pt>
                <c:pt idx="95">
                  <c:v>3.589726295422746</c:v>
                </c:pt>
                <c:pt idx="96">
                  <c:v>3.5777412541321638</c:v>
                </c:pt>
                <c:pt idx="97">
                  <c:v>3.5697533444290208</c:v>
                </c:pt>
                <c:pt idx="98">
                  <c:v>3.5657600250235109</c:v>
                </c:pt>
              </c:numCache>
            </c:numRef>
          </c:yVal>
          <c:smooth val="0"/>
          <c:extLst>
            <c:ext xmlns:c16="http://schemas.microsoft.com/office/drawing/2014/chart" uri="{C3380CC4-5D6E-409C-BE32-E72D297353CC}">
              <c16:uniqueId val="{00000000-2ADD-451B-ADB5-1F672AF87581}"/>
            </c:ext>
          </c:extLst>
        </c:ser>
        <c:ser>
          <c:idx val="2"/>
          <c:order val="3"/>
          <c:tx>
            <c:v>ניסוי</c:v>
          </c:tx>
          <c:spPr>
            <a:ln w="25400" cap="rnd">
              <a:noFill/>
              <a:round/>
            </a:ln>
            <a:effectLst/>
          </c:spPr>
          <c:marker>
            <c:symbol val="diamond"/>
            <c:size val="9"/>
            <c:spPr>
              <a:solidFill>
                <a:schemeClr val="accent6">
                  <a:lumMod val="75000"/>
                </a:schemeClr>
              </a:solidFill>
              <a:ln w="9525">
                <a:solidFill>
                  <a:schemeClr val="accent3"/>
                </a:solidFill>
              </a:ln>
              <a:effectLst/>
            </c:spPr>
          </c:marker>
          <c:errBars>
            <c:errDir val="y"/>
            <c:errBarType val="both"/>
            <c:errValType val="cust"/>
            <c:noEndCap val="0"/>
            <c:plus>
              <c:numRef>
                <c:f>תיאוריה!$J$1:$J$8</c:f>
                <c:numCache>
                  <c:formatCode>General</c:formatCode>
                  <c:ptCount val="8"/>
                  <c:pt idx="0">
                    <c:v>1.5062500000000001</c:v>
                  </c:pt>
                  <c:pt idx="1">
                    <c:v>1.5031250000000003</c:v>
                  </c:pt>
                  <c:pt idx="2">
                    <c:v>1.3593750000000004</c:v>
                  </c:pt>
                  <c:pt idx="3">
                    <c:v>1.2718750000000005</c:v>
                  </c:pt>
                  <c:pt idx="4">
                    <c:v>1.2656250000000002</c:v>
                  </c:pt>
                  <c:pt idx="5">
                    <c:v>1.2031250000000004</c:v>
                  </c:pt>
                  <c:pt idx="6">
                    <c:v>1.1812500000000004</c:v>
                  </c:pt>
                  <c:pt idx="7">
                    <c:v>1.1625000000000003</c:v>
                  </c:pt>
                </c:numCache>
              </c:numRef>
            </c:plus>
            <c:minus>
              <c:numRef>
                <c:f>תיאוריה!$J$1:$J$8</c:f>
                <c:numCache>
                  <c:formatCode>General</c:formatCode>
                  <c:ptCount val="8"/>
                  <c:pt idx="0">
                    <c:v>1.5062500000000001</c:v>
                  </c:pt>
                  <c:pt idx="1">
                    <c:v>1.5031250000000003</c:v>
                  </c:pt>
                  <c:pt idx="2">
                    <c:v>1.3593750000000004</c:v>
                  </c:pt>
                  <c:pt idx="3">
                    <c:v>1.2718750000000005</c:v>
                  </c:pt>
                  <c:pt idx="4">
                    <c:v>1.2656250000000002</c:v>
                  </c:pt>
                  <c:pt idx="5">
                    <c:v>1.2031250000000004</c:v>
                  </c:pt>
                  <c:pt idx="6">
                    <c:v>1.1812500000000004</c:v>
                  </c:pt>
                  <c:pt idx="7">
                    <c:v>1.1625000000000003</c:v>
                  </c:pt>
                </c:numCache>
              </c:numRef>
            </c:minus>
            <c:spPr>
              <a:noFill/>
              <a:ln w="9525" cap="flat" cmpd="sng" algn="ctr">
                <a:solidFill>
                  <a:schemeClr val="tx1">
                    <a:lumMod val="65000"/>
                    <a:lumOff val="35000"/>
                  </a:schemeClr>
                </a:solidFill>
                <a:round/>
              </a:ln>
              <a:effectLst/>
            </c:spPr>
          </c:errBars>
          <c:errBars>
            <c:errDir val="x"/>
            <c:errBarType val="both"/>
            <c:errValType val="fixedVal"/>
            <c:noEndCap val="0"/>
            <c:val val="1.0000000000000002E-2"/>
            <c:spPr>
              <a:noFill/>
              <a:ln w="9525" cap="flat" cmpd="sng" algn="ctr">
                <a:solidFill>
                  <a:schemeClr val="tx1">
                    <a:lumMod val="65000"/>
                    <a:lumOff val="35000"/>
                  </a:schemeClr>
                </a:solidFill>
                <a:round/>
              </a:ln>
              <a:effectLst/>
            </c:spPr>
          </c:errBars>
          <c:xVal>
            <c:numRef>
              <c:f>תיאוריה!$M$2:$M$9</c:f>
              <c:numCache>
                <c:formatCode>General</c:formatCode>
                <c:ptCount val="8"/>
                <c:pt idx="0">
                  <c:v>0</c:v>
                </c:pt>
                <c:pt idx="1">
                  <c:v>5.8900000000000001E-2</c:v>
                </c:pt>
                <c:pt idx="2">
                  <c:v>0.1178</c:v>
                </c:pt>
                <c:pt idx="3">
                  <c:v>0.1767</c:v>
                </c:pt>
                <c:pt idx="4">
                  <c:v>0.2356</c:v>
                </c:pt>
                <c:pt idx="5">
                  <c:v>0.29449999999999998</c:v>
                </c:pt>
                <c:pt idx="6">
                  <c:v>0.35339999999999999</c:v>
                </c:pt>
                <c:pt idx="7">
                  <c:v>0.4123</c:v>
                </c:pt>
              </c:numCache>
            </c:numRef>
          </c:xVal>
          <c:yVal>
            <c:numRef>
              <c:f>תיאוריה!$N$2:$N$9</c:f>
              <c:numCache>
                <c:formatCode>General</c:formatCode>
                <c:ptCount val="8"/>
                <c:pt idx="0">
                  <c:v>21</c:v>
                </c:pt>
                <c:pt idx="1">
                  <c:v>15.300000000000004</c:v>
                </c:pt>
                <c:pt idx="2">
                  <c:v>9.7000000000000028</c:v>
                </c:pt>
                <c:pt idx="3">
                  <c:v>8.6000000000000014</c:v>
                </c:pt>
                <c:pt idx="4">
                  <c:v>5.8000000000000007</c:v>
                </c:pt>
                <c:pt idx="5">
                  <c:v>4.9000000000000021</c:v>
                </c:pt>
                <c:pt idx="6">
                  <c:v>4.1000000000000014</c:v>
                </c:pt>
                <c:pt idx="7">
                  <c:v>3.9000000000000021</c:v>
                </c:pt>
              </c:numCache>
            </c:numRef>
          </c:yVal>
          <c:smooth val="0"/>
          <c:extLst>
            <c:ext xmlns:c16="http://schemas.microsoft.com/office/drawing/2014/chart" uri="{C3380CC4-5D6E-409C-BE32-E72D297353CC}">
              <c16:uniqueId val="{00000001-2ADD-451B-ADB5-1F672AF87581}"/>
            </c:ext>
          </c:extLst>
        </c:ser>
        <c:dLbls>
          <c:showLegendKey val="0"/>
          <c:showVal val="0"/>
          <c:showCatName val="0"/>
          <c:showSerName val="0"/>
          <c:showPercent val="0"/>
          <c:showBubbleSize val="0"/>
        </c:dLbls>
        <c:axId val="166231616"/>
        <c:axId val="165071992"/>
        <c:extLst>
          <c:ext xmlns:c15="http://schemas.microsoft.com/office/drawing/2012/chart" uri="{02D57815-91ED-43cb-92C2-25804820EDAC}">
            <c15:filteredScatterSeries>
              <c15:ser>
                <c:idx val="0"/>
                <c:order val="0"/>
                <c:tx>
                  <c:v>נוסחה SINH</c:v>
                </c:tx>
                <c:spPr>
                  <a:ln w="25400" cap="rnd">
                    <a:noFill/>
                    <a:round/>
                  </a:ln>
                  <a:effectLst/>
                </c:spPr>
                <c:marker>
                  <c:symbol val="circle"/>
                  <c:size val="5"/>
                  <c:spPr>
                    <a:solidFill>
                      <a:schemeClr val="accent1"/>
                    </a:solidFill>
                    <a:ln w="9525">
                      <a:solidFill>
                        <a:schemeClr val="accent1"/>
                      </a:solidFill>
                    </a:ln>
                    <a:effectLst/>
                  </c:spPr>
                </c:marker>
                <c:xVal>
                  <c:numRef>
                    <c:extLst>
                      <c:ext uri="{02D57815-91ED-43cb-92C2-25804820EDAC}">
                        <c15:formulaRef>
                          <c15:sqref>תיאוריה!$E$1:$E$21</c15:sqref>
                        </c15:formulaRef>
                      </c:ext>
                    </c:extLst>
                    <c:numCache>
                      <c:formatCode>General</c:formatCode>
                      <c:ptCount val="21"/>
                      <c:pt idx="0">
                        <c:v>0</c:v>
                      </c:pt>
                      <c:pt idx="1">
                        <c:v>2.1156249999999998E-2</c:v>
                      </c:pt>
                      <c:pt idx="2">
                        <c:v>4.2312499999999996E-2</c:v>
                      </c:pt>
                      <c:pt idx="3">
                        <c:v>6.346874999999999E-2</c:v>
                      </c:pt>
                      <c:pt idx="4">
                        <c:v>8.4624999999999992E-2</c:v>
                      </c:pt>
                      <c:pt idx="5">
                        <c:v>0.10578124999999999</c:v>
                      </c:pt>
                      <c:pt idx="6">
                        <c:v>0.12693749999999998</c:v>
                      </c:pt>
                      <c:pt idx="7">
                        <c:v>0.14809374999999997</c:v>
                      </c:pt>
                      <c:pt idx="8">
                        <c:v>0.16924999999999996</c:v>
                      </c:pt>
                      <c:pt idx="9">
                        <c:v>0.19040624999999994</c:v>
                      </c:pt>
                      <c:pt idx="10">
                        <c:v>0.21156249999999993</c:v>
                      </c:pt>
                      <c:pt idx="11">
                        <c:v>0.23271874999999992</c:v>
                      </c:pt>
                      <c:pt idx="12">
                        <c:v>0.25387499999999991</c:v>
                      </c:pt>
                      <c:pt idx="13">
                        <c:v>0.27503124999999989</c:v>
                      </c:pt>
                      <c:pt idx="14">
                        <c:v>0.29618749999999988</c:v>
                      </c:pt>
                      <c:pt idx="15">
                        <c:v>0.31734374999999987</c:v>
                      </c:pt>
                      <c:pt idx="16">
                        <c:v>0.33849999999999986</c:v>
                      </c:pt>
                      <c:pt idx="17">
                        <c:v>0.35965624999999984</c:v>
                      </c:pt>
                      <c:pt idx="18">
                        <c:v>0.38081249999999983</c:v>
                      </c:pt>
                      <c:pt idx="19">
                        <c:v>0.40196874999999982</c:v>
                      </c:pt>
                      <c:pt idx="20">
                        <c:v>0.42312499999999981</c:v>
                      </c:pt>
                    </c:numCache>
                  </c:numRef>
                </c:xVal>
                <c:yVal>
                  <c:numRef>
                    <c:extLst>
                      <c:ext uri="{02D57815-91ED-43cb-92C2-25804820EDAC}">
                        <c15:formulaRef>
                          <c15:sqref>תיאוריה!$G$1:$G$21</c15:sqref>
                        </c15:formulaRef>
                      </c:ext>
                    </c:extLst>
                    <c:numCache>
                      <c:formatCode>General</c:formatCode>
                      <c:ptCount val="21"/>
                      <c:pt idx="0">
                        <c:v>28.300000000000004</c:v>
                      </c:pt>
                      <c:pt idx="1">
                        <c:v>25.570196689354177</c:v>
                      </c:pt>
                      <c:pt idx="2">
                        <c:v>23.080653764159603</c:v>
                      </c:pt>
                      <c:pt idx="3">
                        <c:v>20.807979204790023</c:v>
                      </c:pt>
                      <c:pt idx="4">
                        <c:v>18.730818710679305</c:v>
                      </c:pt>
                      <c:pt idx="5">
                        <c:v>16.829655052960501</c:v>
                      </c:pt>
                      <c:pt idx="6">
                        <c:v>15.08662468843297</c:v>
                      </c:pt>
                      <c:pt idx="7">
                        <c:v>13.48534991174221</c:v>
                      </c:pt>
                      <c:pt idx="8">
                        <c:v>12.010784968655857</c:v>
                      </c:pt>
                      <c:pt idx="9">
                        <c:v>10.649074684499169</c:v>
                      </c:pt>
                      <c:pt idx="10">
                        <c:v>9.3874242794071634</c:v>
                      </c:pt>
                      <c:pt idx="11">
                        <c:v>8.2139791471632844</c:v>
                      </c:pt>
                      <c:pt idx="12">
                        <c:v>7.1177134680132381</c:v>
                      </c:pt>
                      <c:pt idx="13">
                        <c:v>6.0883266088477228</c:v>
                      </c:pt>
                      <c:pt idx="14">
                        <c:v>5.1161463373188178</c:v>
                      </c:pt>
                      <c:pt idx="15">
                        <c:v>4.1920379404791266</c:v>
                      </c:pt>
                      <c:pt idx="16">
                        <c:v>3.3073183940124613</c:v>
                      </c:pt>
                      <c:pt idx="17">
                        <c:v>2.4536747755806507</c:v>
                      </c:pt>
                      <c:pt idx="18">
                        <c:v>1.623086155689327</c:v>
                      </c:pt>
                      <c:pt idx="19">
                        <c:v>0.80774823215063873</c:v>
                      </c:pt>
                      <c:pt idx="20">
                        <c:v>6.3483292944795582E-15</c:v>
                      </c:pt>
                    </c:numCache>
                  </c:numRef>
                </c:yVal>
                <c:smooth val="0"/>
                <c:extLst>
                  <c:ext xmlns:c16="http://schemas.microsoft.com/office/drawing/2014/chart" uri="{C3380CC4-5D6E-409C-BE32-E72D297353CC}">
                    <c16:uniqueId val="{00000002-2ADD-451B-ADB5-1F672AF87581}"/>
                  </c:ext>
                </c:extLst>
              </c15:ser>
            </c15:filteredScatterSeries>
            <c15:filteredScatterSeries>
              <c15:ser>
                <c:idx val="1"/>
                <c:order val="1"/>
                <c:tx>
                  <c:v>נוסחה COSH</c:v>
                </c:tx>
                <c:spPr>
                  <a:ln w="25400" cap="rnd">
                    <a:noFill/>
                    <a:round/>
                  </a:ln>
                  <a:effectLst/>
                </c:spPr>
                <c:marker>
                  <c:symbol val="circle"/>
                  <c:size val="5"/>
                  <c:spPr>
                    <a:solidFill>
                      <a:schemeClr val="accent2"/>
                    </a:solidFill>
                    <a:ln w="9525">
                      <a:solidFill>
                        <a:schemeClr val="accent2"/>
                      </a:solidFill>
                    </a:ln>
                    <a:effectLst/>
                  </c:spPr>
                </c:marker>
                <c:xVal>
                  <c:numRef>
                    <c:extLst xmlns:c15="http://schemas.microsoft.com/office/drawing/2012/chart">
                      <c:ext xmlns:c15="http://schemas.microsoft.com/office/drawing/2012/chart" uri="{02D57815-91ED-43cb-92C2-25804820EDAC}">
                        <c15:formulaRef>
                          <c15:sqref>תיאוריה!$E$1:$E$21</c15:sqref>
                        </c15:formulaRef>
                      </c:ext>
                    </c:extLst>
                    <c:numCache>
                      <c:formatCode>General</c:formatCode>
                      <c:ptCount val="21"/>
                      <c:pt idx="0">
                        <c:v>0</c:v>
                      </c:pt>
                      <c:pt idx="1">
                        <c:v>2.1156249999999998E-2</c:v>
                      </c:pt>
                      <c:pt idx="2">
                        <c:v>4.2312499999999996E-2</c:v>
                      </c:pt>
                      <c:pt idx="3">
                        <c:v>6.346874999999999E-2</c:v>
                      </c:pt>
                      <c:pt idx="4">
                        <c:v>8.4624999999999992E-2</c:v>
                      </c:pt>
                      <c:pt idx="5">
                        <c:v>0.10578124999999999</c:v>
                      </c:pt>
                      <c:pt idx="6">
                        <c:v>0.12693749999999998</c:v>
                      </c:pt>
                      <c:pt idx="7">
                        <c:v>0.14809374999999997</c:v>
                      </c:pt>
                      <c:pt idx="8">
                        <c:v>0.16924999999999996</c:v>
                      </c:pt>
                      <c:pt idx="9">
                        <c:v>0.19040624999999994</c:v>
                      </c:pt>
                      <c:pt idx="10">
                        <c:v>0.21156249999999993</c:v>
                      </c:pt>
                      <c:pt idx="11">
                        <c:v>0.23271874999999992</c:v>
                      </c:pt>
                      <c:pt idx="12">
                        <c:v>0.25387499999999991</c:v>
                      </c:pt>
                      <c:pt idx="13">
                        <c:v>0.27503124999999989</c:v>
                      </c:pt>
                      <c:pt idx="14">
                        <c:v>0.29618749999999988</c:v>
                      </c:pt>
                      <c:pt idx="15">
                        <c:v>0.31734374999999987</c:v>
                      </c:pt>
                      <c:pt idx="16">
                        <c:v>0.33849999999999986</c:v>
                      </c:pt>
                      <c:pt idx="17">
                        <c:v>0.35965624999999984</c:v>
                      </c:pt>
                      <c:pt idx="18">
                        <c:v>0.38081249999999983</c:v>
                      </c:pt>
                      <c:pt idx="19">
                        <c:v>0.40196874999999982</c:v>
                      </c:pt>
                      <c:pt idx="20">
                        <c:v>0.42312499999999981</c:v>
                      </c:pt>
                    </c:numCache>
                  </c:numRef>
                </c:xVal>
                <c:yVal>
                  <c:numRef>
                    <c:extLst xmlns:c15="http://schemas.microsoft.com/office/drawing/2012/chart">
                      <c:ext xmlns:c15="http://schemas.microsoft.com/office/drawing/2012/chart" uri="{02D57815-91ED-43cb-92C2-25804820EDAC}">
                        <c15:formulaRef>
                          <c15:sqref>תיאוריה!$I$1:$I$21</c15:sqref>
                        </c15:formulaRef>
                      </c:ext>
                    </c:extLst>
                    <c:numCache>
                      <c:formatCode>General</c:formatCode>
                      <c:ptCount val="21"/>
                      <c:pt idx="0">
                        <c:v>28.300000000000004</c:v>
                      </c:pt>
                      <c:pt idx="1">
                        <c:v>25.79810877450841</c:v>
                      </c:pt>
                      <c:pt idx="2">
                        <c:v>23.538619421531831</c:v>
                      </c:pt>
                      <c:pt idx="3">
                        <c:v>21.500301530156175</c:v>
                      </c:pt>
                      <c:pt idx="4">
                        <c:v>19.664002840889509</c:v>
                      </c:pt>
                      <c:pt idx="5">
                        <c:v>18.012469288921682</c:v>
                      </c:pt>
                      <c:pt idx="6">
                        <c:v>16.530182883030246</c:v>
                      </c:pt>
                      <c:pt idx="7">
                        <c:v>15.203215896825171</c:v>
                      </c:pt>
                      <c:pt idx="8">
                        <c:v>14.019100002297092</c:v>
                      </c:pt>
                      <c:pt idx="9">
                        <c:v>12.96670911603357</c:v>
                      </c:pt>
                      <c:pt idx="10">
                        <c:v>12.036154857313459</c:v>
                      </c:pt>
                      <c:pt idx="11">
                        <c:v>11.218693635792118</c:v>
                      </c:pt>
                      <c:pt idx="12">
                        <c:v>10.506644495763181</c:v>
                      </c:pt>
                      <c:pt idx="13">
                        <c:v>9.8933169450524137</c:v>
                      </c:pt>
                      <c:pt idx="14">
                        <c:v>9.3729480904161022</c:v>
                      </c:pt>
                      <c:pt idx="15">
                        <c:v>8.9406484887611537</c:v>
                      </c:pt>
                      <c:pt idx="16">
                        <c:v>8.5923562053990796</c:v>
                      </c:pt>
                      <c:pt idx="17">
                        <c:v>8.3247986476600992</c:v>
                      </c:pt>
                      <c:pt idx="18">
                        <c:v>8.1354618152518565</c:v>
                      </c:pt>
                      <c:pt idx="19">
                        <c:v>8.0225666784356608</c:v>
                      </c:pt>
                      <c:pt idx="20">
                        <c:v>7.98505246206705</c:v>
                      </c:pt>
                    </c:numCache>
                  </c:numRef>
                </c:yVal>
                <c:smooth val="0"/>
                <c:extLst xmlns:c15="http://schemas.microsoft.com/office/drawing/2012/chart">
                  <c:ext xmlns:c16="http://schemas.microsoft.com/office/drawing/2014/chart" uri="{C3380CC4-5D6E-409C-BE32-E72D297353CC}">
                    <c16:uniqueId val="{00000003-2ADD-451B-ADB5-1F672AF87581}"/>
                  </c:ext>
                </c:extLst>
              </c15:ser>
            </c15:filteredScatterSeries>
          </c:ext>
        </c:extLst>
      </c:scatterChart>
      <c:valAx>
        <c:axId val="166231616"/>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he-IL"/>
                  <a:t>מיקום במטרים</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65071992"/>
        <c:crosses val="autoZero"/>
        <c:crossBetween val="midCat"/>
      </c:valAx>
      <c:valAx>
        <c:axId val="165071992"/>
        <c:scaling>
          <c:orientation val="minMax"/>
          <c:max val="35"/>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rtl="1">
                  <a:defRPr sz="1000" b="0" i="0" u="none" strike="noStrike" kern="1200" baseline="0">
                    <a:solidFill>
                      <a:schemeClr val="tx1">
                        <a:lumMod val="65000"/>
                        <a:lumOff val="35000"/>
                      </a:schemeClr>
                    </a:solidFill>
                    <a:latin typeface="+mn-lt"/>
                    <a:ea typeface="+mn-ea"/>
                    <a:cs typeface="+mn-cs"/>
                  </a:defRPr>
                </a:pPr>
                <a:r>
                  <a:rPr lang="he-IL" dirty="0"/>
                  <a:t>הפרש טמפרטורה בין </a:t>
                </a:r>
                <a:r>
                  <a:rPr lang="en-US" dirty="0"/>
                  <a:t>T</a:t>
                </a:r>
                <a:r>
                  <a:rPr lang="he-IL" dirty="0"/>
                  <a:t>(</a:t>
                </a:r>
                <a:r>
                  <a:rPr lang="en-US" dirty="0"/>
                  <a:t>X</a:t>
                </a:r>
                <a:r>
                  <a:rPr lang="he-IL" dirty="0"/>
                  <a:t>)</a:t>
                </a:r>
                <a:r>
                  <a:rPr lang="he-IL" baseline="0" dirty="0"/>
                  <a:t> לאוויר</a:t>
                </a:r>
              </a:p>
            </c:rich>
          </c:tx>
          <c:overlay val="0"/>
          <c:spPr>
            <a:noFill/>
            <a:ln>
              <a:noFill/>
            </a:ln>
            <a:effectLst/>
          </c:spPr>
          <c:txPr>
            <a:bodyPr rot="-5400000" spcFirstLastPara="1" vertOverflow="ellipsis" vert="horz" wrap="square" anchor="ctr" anchorCtr="1"/>
            <a:lstStyle/>
            <a:p>
              <a:pPr rtl="1">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66231616"/>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a:noFill/>
    </a:ln>
    <a:effectLst/>
  </c:spPr>
  <c:txPr>
    <a:bodyPr/>
    <a:lstStyle/>
    <a:p>
      <a:pPr>
        <a:defRPr/>
      </a:pPr>
      <a:endParaRPr lang="en-US"/>
    </a:p>
  </c:txPr>
  <c:externalData r:id="rId3">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he-IL" sz="1400" b="0" i="0" baseline="0" dirty="0">
                <a:effectLst/>
              </a:rPr>
              <a:t>טמפרטורה ביחס למיקום בדקה 10 - מודל נומרי וניסוי של מוט האלומיניום</a:t>
            </a:r>
            <a:endParaRPr lang="en-US" sz="1400" dirty="0">
              <a:effectLst/>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3"/>
          <c:order val="2"/>
          <c:tx>
            <c:v>מודל</c:v>
          </c:tx>
          <c:spPr>
            <a:ln w="19050" cap="rnd">
              <a:solidFill>
                <a:schemeClr val="accent4"/>
              </a:solidFill>
              <a:round/>
            </a:ln>
            <a:effectLst/>
          </c:spPr>
          <c:marker>
            <c:symbol val="none"/>
          </c:marker>
          <c:xVal>
            <c:numRef>
              <c:f>'גרף תיאוריה'!ModelX</c:f>
              <c:numCache>
                <c:formatCode>General</c:formatCode>
                <c:ptCount val="99"/>
                <c:pt idx="0">
                  <c:v>2.0999999999999999E-3</c:v>
                </c:pt>
                <c:pt idx="1">
                  <c:v>6.3E-3</c:v>
                </c:pt>
                <c:pt idx="2">
                  <c:v>1.0500000000000001E-2</c:v>
                </c:pt>
                <c:pt idx="3">
                  <c:v>1.47E-2</c:v>
                </c:pt>
                <c:pt idx="4">
                  <c:v>1.89E-2</c:v>
                </c:pt>
                <c:pt idx="5">
                  <c:v>2.3099999999999999E-2</c:v>
                </c:pt>
                <c:pt idx="6">
                  <c:v>2.7300000000000001E-2</c:v>
                </c:pt>
                <c:pt idx="7">
                  <c:v>3.15E-2</c:v>
                </c:pt>
                <c:pt idx="8">
                  <c:v>3.5700000000000003E-2</c:v>
                </c:pt>
                <c:pt idx="9">
                  <c:v>3.9899999999999998E-2</c:v>
                </c:pt>
                <c:pt idx="10">
                  <c:v>4.41E-2</c:v>
                </c:pt>
                <c:pt idx="11">
                  <c:v>4.8300000000000003E-2</c:v>
                </c:pt>
                <c:pt idx="12">
                  <c:v>5.2499999999999998E-2</c:v>
                </c:pt>
                <c:pt idx="13">
                  <c:v>5.6699999999999993E-2</c:v>
                </c:pt>
                <c:pt idx="14">
                  <c:v>6.0900000000000003E-2</c:v>
                </c:pt>
                <c:pt idx="15">
                  <c:v>6.5099999999999991E-2</c:v>
                </c:pt>
                <c:pt idx="16">
                  <c:v>6.93E-2</c:v>
                </c:pt>
                <c:pt idx="17">
                  <c:v>7.3499999999999996E-2</c:v>
                </c:pt>
                <c:pt idx="18">
                  <c:v>7.7699999999999991E-2</c:v>
                </c:pt>
                <c:pt idx="19">
                  <c:v>8.1900000000000001E-2</c:v>
                </c:pt>
                <c:pt idx="20">
                  <c:v>8.6099999999999996E-2</c:v>
                </c:pt>
                <c:pt idx="21">
                  <c:v>9.0299999999999991E-2</c:v>
                </c:pt>
                <c:pt idx="22">
                  <c:v>9.4500000000000001E-2</c:v>
                </c:pt>
                <c:pt idx="23">
                  <c:v>9.8699999999999996E-2</c:v>
                </c:pt>
                <c:pt idx="24">
                  <c:v>0.10290000000000001</c:v>
                </c:pt>
                <c:pt idx="25">
                  <c:v>0.1071</c:v>
                </c:pt>
                <c:pt idx="26">
                  <c:v>0.1113</c:v>
                </c:pt>
                <c:pt idx="27">
                  <c:v>0.11550000000000001</c:v>
                </c:pt>
                <c:pt idx="28">
                  <c:v>0.1197</c:v>
                </c:pt>
                <c:pt idx="29">
                  <c:v>0.1239</c:v>
                </c:pt>
                <c:pt idx="30">
                  <c:v>0.12809999999999999</c:v>
                </c:pt>
                <c:pt idx="31">
                  <c:v>0.1323</c:v>
                </c:pt>
                <c:pt idx="32">
                  <c:v>0.13650000000000001</c:v>
                </c:pt>
                <c:pt idx="33">
                  <c:v>0.14069999999999999</c:v>
                </c:pt>
                <c:pt idx="34">
                  <c:v>0.1449</c:v>
                </c:pt>
                <c:pt idx="35">
                  <c:v>0.14910000000000001</c:v>
                </c:pt>
                <c:pt idx="36">
                  <c:v>0.15329999999999999</c:v>
                </c:pt>
                <c:pt idx="37">
                  <c:v>0.1575</c:v>
                </c:pt>
                <c:pt idx="38">
                  <c:v>0.16170000000000001</c:v>
                </c:pt>
                <c:pt idx="39">
                  <c:v>0.16589999999999999</c:v>
                </c:pt>
                <c:pt idx="40">
                  <c:v>0.1701</c:v>
                </c:pt>
                <c:pt idx="41">
                  <c:v>0.17430000000000001</c:v>
                </c:pt>
                <c:pt idx="42">
                  <c:v>0.17849999999999999</c:v>
                </c:pt>
                <c:pt idx="43">
                  <c:v>0.1827</c:v>
                </c:pt>
                <c:pt idx="44">
                  <c:v>0.18690000000000001</c:v>
                </c:pt>
                <c:pt idx="45">
                  <c:v>0.19109999999999999</c:v>
                </c:pt>
                <c:pt idx="46">
                  <c:v>0.1953</c:v>
                </c:pt>
                <c:pt idx="47">
                  <c:v>0.19950000000000001</c:v>
                </c:pt>
                <c:pt idx="48">
                  <c:v>0.20369999999999999</c:v>
                </c:pt>
                <c:pt idx="49">
                  <c:v>0.2079</c:v>
                </c:pt>
                <c:pt idx="50">
                  <c:v>0.21210000000000001</c:v>
                </c:pt>
                <c:pt idx="51">
                  <c:v>0.21629999999999999</c:v>
                </c:pt>
                <c:pt idx="52">
                  <c:v>0.2205</c:v>
                </c:pt>
                <c:pt idx="53">
                  <c:v>0.22470000000000001</c:v>
                </c:pt>
                <c:pt idx="54">
                  <c:v>0.22889999999999999</c:v>
                </c:pt>
                <c:pt idx="55">
                  <c:v>0.2331</c:v>
                </c:pt>
                <c:pt idx="56">
                  <c:v>0.23730000000000001</c:v>
                </c:pt>
                <c:pt idx="57">
                  <c:v>0.24149999999999999</c:v>
                </c:pt>
                <c:pt idx="58">
                  <c:v>0.2457</c:v>
                </c:pt>
                <c:pt idx="59">
                  <c:v>0.24990000000000001</c:v>
                </c:pt>
                <c:pt idx="60">
                  <c:v>0.25409999999999999</c:v>
                </c:pt>
                <c:pt idx="61">
                  <c:v>0.25829999999999997</c:v>
                </c:pt>
                <c:pt idx="62">
                  <c:v>0.26250000000000001</c:v>
                </c:pt>
                <c:pt idx="63">
                  <c:v>0.26669999999999999</c:v>
                </c:pt>
                <c:pt idx="64">
                  <c:v>0.27089999999999997</c:v>
                </c:pt>
                <c:pt idx="65">
                  <c:v>0.27510000000000001</c:v>
                </c:pt>
                <c:pt idx="66">
                  <c:v>0.27929999999999999</c:v>
                </c:pt>
                <c:pt idx="67">
                  <c:v>0.28349999999999997</c:v>
                </c:pt>
                <c:pt idx="68">
                  <c:v>0.28770000000000001</c:v>
                </c:pt>
                <c:pt idx="69">
                  <c:v>0.29189999999999999</c:v>
                </c:pt>
                <c:pt idx="70">
                  <c:v>0.29609999999999997</c:v>
                </c:pt>
                <c:pt idx="71">
                  <c:v>0.30030000000000001</c:v>
                </c:pt>
                <c:pt idx="72">
                  <c:v>0.30449999999999999</c:v>
                </c:pt>
                <c:pt idx="73">
                  <c:v>0.30869999999999997</c:v>
                </c:pt>
                <c:pt idx="74">
                  <c:v>0.31290000000000001</c:v>
                </c:pt>
                <c:pt idx="75">
                  <c:v>0.31709999999999999</c:v>
                </c:pt>
                <c:pt idx="76">
                  <c:v>0.32129999999999997</c:v>
                </c:pt>
                <c:pt idx="77">
                  <c:v>0.32550000000000001</c:v>
                </c:pt>
                <c:pt idx="78">
                  <c:v>0.32969999999999999</c:v>
                </c:pt>
                <c:pt idx="79">
                  <c:v>0.33389999999999997</c:v>
                </c:pt>
                <c:pt idx="80">
                  <c:v>0.33810000000000001</c:v>
                </c:pt>
                <c:pt idx="81">
                  <c:v>0.34229999999999999</c:v>
                </c:pt>
                <c:pt idx="82">
                  <c:v>0.34649999999999997</c:v>
                </c:pt>
                <c:pt idx="83">
                  <c:v>0.35070000000000001</c:v>
                </c:pt>
                <c:pt idx="84">
                  <c:v>0.35489999999999999</c:v>
                </c:pt>
                <c:pt idx="85">
                  <c:v>0.35909999999999997</c:v>
                </c:pt>
                <c:pt idx="86">
                  <c:v>0.36330000000000001</c:v>
                </c:pt>
                <c:pt idx="87">
                  <c:v>0.36749999999999999</c:v>
                </c:pt>
                <c:pt idx="88">
                  <c:v>0.37169999999999997</c:v>
                </c:pt>
                <c:pt idx="89">
                  <c:v>0.37590000000000001</c:v>
                </c:pt>
                <c:pt idx="90">
                  <c:v>0.38009999999999999</c:v>
                </c:pt>
                <c:pt idx="91">
                  <c:v>0.38429999999999997</c:v>
                </c:pt>
                <c:pt idx="92">
                  <c:v>0.38850000000000001</c:v>
                </c:pt>
                <c:pt idx="93">
                  <c:v>0.39269999999999999</c:v>
                </c:pt>
                <c:pt idx="94">
                  <c:v>0.39689999999999998</c:v>
                </c:pt>
                <c:pt idx="95">
                  <c:v>0.40110000000000001</c:v>
                </c:pt>
                <c:pt idx="96">
                  <c:v>0.40529999999999999</c:v>
                </c:pt>
                <c:pt idx="97">
                  <c:v>0.40949999999999998</c:v>
                </c:pt>
                <c:pt idx="98">
                  <c:v>0.41370000000000001</c:v>
                </c:pt>
              </c:numCache>
            </c:numRef>
          </c:xVal>
          <c:yVal>
            <c:numRef>
              <c:f>'גרף תיאוריה'!ModelY</c:f>
              <c:numCache>
                <c:formatCode>General</c:formatCode>
                <c:ptCount val="99"/>
                <c:pt idx="0">
                  <c:v>27.60712446185644</c:v>
                </c:pt>
                <c:pt idx="1">
                  <c:v>26.924688496450859</c:v>
                </c:pt>
                <c:pt idx="2">
                  <c:v>26.252645927503419</c:v>
                </c:pt>
                <c:pt idx="3">
                  <c:v>25.59095375389731</c:v>
                </c:pt>
                <c:pt idx="4">
                  <c:v>24.939571797543049</c:v>
                </c:pt>
                <c:pt idx="5">
                  <c:v>24.298462355106309</c:v>
                </c:pt>
                <c:pt idx="6">
                  <c:v>23.667589854392709</c:v>
                </c:pt>
                <c:pt idx="7">
                  <c:v>23.046920516170839</c:v>
                </c:pt>
                <c:pt idx="8">
                  <c:v>22.436422022199221</c:v>
                </c:pt>
                <c:pt idx="9">
                  <c:v>21.836063190204701</c:v>
                </c:pt>
                <c:pt idx="10">
                  <c:v>21.2458136565381</c:v>
                </c:pt>
                <c:pt idx="11">
                  <c:v>20.665643567209319</c:v>
                </c:pt>
                <c:pt idx="12">
                  <c:v>20.095523277977069</c:v>
                </c:pt>
                <c:pt idx="13">
                  <c:v>19.535423064138659</c:v>
                </c:pt>
                <c:pt idx="14">
                  <c:v>18.985312840634439</c:v>
                </c:pt>
                <c:pt idx="15">
                  <c:v>18.445161893046549</c:v>
                </c:pt>
                <c:pt idx="16">
                  <c:v>17.914938620036409</c:v>
                </c:pt>
                <c:pt idx="17">
                  <c:v>17.394610287726739</c:v>
                </c:pt>
                <c:pt idx="18">
                  <c:v>16.884142796494942</c:v>
                </c:pt>
                <c:pt idx="19">
                  <c:v>16.383500460602949</c:v>
                </c:pt>
                <c:pt idx="20">
                  <c:v>15.892645801046671</c:v>
                </c:pt>
                <c:pt idx="21">
                  <c:v>15.411539351964279</c:v>
                </c:pt>
                <c:pt idx="22">
                  <c:v>14.94013948089837</c:v>
                </c:pt>
                <c:pt idx="23">
                  <c:v>14.478402223161741</c:v>
                </c:pt>
                <c:pt idx="24">
                  <c:v>14.026281130511119</c:v>
                </c:pt>
                <c:pt idx="25">
                  <c:v>13.583727134286979</c:v>
                </c:pt>
                <c:pt idx="26">
                  <c:v>13.15068842313211</c:v>
                </c:pt>
                <c:pt idx="27">
                  <c:v>12.72711033535551</c:v>
                </c:pt>
                <c:pt idx="28">
                  <c:v>12.31293526596277</c:v>
                </c:pt>
                <c:pt idx="29">
                  <c:v>11.90810258832953</c:v>
                </c:pt>
                <c:pt idx="30">
                  <c:v>11.51254859045007</c:v>
                </c:pt>
                <c:pt idx="31">
                  <c:v>11.12620642565061</c:v>
                </c:pt>
                <c:pt idx="32">
                  <c:v>10.749006077613711</c:v>
                </c:pt>
                <c:pt idx="33">
                  <c:v>10.380874339520791</c:v>
                </c:pt>
                <c:pt idx="34">
                  <c:v>10.021734807079239</c:v>
                </c:pt>
                <c:pt idx="35">
                  <c:v>9.6715078851635461</c:v>
                </c:pt>
                <c:pt idx="36">
                  <c:v>9.330110807763571</c:v>
                </c:pt>
                <c:pt idx="37">
                  <c:v>8.9974576708990597</c:v>
                </c:pt>
                <c:pt idx="38">
                  <c:v>8.6734594781272669</c:v>
                </c:pt>
                <c:pt idx="39">
                  <c:v>8.3580241982403329</c:v>
                </c:pt>
                <c:pt idx="40">
                  <c:v>8.0510568347212583</c:v>
                </c:pt>
                <c:pt idx="41">
                  <c:v>7.7524595065016264</c:v>
                </c:pt>
                <c:pt idx="42">
                  <c:v>7.4621315395405574</c:v>
                </c:pt>
                <c:pt idx="43">
                  <c:v>7.1799695687235356</c:v>
                </c:pt>
                <c:pt idx="44">
                  <c:v>6.9058676495610882</c:v>
                </c:pt>
                <c:pt idx="45">
                  <c:v>6.6397173791507491</c:v>
                </c:pt>
                <c:pt idx="46">
                  <c:v>6.381408025852199</c:v>
                </c:pt>
                <c:pt idx="47">
                  <c:v>6.1308266671137304</c:v>
                </c:pt>
                <c:pt idx="48">
                  <c:v>5.8878583348793256</c:v>
                </c:pt>
                <c:pt idx="49">
                  <c:v>5.6523861679988343</c:v>
                </c:pt>
                <c:pt idx="50">
                  <c:v>5.4242915710592534</c:v>
                </c:pt>
                <c:pt idx="51">
                  <c:v>5.2034543790531664</c:v>
                </c:pt>
                <c:pt idx="52">
                  <c:v>4.9897530273004449</c:v>
                </c:pt>
                <c:pt idx="53">
                  <c:v>4.7830647260413031</c:v>
                </c:pt>
                <c:pt idx="54">
                  <c:v>4.5832656391233151</c:v>
                </c:pt>
                <c:pt idx="55">
                  <c:v>4.3902310662110473</c:v>
                </c:pt>
                <c:pt idx="56">
                  <c:v>4.2038356279550122</c:v>
                </c:pt>
                <c:pt idx="57">
                  <c:v>4.0239534535664836</c:v>
                </c:pt>
                <c:pt idx="58">
                  <c:v>3.8504583702560389</c:v>
                </c:pt>
                <c:pt idx="59">
                  <c:v>3.6832240940066718</c:v>
                </c:pt>
                <c:pt idx="60">
                  <c:v>3.5221244211666272</c:v>
                </c:pt>
                <c:pt idx="61">
                  <c:v>3.3670334203624779</c:v>
                </c:pt>
                <c:pt idx="62">
                  <c:v>3.217825624249997</c:v>
                </c:pt>
                <c:pt idx="63">
                  <c:v>3.0743762206374972</c:v>
                </c:pt>
                <c:pt idx="64">
                  <c:v>2.936561242535408</c:v>
                </c:pt>
                <c:pt idx="65">
                  <c:v>2.80425775670447</c:v>
                </c:pt>
                <c:pt idx="66">
                  <c:v>2.67734405029536</c:v>
                </c:pt>
                <c:pt idx="67">
                  <c:v>2.5556998151922201</c:v>
                </c:pt>
                <c:pt idx="68">
                  <c:v>2.4392063296935049</c:v>
                </c:pt>
                <c:pt idx="69">
                  <c:v>2.327746637184251</c:v>
                </c:pt>
                <c:pt idx="70">
                  <c:v>2.221205721474611</c:v>
                </c:pt>
                <c:pt idx="71">
                  <c:v>2.1194706785003419</c:v>
                </c:pt>
                <c:pt idx="72">
                  <c:v>2.0224308841015599</c:v>
                </c:pt>
                <c:pt idx="73">
                  <c:v>1.9299781576163679</c:v>
                </c:pt>
                <c:pt idx="74">
                  <c:v>1.842006921045932</c:v>
                </c:pt>
                <c:pt idx="75">
                  <c:v>1.758414353567112</c:v>
                </c:pt>
                <c:pt idx="76">
                  <c:v>1.6791005411876689</c:v>
                </c:pt>
                <c:pt idx="77">
                  <c:v>1.603968621357275</c:v>
                </c:pt>
                <c:pt idx="78">
                  <c:v>1.5329249223652399</c:v>
                </c:pt>
                <c:pt idx="79">
                  <c:v>1.4658790973726821</c:v>
                </c:pt>
                <c:pt idx="80">
                  <c:v>1.4027442529426499</c:v>
                </c:pt>
                <c:pt idx="81">
                  <c:v>1.3434370719470861</c:v>
                </c:pt>
                <c:pt idx="82">
                  <c:v>1.287877930743424</c:v>
                </c:pt>
                <c:pt idx="83">
                  <c:v>1.2359910105269409</c:v>
                </c:pt>
                <c:pt idx="84">
                  <c:v>1.1877044027774419</c:v>
                </c:pt>
                <c:pt idx="85">
                  <c:v>1.142950208729683</c:v>
                </c:pt>
                <c:pt idx="86">
                  <c:v>1.101664632807829</c:v>
                </c:pt>
                <c:pt idx="87">
                  <c:v>1.0637880699730431</c:v>
                </c:pt>
                <c:pt idx="88">
                  <c:v>1.029265186942091</c:v>
                </c:pt>
                <c:pt idx="89">
                  <c:v>0.99804499724205797</c:v>
                </c:pt>
                <c:pt idx="90">
                  <c:v>0.97008093007291407</c:v>
                </c:pt>
                <c:pt idx="91">
                  <c:v>0.94533089295539341</c:v>
                </c:pt>
                <c:pt idx="92">
                  <c:v>0.92375732814633338</c:v>
                </c:pt>
                <c:pt idx="93">
                  <c:v>0.90532726280798315</c:v>
                </c:pt>
                <c:pt idx="94">
                  <c:v>0.89001235292099423</c:v>
                </c:pt>
                <c:pt idx="95">
                  <c:v>0.87778892093352923</c:v>
                </c:pt>
                <c:pt idx="96">
                  <c:v>0.86863798714134077</c:v>
                </c:pt>
                <c:pt idx="97">
                  <c:v>0.86254529479497322</c:v>
                </c:pt>
                <c:pt idx="98">
                  <c:v>0.85950132893189846</c:v>
                </c:pt>
              </c:numCache>
            </c:numRef>
          </c:yVal>
          <c:smooth val="0"/>
          <c:extLst>
            <c:ext xmlns:c16="http://schemas.microsoft.com/office/drawing/2014/chart" uri="{C3380CC4-5D6E-409C-BE32-E72D297353CC}">
              <c16:uniqueId val="{00000000-F733-4FF7-B3C2-A2EDCD43CCC3}"/>
            </c:ext>
          </c:extLst>
        </c:ser>
        <c:ser>
          <c:idx val="2"/>
          <c:order val="3"/>
          <c:tx>
            <c:v>ניסוי</c:v>
          </c:tx>
          <c:spPr>
            <a:ln w="25400" cap="rnd">
              <a:noFill/>
              <a:round/>
            </a:ln>
            <a:effectLst/>
          </c:spPr>
          <c:marker>
            <c:symbol val="diamond"/>
            <c:size val="9"/>
            <c:spPr>
              <a:solidFill>
                <a:schemeClr val="accent6">
                  <a:lumMod val="75000"/>
                </a:schemeClr>
              </a:solidFill>
              <a:ln w="9525">
                <a:solidFill>
                  <a:schemeClr val="accent3"/>
                </a:solidFill>
              </a:ln>
              <a:effectLst/>
            </c:spPr>
          </c:marker>
          <c:errBars>
            <c:errDir val="y"/>
            <c:errBarType val="both"/>
            <c:errValType val="cust"/>
            <c:noEndCap val="0"/>
            <c:plus>
              <c:numRef>
                <c:f>תיאוריה!$J$1:$J$8</c:f>
                <c:numCache>
                  <c:formatCode>General</c:formatCode>
                  <c:ptCount val="8"/>
                  <c:pt idx="0">
                    <c:v>1.3687500000000004</c:v>
                  </c:pt>
                  <c:pt idx="1">
                    <c:v>1.3906250000000004</c:v>
                  </c:pt>
                  <c:pt idx="2">
                    <c:v>1.3906250000000004</c:v>
                  </c:pt>
                  <c:pt idx="3">
                    <c:v>1.2343750000000004</c:v>
                  </c:pt>
                  <c:pt idx="4">
                    <c:v>1.1718750000000004</c:v>
                  </c:pt>
                  <c:pt idx="5">
                    <c:v>1.1687500000000004</c:v>
                  </c:pt>
                  <c:pt idx="6">
                    <c:v>1.1718750000000004</c:v>
                  </c:pt>
                  <c:pt idx="7">
                    <c:v>1.1625000000000003</c:v>
                  </c:pt>
                </c:numCache>
              </c:numRef>
            </c:plus>
            <c:minus>
              <c:numRef>
                <c:f>תיאוריה!$J$1:$J$8</c:f>
                <c:numCache>
                  <c:formatCode>General</c:formatCode>
                  <c:ptCount val="8"/>
                  <c:pt idx="0">
                    <c:v>1.3687500000000004</c:v>
                  </c:pt>
                  <c:pt idx="1">
                    <c:v>1.3906250000000004</c:v>
                  </c:pt>
                  <c:pt idx="2">
                    <c:v>1.3906250000000004</c:v>
                  </c:pt>
                  <c:pt idx="3">
                    <c:v>1.2343750000000004</c:v>
                  </c:pt>
                  <c:pt idx="4">
                    <c:v>1.1718750000000004</c:v>
                  </c:pt>
                  <c:pt idx="5">
                    <c:v>1.1687500000000004</c:v>
                  </c:pt>
                  <c:pt idx="6">
                    <c:v>1.1718750000000004</c:v>
                  </c:pt>
                  <c:pt idx="7">
                    <c:v>1.1625000000000003</c:v>
                  </c:pt>
                </c:numCache>
              </c:numRef>
            </c:minus>
            <c:spPr>
              <a:noFill/>
              <a:ln w="9525" cap="flat" cmpd="sng" algn="ctr">
                <a:solidFill>
                  <a:schemeClr val="tx1">
                    <a:lumMod val="65000"/>
                    <a:lumOff val="35000"/>
                  </a:schemeClr>
                </a:solidFill>
                <a:round/>
              </a:ln>
              <a:effectLst/>
            </c:spPr>
          </c:errBars>
          <c:errBars>
            <c:errDir val="x"/>
            <c:errBarType val="both"/>
            <c:errValType val="fixedVal"/>
            <c:noEndCap val="0"/>
            <c:val val="1.0000000000000002E-2"/>
            <c:spPr>
              <a:noFill/>
              <a:ln w="9525" cap="flat" cmpd="sng" algn="ctr">
                <a:solidFill>
                  <a:schemeClr val="tx1">
                    <a:lumMod val="65000"/>
                    <a:lumOff val="35000"/>
                  </a:schemeClr>
                </a:solidFill>
                <a:round/>
              </a:ln>
              <a:effectLst/>
            </c:spPr>
          </c:errBars>
          <c:xVal>
            <c:numRef>
              <c:f>תיאוריה!$M$2:$M$9</c:f>
              <c:numCache>
                <c:formatCode>General</c:formatCode>
                <c:ptCount val="8"/>
                <c:pt idx="0">
                  <c:v>0</c:v>
                </c:pt>
                <c:pt idx="1">
                  <c:v>5.8900000000000001E-2</c:v>
                </c:pt>
                <c:pt idx="2">
                  <c:v>0.1178</c:v>
                </c:pt>
                <c:pt idx="3">
                  <c:v>0.1767</c:v>
                </c:pt>
                <c:pt idx="4">
                  <c:v>0.2356</c:v>
                </c:pt>
                <c:pt idx="5">
                  <c:v>0.29449999999999998</c:v>
                </c:pt>
                <c:pt idx="6">
                  <c:v>0.35339999999999999</c:v>
                </c:pt>
                <c:pt idx="7">
                  <c:v>0.4123</c:v>
                </c:pt>
              </c:numCache>
            </c:numRef>
          </c:xVal>
          <c:yVal>
            <c:numRef>
              <c:f>תיאוריה!$N$2:$N$9</c:f>
              <c:numCache>
                <c:formatCode>General</c:formatCode>
                <c:ptCount val="8"/>
                <c:pt idx="0">
                  <c:v>14.600000000000001</c:v>
                </c:pt>
                <c:pt idx="1">
                  <c:v>11.100000000000001</c:v>
                </c:pt>
                <c:pt idx="2">
                  <c:v>6.9000000000000021</c:v>
                </c:pt>
                <c:pt idx="3">
                  <c:v>3.4000000000000021</c:v>
                </c:pt>
                <c:pt idx="4">
                  <c:v>4.2000000000000028</c:v>
                </c:pt>
                <c:pt idx="5">
                  <c:v>4.1000000000000014</c:v>
                </c:pt>
                <c:pt idx="6">
                  <c:v>3.6000000000000014</c:v>
                </c:pt>
                <c:pt idx="7">
                  <c:v>3.4000000000000021</c:v>
                </c:pt>
              </c:numCache>
            </c:numRef>
          </c:yVal>
          <c:smooth val="0"/>
          <c:extLst>
            <c:ext xmlns:c16="http://schemas.microsoft.com/office/drawing/2014/chart" uri="{C3380CC4-5D6E-409C-BE32-E72D297353CC}">
              <c16:uniqueId val="{00000001-F733-4FF7-B3C2-A2EDCD43CCC3}"/>
            </c:ext>
          </c:extLst>
        </c:ser>
        <c:dLbls>
          <c:showLegendKey val="0"/>
          <c:showVal val="0"/>
          <c:showCatName val="0"/>
          <c:showSerName val="0"/>
          <c:showPercent val="0"/>
          <c:showBubbleSize val="0"/>
        </c:dLbls>
        <c:axId val="166231616"/>
        <c:axId val="165071992"/>
        <c:extLst>
          <c:ext xmlns:c15="http://schemas.microsoft.com/office/drawing/2012/chart" uri="{02D57815-91ED-43cb-92C2-25804820EDAC}">
            <c15:filteredScatterSeries>
              <c15:ser>
                <c:idx val="0"/>
                <c:order val="0"/>
                <c:tx>
                  <c:v>נוסחה SINH</c:v>
                </c:tx>
                <c:spPr>
                  <a:ln w="25400" cap="rnd">
                    <a:noFill/>
                    <a:round/>
                  </a:ln>
                  <a:effectLst/>
                </c:spPr>
                <c:marker>
                  <c:symbol val="circle"/>
                  <c:size val="5"/>
                  <c:spPr>
                    <a:solidFill>
                      <a:schemeClr val="accent1"/>
                    </a:solidFill>
                    <a:ln w="9525">
                      <a:solidFill>
                        <a:schemeClr val="accent1"/>
                      </a:solidFill>
                    </a:ln>
                    <a:effectLst/>
                  </c:spPr>
                </c:marker>
                <c:xVal>
                  <c:numRef>
                    <c:extLst>
                      <c:ext uri="{02D57815-91ED-43cb-92C2-25804820EDAC}">
                        <c15:formulaRef>
                          <c15:sqref>תיאוריה!$E$1:$E$21</c15:sqref>
                        </c15:formulaRef>
                      </c:ext>
                    </c:extLst>
                    <c:numCache>
                      <c:formatCode>General</c:formatCode>
                      <c:ptCount val="21"/>
                      <c:pt idx="0">
                        <c:v>0</c:v>
                      </c:pt>
                      <c:pt idx="1">
                        <c:v>2.1156249999999998E-2</c:v>
                      </c:pt>
                      <c:pt idx="2">
                        <c:v>4.2312499999999996E-2</c:v>
                      </c:pt>
                      <c:pt idx="3">
                        <c:v>6.346874999999999E-2</c:v>
                      </c:pt>
                      <c:pt idx="4">
                        <c:v>8.4624999999999992E-2</c:v>
                      </c:pt>
                      <c:pt idx="5">
                        <c:v>0.10578124999999999</c:v>
                      </c:pt>
                      <c:pt idx="6">
                        <c:v>0.12693749999999998</c:v>
                      </c:pt>
                      <c:pt idx="7">
                        <c:v>0.14809374999999997</c:v>
                      </c:pt>
                      <c:pt idx="8">
                        <c:v>0.16924999999999996</c:v>
                      </c:pt>
                      <c:pt idx="9">
                        <c:v>0.19040624999999994</c:v>
                      </c:pt>
                      <c:pt idx="10">
                        <c:v>0.21156249999999993</c:v>
                      </c:pt>
                      <c:pt idx="11">
                        <c:v>0.23271874999999992</c:v>
                      </c:pt>
                      <c:pt idx="12">
                        <c:v>0.25387499999999991</c:v>
                      </c:pt>
                      <c:pt idx="13">
                        <c:v>0.27503124999999989</c:v>
                      </c:pt>
                      <c:pt idx="14">
                        <c:v>0.29618749999999988</c:v>
                      </c:pt>
                      <c:pt idx="15">
                        <c:v>0.31734374999999987</c:v>
                      </c:pt>
                      <c:pt idx="16">
                        <c:v>0.33849999999999986</c:v>
                      </c:pt>
                      <c:pt idx="17">
                        <c:v>0.35965624999999984</c:v>
                      </c:pt>
                      <c:pt idx="18">
                        <c:v>0.38081249999999983</c:v>
                      </c:pt>
                      <c:pt idx="19">
                        <c:v>0.40196874999999982</c:v>
                      </c:pt>
                      <c:pt idx="20">
                        <c:v>0.42312499999999981</c:v>
                      </c:pt>
                    </c:numCache>
                  </c:numRef>
                </c:xVal>
                <c:yVal>
                  <c:numRef>
                    <c:extLst>
                      <c:ext uri="{02D57815-91ED-43cb-92C2-25804820EDAC}">
                        <c15:formulaRef>
                          <c15:sqref>תיאוריה!$G$1:$G$21</c15:sqref>
                        </c15:formulaRef>
                      </c:ext>
                    </c:extLst>
                    <c:numCache>
                      <c:formatCode>General</c:formatCode>
                      <c:ptCount val="21"/>
                      <c:pt idx="0">
                        <c:v>28.300000000000004</c:v>
                      </c:pt>
                      <c:pt idx="1">
                        <c:v>25.570196689354177</c:v>
                      </c:pt>
                      <c:pt idx="2">
                        <c:v>23.080653764159603</c:v>
                      </c:pt>
                      <c:pt idx="3">
                        <c:v>20.807979204790023</c:v>
                      </c:pt>
                      <c:pt idx="4">
                        <c:v>18.730818710679305</c:v>
                      </c:pt>
                      <c:pt idx="5">
                        <c:v>16.829655052960501</c:v>
                      </c:pt>
                      <c:pt idx="6">
                        <c:v>15.08662468843297</c:v>
                      </c:pt>
                      <c:pt idx="7">
                        <c:v>13.48534991174221</c:v>
                      </c:pt>
                      <c:pt idx="8">
                        <c:v>12.010784968655857</c:v>
                      </c:pt>
                      <c:pt idx="9">
                        <c:v>10.649074684499169</c:v>
                      </c:pt>
                      <c:pt idx="10">
                        <c:v>9.3874242794071634</c:v>
                      </c:pt>
                      <c:pt idx="11">
                        <c:v>8.2139791471632844</c:v>
                      </c:pt>
                      <c:pt idx="12">
                        <c:v>7.1177134680132381</c:v>
                      </c:pt>
                      <c:pt idx="13">
                        <c:v>6.0883266088477228</c:v>
                      </c:pt>
                      <c:pt idx="14">
                        <c:v>5.1161463373188178</c:v>
                      </c:pt>
                      <c:pt idx="15">
                        <c:v>4.1920379404791266</c:v>
                      </c:pt>
                      <c:pt idx="16">
                        <c:v>3.3073183940124613</c:v>
                      </c:pt>
                      <c:pt idx="17">
                        <c:v>2.4536747755806507</c:v>
                      </c:pt>
                      <c:pt idx="18">
                        <c:v>1.623086155689327</c:v>
                      </c:pt>
                      <c:pt idx="19">
                        <c:v>0.80774823215063873</c:v>
                      </c:pt>
                      <c:pt idx="20">
                        <c:v>6.3483292944795582E-15</c:v>
                      </c:pt>
                    </c:numCache>
                  </c:numRef>
                </c:yVal>
                <c:smooth val="0"/>
                <c:extLst>
                  <c:ext xmlns:c16="http://schemas.microsoft.com/office/drawing/2014/chart" uri="{C3380CC4-5D6E-409C-BE32-E72D297353CC}">
                    <c16:uniqueId val="{00000002-F733-4FF7-B3C2-A2EDCD43CCC3}"/>
                  </c:ext>
                </c:extLst>
              </c15:ser>
            </c15:filteredScatterSeries>
            <c15:filteredScatterSeries>
              <c15:ser>
                <c:idx val="1"/>
                <c:order val="1"/>
                <c:tx>
                  <c:v>נוסחה COSH</c:v>
                </c:tx>
                <c:spPr>
                  <a:ln w="25400" cap="rnd">
                    <a:noFill/>
                    <a:round/>
                  </a:ln>
                  <a:effectLst/>
                </c:spPr>
                <c:marker>
                  <c:symbol val="circle"/>
                  <c:size val="5"/>
                  <c:spPr>
                    <a:solidFill>
                      <a:schemeClr val="accent2"/>
                    </a:solidFill>
                    <a:ln w="9525">
                      <a:solidFill>
                        <a:schemeClr val="accent2"/>
                      </a:solidFill>
                    </a:ln>
                    <a:effectLst/>
                  </c:spPr>
                </c:marker>
                <c:xVal>
                  <c:numRef>
                    <c:extLst xmlns:c15="http://schemas.microsoft.com/office/drawing/2012/chart">
                      <c:ext xmlns:c15="http://schemas.microsoft.com/office/drawing/2012/chart" uri="{02D57815-91ED-43cb-92C2-25804820EDAC}">
                        <c15:formulaRef>
                          <c15:sqref>תיאוריה!$E$1:$E$21</c15:sqref>
                        </c15:formulaRef>
                      </c:ext>
                    </c:extLst>
                    <c:numCache>
                      <c:formatCode>General</c:formatCode>
                      <c:ptCount val="21"/>
                      <c:pt idx="0">
                        <c:v>0</c:v>
                      </c:pt>
                      <c:pt idx="1">
                        <c:v>2.1156249999999998E-2</c:v>
                      </c:pt>
                      <c:pt idx="2">
                        <c:v>4.2312499999999996E-2</c:v>
                      </c:pt>
                      <c:pt idx="3">
                        <c:v>6.346874999999999E-2</c:v>
                      </c:pt>
                      <c:pt idx="4">
                        <c:v>8.4624999999999992E-2</c:v>
                      </c:pt>
                      <c:pt idx="5">
                        <c:v>0.10578124999999999</c:v>
                      </c:pt>
                      <c:pt idx="6">
                        <c:v>0.12693749999999998</c:v>
                      </c:pt>
                      <c:pt idx="7">
                        <c:v>0.14809374999999997</c:v>
                      </c:pt>
                      <c:pt idx="8">
                        <c:v>0.16924999999999996</c:v>
                      </c:pt>
                      <c:pt idx="9">
                        <c:v>0.19040624999999994</c:v>
                      </c:pt>
                      <c:pt idx="10">
                        <c:v>0.21156249999999993</c:v>
                      </c:pt>
                      <c:pt idx="11">
                        <c:v>0.23271874999999992</c:v>
                      </c:pt>
                      <c:pt idx="12">
                        <c:v>0.25387499999999991</c:v>
                      </c:pt>
                      <c:pt idx="13">
                        <c:v>0.27503124999999989</c:v>
                      </c:pt>
                      <c:pt idx="14">
                        <c:v>0.29618749999999988</c:v>
                      </c:pt>
                      <c:pt idx="15">
                        <c:v>0.31734374999999987</c:v>
                      </c:pt>
                      <c:pt idx="16">
                        <c:v>0.33849999999999986</c:v>
                      </c:pt>
                      <c:pt idx="17">
                        <c:v>0.35965624999999984</c:v>
                      </c:pt>
                      <c:pt idx="18">
                        <c:v>0.38081249999999983</c:v>
                      </c:pt>
                      <c:pt idx="19">
                        <c:v>0.40196874999999982</c:v>
                      </c:pt>
                      <c:pt idx="20">
                        <c:v>0.42312499999999981</c:v>
                      </c:pt>
                    </c:numCache>
                  </c:numRef>
                </c:xVal>
                <c:yVal>
                  <c:numRef>
                    <c:extLst xmlns:c15="http://schemas.microsoft.com/office/drawing/2012/chart">
                      <c:ext xmlns:c15="http://schemas.microsoft.com/office/drawing/2012/chart" uri="{02D57815-91ED-43cb-92C2-25804820EDAC}">
                        <c15:formulaRef>
                          <c15:sqref>תיאוריה!$I$1:$I$21</c15:sqref>
                        </c15:formulaRef>
                      </c:ext>
                    </c:extLst>
                    <c:numCache>
                      <c:formatCode>General</c:formatCode>
                      <c:ptCount val="21"/>
                      <c:pt idx="0">
                        <c:v>28.300000000000004</c:v>
                      </c:pt>
                      <c:pt idx="1">
                        <c:v>25.79810877450841</c:v>
                      </c:pt>
                      <c:pt idx="2">
                        <c:v>23.538619421531831</c:v>
                      </c:pt>
                      <c:pt idx="3">
                        <c:v>21.500301530156175</c:v>
                      </c:pt>
                      <c:pt idx="4">
                        <c:v>19.664002840889509</c:v>
                      </c:pt>
                      <c:pt idx="5">
                        <c:v>18.012469288921682</c:v>
                      </c:pt>
                      <c:pt idx="6">
                        <c:v>16.530182883030246</c:v>
                      </c:pt>
                      <c:pt idx="7">
                        <c:v>15.203215896825171</c:v>
                      </c:pt>
                      <c:pt idx="8">
                        <c:v>14.019100002297092</c:v>
                      </c:pt>
                      <c:pt idx="9">
                        <c:v>12.96670911603357</c:v>
                      </c:pt>
                      <c:pt idx="10">
                        <c:v>12.036154857313459</c:v>
                      </c:pt>
                      <c:pt idx="11">
                        <c:v>11.218693635792118</c:v>
                      </c:pt>
                      <c:pt idx="12">
                        <c:v>10.506644495763181</c:v>
                      </c:pt>
                      <c:pt idx="13">
                        <c:v>9.8933169450524137</c:v>
                      </c:pt>
                      <c:pt idx="14">
                        <c:v>9.3729480904161022</c:v>
                      </c:pt>
                      <c:pt idx="15">
                        <c:v>8.9406484887611537</c:v>
                      </c:pt>
                      <c:pt idx="16">
                        <c:v>8.5923562053990796</c:v>
                      </c:pt>
                      <c:pt idx="17">
                        <c:v>8.3247986476600992</c:v>
                      </c:pt>
                      <c:pt idx="18">
                        <c:v>8.1354618152518565</c:v>
                      </c:pt>
                      <c:pt idx="19">
                        <c:v>8.0225666784356608</c:v>
                      </c:pt>
                      <c:pt idx="20">
                        <c:v>7.98505246206705</c:v>
                      </c:pt>
                    </c:numCache>
                  </c:numRef>
                </c:yVal>
                <c:smooth val="0"/>
                <c:extLst xmlns:c15="http://schemas.microsoft.com/office/drawing/2012/chart">
                  <c:ext xmlns:c16="http://schemas.microsoft.com/office/drawing/2014/chart" uri="{C3380CC4-5D6E-409C-BE32-E72D297353CC}">
                    <c16:uniqueId val="{00000003-F733-4FF7-B3C2-A2EDCD43CCC3}"/>
                  </c:ext>
                </c:extLst>
              </c15:ser>
            </c15:filteredScatterSeries>
          </c:ext>
        </c:extLst>
      </c:scatterChart>
      <c:valAx>
        <c:axId val="166231616"/>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he-IL"/>
                  <a:t>מיקום במטרים</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65071992"/>
        <c:crosses val="autoZero"/>
        <c:crossBetween val="midCat"/>
      </c:valAx>
      <c:valAx>
        <c:axId val="16507199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rtl="1">
                  <a:defRPr sz="1000" b="0" i="0" u="none" strike="noStrike" kern="1200" baseline="0">
                    <a:solidFill>
                      <a:schemeClr val="tx1">
                        <a:lumMod val="65000"/>
                        <a:lumOff val="35000"/>
                      </a:schemeClr>
                    </a:solidFill>
                    <a:latin typeface="+mn-lt"/>
                    <a:ea typeface="+mn-ea"/>
                    <a:cs typeface="+mn-cs"/>
                  </a:defRPr>
                </a:pPr>
                <a:r>
                  <a:rPr lang="he-IL" sz="1000" b="0" i="0" baseline="0">
                    <a:effectLst/>
                  </a:rPr>
                  <a:t>הפרש הטמפרטורות ביחס לאוויר</a:t>
                </a:r>
                <a:endParaRPr lang="en-US" sz="1000">
                  <a:effectLst/>
                </a:endParaRPr>
              </a:p>
            </c:rich>
          </c:tx>
          <c:overlay val="0"/>
          <c:spPr>
            <a:noFill/>
            <a:ln>
              <a:noFill/>
            </a:ln>
            <a:effectLst/>
          </c:spPr>
          <c:txPr>
            <a:bodyPr rot="-5400000" spcFirstLastPara="1" vertOverflow="ellipsis" vert="horz" wrap="square" anchor="ctr" anchorCtr="1"/>
            <a:lstStyle/>
            <a:p>
              <a:pPr rtl="1">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66231616"/>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a:noFill/>
    </a:ln>
    <a:effectLst/>
  </c:spPr>
  <c:txPr>
    <a:bodyPr/>
    <a:lstStyle/>
    <a:p>
      <a:pPr>
        <a:defRPr/>
      </a:pPr>
      <a:endParaRPr lang="en-US"/>
    </a:p>
  </c:txPr>
  <c:externalData r:id="rId3">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he-IL" sz="1400" b="0" i="0" baseline="0" dirty="0">
                <a:effectLst/>
              </a:rPr>
              <a:t>טמפרטורה ביחס למיקום בדקה 10 - מודל נומרי וניסוי של מוט האלומיניום</a:t>
            </a:r>
            <a:endParaRPr lang="en-US" sz="1400" dirty="0">
              <a:effectLst/>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3"/>
          <c:order val="2"/>
          <c:tx>
            <c:v>מודל</c:v>
          </c:tx>
          <c:spPr>
            <a:ln w="19050" cap="rnd">
              <a:solidFill>
                <a:schemeClr val="accent4"/>
              </a:solidFill>
              <a:round/>
            </a:ln>
            <a:effectLst/>
          </c:spPr>
          <c:marker>
            <c:symbol val="none"/>
          </c:marker>
          <c:xVal>
            <c:numRef>
              <c:f>'גרף תיאוריה'!ModelX</c:f>
              <c:numCache>
                <c:formatCode>General</c:formatCode>
                <c:ptCount val="99"/>
                <c:pt idx="0">
                  <c:v>2.0999999999999999E-3</c:v>
                </c:pt>
                <c:pt idx="1">
                  <c:v>6.3E-3</c:v>
                </c:pt>
                <c:pt idx="2">
                  <c:v>1.0500000000000001E-2</c:v>
                </c:pt>
                <c:pt idx="3">
                  <c:v>1.47E-2</c:v>
                </c:pt>
                <c:pt idx="4">
                  <c:v>1.89E-2</c:v>
                </c:pt>
                <c:pt idx="5">
                  <c:v>2.3099999999999999E-2</c:v>
                </c:pt>
                <c:pt idx="6">
                  <c:v>2.7300000000000001E-2</c:v>
                </c:pt>
                <c:pt idx="7">
                  <c:v>3.15E-2</c:v>
                </c:pt>
                <c:pt idx="8">
                  <c:v>3.5700000000000003E-2</c:v>
                </c:pt>
                <c:pt idx="9">
                  <c:v>3.9899999999999998E-2</c:v>
                </c:pt>
                <c:pt idx="10">
                  <c:v>4.41E-2</c:v>
                </c:pt>
                <c:pt idx="11">
                  <c:v>4.8300000000000003E-2</c:v>
                </c:pt>
                <c:pt idx="12">
                  <c:v>5.2499999999999998E-2</c:v>
                </c:pt>
                <c:pt idx="13">
                  <c:v>5.6699999999999993E-2</c:v>
                </c:pt>
                <c:pt idx="14">
                  <c:v>6.0900000000000003E-2</c:v>
                </c:pt>
                <c:pt idx="15">
                  <c:v>6.5099999999999991E-2</c:v>
                </c:pt>
                <c:pt idx="16">
                  <c:v>6.93E-2</c:v>
                </c:pt>
                <c:pt idx="17">
                  <c:v>7.3499999999999996E-2</c:v>
                </c:pt>
                <c:pt idx="18">
                  <c:v>7.7699999999999991E-2</c:v>
                </c:pt>
                <c:pt idx="19">
                  <c:v>8.1900000000000001E-2</c:v>
                </c:pt>
                <c:pt idx="20">
                  <c:v>8.6099999999999996E-2</c:v>
                </c:pt>
                <c:pt idx="21">
                  <c:v>9.0299999999999991E-2</c:v>
                </c:pt>
                <c:pt idx="22">
                  <c:v>9.4500000000000001E-2</c:v>
                </c:pt>
                <c:pt idx="23">
                  <c:v>9.8699999999999996E-2</c:v>
                </c:pt>
                <c:pt idx="24">
                  <c:v>0.10290000000000001</c:v>
                </c:pt>
                <c:pt idx="25">
                  <c:v>0.1071</c:v>
                </c:pt>
                <c:pt idx="26">
                  <c:v>0.1113</c:v>
                </c:pt>
                <c:pt idx="27">
                  <c:v>0.11550000000000001</c:v>
                </c:pt>
                <c:pt idx="28">
                  <c:v>0.1197</c:v>
                </c:pt>
                <c:pt idx="29">
                  <c:v>0.1239</c:v>
                </c:pt>
                <c:pt idx="30">
                  <c:v>0.12809999999999999</c:v>
                </c:pt>
                <c:pt idx="31">
                  <c:v>0.1323</c:v>
                </c:pt>
                <c:pt idx="32">
                  <c:v>0.13650000000000001</c:v>
                </c:pt>
                <c:pt idx="33">
                  <c:v>0.14069999999999999</c:v>
                </c:pt>
                <c:pt idx="34">
                  <c:v>0.1449</c:v>
                </c:pt>
                <c:pt idx="35">
                  <c:v>0.14910000000000001</c:v>
                </c:pt>
                <c:pt idx="36">
                  <c:v>0.15329999999999999</c:v>
                </c:pt>
                <c:pt idx="37">
                  <c:v>0.1575</c:v>
                </c:pt>
                <c:pt idx="38">
                  <c:v>0.16170000000000001</c:v>
                </c:pt>
                <c:pt idx="39">
                  <c:v>0.16589999999999999</c:v>
                </c:pt>
                <c:pt idx="40">
                  <c:v>0.1701</c:v>
                </c:pt>
                <c:pt idx="41">
                  <c:v>0.17430000000000001</c:v>
                </c:pt>
                <c:pt idx="42">
                  <c:v>0.17849999999999999</c:v>
                </c:pt>
                <c:pt idx="43">
                  <c:v>0.1827</c:v>
                </c:pt>
                <c:pt idx="44">
                  <c:v>0.18690000000000001</c:v>
                </c:pt>
                <c:pt idx="45">
                  <c:v>0.19109999999999999</c:v>
                </c:pt>
                <c:pt idx="46">
                  <c:v>0.1953</c:v>
                </c:pt>
                <c:pt idx="47">
                  <c:v>0.19950000000000001</c:v>
                </c:pt>
                <c:pt idx="48">
                  <c:v>0.20369999999999999</c:v>
                </c:pt>
                <c:pt idx="49">
                  <c:v>0.2079</c:v>
                </c:pt>
                <c:pt idx="50">
                  <c:v>0.21210000000000001</c:v>
                </c:pt>
                <c:pt idx="51">
                  <c:v>0.21629999999999999</c:v>
                </c:pt>
                <c:pt idx="52">
                  <c:v>0.2205</c:v>
                </c:pt>
                <c:pt idx="53">
                  <c:v>0.22470000000000001</c:v>
                </c:pt>
                <c:pt idx="54">
                  <c:v>0.22889999999999999</c:v>
                </c:pt>
                <c:pt idx="55">
                  <c:v>0.2331</c:v>
                </c:pt>
                <c:pt idx="56">
                  <c:v>0.23730000000000001</c:v>
                </c:pt>
                <c:pt idx="57">
                  <c:v>0.24149999999999999</c:v>
                </c:pt>
                <c:pt idx="58">
                  <c:v>0.2457</c:v>
                </c:pt>
                <c:pt idx="59">
                  <c:v>0.24990000000000001</c:v>
                </c:pt>
                <c:pt idx="60">
                  <c:v>0.25409999999999999</c:v>
                </c:pt>
                <c:pt idx="61">
                  <c:v>0.25829999999999997</c:v>
                </c:pt>
                <c:pt idx="62">
                  <c:v>0.26250000000000001</c:v>
                </c:pt>
                <c:pt idx="63">
                  <c:v>0.26669999999999999</c:v>
                </c:pt>
                <c:pt idx="64">
                  <c:v>0.27089999999999997</c:v>
                </c:pt>
                <c:pt idx="65">
                  <c:v>0.27510000000000001</c:v>
                </c:pt>
                <c:pt idx="66">
                  <c:v>0.27929999999999999</c:v>
                </c:pt>
                <c:pt idx="67">
                  <c:v>0.28349999999999997</c:v>
                </c:pt>
                <c:pt idx="68">
                  <c:v>0.28770000000000001</c:v>
                </c:pt>
                <c:pt idx="69">
                  <c:v>0.29189999999999999</c:v>
                </c:pt>
                <c:pt idx="70">
                  <c:v>0.29609999999999997</c:v>
                </c:pt>
                <c:pt idx="71">
                  <c:v>0.30030000000000001</c:v>
                </c:pt>
                <c:pt idx="72">
                  <c:v>0.30449999999999999</c:v>
                </c:pt>
                <c:pt idx="73">
                  <c:v>0.30869999999999997</c:v>
                </c:pt>
                <c:pt idx="74">
                  <c:v>0.31290000000000001</c:v>
                </c:pt>
                <c:pt idx="75">
                  <c:v>0.31709999999999999</c:v>
                </c:pt>
                <c:pt idx="76">
                  <c:v>0.32129999999999997</c:v>
                </c:pt>
                <c:pt idx="77">
                  <c:v>0.32550000000000001</c:v>
                </c:pt>
                <c:pt idx="78">
                  <c:v>0.32969999999999999</c:v>
                </c:pt>
                <c:pt idx="79">
                  <c:v>0.33389999999999997</c:v>
                </c:pt>
                <c:pt idx="80">
                  <c:v>0.33810000000000001</c:v>
                </c:pt>
                <c:pt idx="81">
                  <c:v>0.34229999999999999</c:v>
                </c:pt>
                <c:pt idx="82">
                  <c:v>0.34649999999999997</c:v>
                </c:pt>
                <c:pt idx="83">
                  <c:v>0.35070000000000001</c:v>
                </c:pt>
                <c:pt idx="84">
                  <c:v>0.35489999999999999</c:v>
                </c:pt>
                <c:pt idx="85">
                  <c:v>0.35909999999999997</c:v>
                </c:pt>
                <c:pt idx="86">
                  <c:v>0.36330000000000001</c:v>
                </c:pt>
                <c:pt idx="87">
                  <c:v>0.36749999999999999</c:v>
                </c:pt>
                <c:pt idx="88">
                  <c:v>0.37169999999999997</c:v>
                </c:pt>
                <c:pt idx="89">
                  <c:v>0.37590000000000001</c:v>
                </c:pt>
                <c:pt idx="90">
                  <c:v>0.38009999999999999</c:v>
                </c:pt>
                <c:pt idx="91">
                  <c:v>0.38429999999999997</c:v>
                </c:pt>
                <c:pt idx="92">
                  <c:v>0.38850000000000001</c:v>
                </c:pt>
                <c:pt idx="93">
                  <c:v>0.39269999999999999</c:v>
                </c:pt>
                <c:pt idx="94">
                  <c:v>0.39689999999999998</c:v>
                </c:pt>
                <c:pt idx="95">
                  <c:v>0.40110000000000001</c:v>
                </c:pt>
                <c:pt idx="96">
                  <c:v>0.40529999999999999</c:v>
                </c:pt>
                <c:pt idx="97">
                  <c:v>0.40949999999999998</c:v>
                </c:pt>
                <c:pt idx="98">
                  <c:v>0.41370000000000001</c:v>
                </c:pt>
              </c:numCache>
            </c:numRef>
          </c:xVal>
          <c:yVal>
            <c:numRef>
              <c:f>'גרף תיאוריה'!ModelY</c:f>
              <c:numCache>
                <c:formatCode>General</c:formatCode>
                <c:ptCount val="99"/>
                <c:pt idx="0">
                  <c:v>27.60712446185644</c:v>
                </c:pt>
                <c:pt idx="1">
                  <c:v>26.924688496450859</c:v>
                </c:pt>
                <c:pt idx="2">
                  <c:v>26.252645927503419</c:v>
                </c:pt>
                <c:pt idx="3">
                  <c:v>25.59095375389731</c:v>
                </c:pt>
                <c:pt idx="4">
                  <c:v>24.939571797543049</c:v>
                </c:pt>
                <c:pt idx="5">
                  <c:v>24.298462355106309</c:v>
                </c:pt>
                <c:pt idx="6">
                  <c:v>23.667589854392709</c:v>
                </c:pt>
                <c:pt idx="7">
                  <c:v>23.046920516170839</c:v>
                </c:pt>
                <c:pt idx="8">
                  <c:v>22.436422022199221</c:v>
                </c:pt>
                <c:pt idx="9">
                  <c:v>21.836063190204701</c:v>
                </c:pt>
                <c:pt idx="10">
                  <c:v>21.2458136565381</c:v>
                </c:pt>
                <c:pt idx="11">
                  <c:v>20.665643567209319</c:v>
                </c:pt>
                <c:pt idx="12">
                  <c:v>20.095523277977069</c:v>
                </c:pt>
                <c:pt idx="13">
                  <c:v>19.535423064138659</c:v>
                </c:pt>
                <c:pt idx="14">
                  <c:v>18.985312840634439</c:v>
                </c:pt>
                <c:pt idx="15">
                  <c:v>18.445161893046549</c:v>
                </c:pt>
                <c:pt idx="16">
                  <c:v>17.914938620036409</c:v>
                </c:pt>
                <c:pt idx="17">
                  <c:v>17.394610287726739</c:v>
                </c:pt>
                <c:pt idx="18">
                  <c:v>16.884142796494942</c:v>
                </c:pt>
                <c:pt idx="19">
                  <c:v>16.383500460602949</c:v>
                </c:pt>
                <c:pt idx="20">
                  <c:v>15.892645801046671</c:v>
                </c:pt>
                <c:pt idx="21">
                  <c:v>15.411539351964279</c:v>
                </c:pt>
                <c:pt idx="22">
                  <c:v>14.94013948089837</c:v>
                </c:pt>
                <c:pt idx="23">
                  <c:v>14.478402223161741</c:v>
                </c:pt>
                <c:pt idx="24">
                  <c:v>14.026281130511119</c:v>
                </c:pt>
                <c:pt idx="25">
                  <c:v>13.583727134286979</c:v>
                </c:pt>
                <c:pt idx="26">
                  <c:v>13.15068842313211</c:v>
                </c:pt>
                <c:pt idx="27">
                  <c:v>12.72711033535551</c:v>
                </c:pt>
                <c:pt idx="28">
                  <c:v>12.31293526596277</c:v>
                </c:pt>
                <c:pt idx="29">
                  <c:v>11.90810258832953</c:v>
                </c:pt>
                <c:pt idx="30">
                  <c:v>11.51254859045007</c:v>
                </c:pt>
                <c:pt idx="31">
                  <c:v>11.12620642565061</c:v>
                </c:pt>
                <c:pt idx="32">
                  <c:v>10.749006077613711</c:v>
                </c:pt>
                <c:pt idx="33">
                  <c:v>10.380874339520791</c:v>
                </c:pt>
                <c:pt idx="34">
                  <c:v>10.021734807079239</c:v>
                </c:pt>
                <c:pt idx="35">
                  <c:v>9.6715078851635461</c:v>
                </c:pt>
                <c:pt idx="36">
                  <c:v>9.330110807763571</c:v>
                </c:pt>
                <c:pt idx="37">
                  <c:v>8.9974576708990597</c:v>
                </c:pt>
                <c:pt idx="38">
                  <c:v>8.6734594781272669</c:v>
                </c:pt>
                <c:pt idx="39">
                  <c:v>8.3580241982403329</c:v>
                </c:pt>
                <c:pt idx="40">
                  <c:v>8.0510568347212583</c:v>
                </c:pt>
                <c:pt idx="41">
                  <c:v>7.7524595065016264</c:v>
                </c:pt>
                <c:pt idx="42">
                  <c:v>7.4621315395405574</c:v>
                </c:pt>
                <c:pt idx="43">
                  <c:v>7.1799695687235356</c:v>
                </c:pt>
                <c:pt idx="44">
                  <c:v>6.9058676495610882</c:v>
                </c:pt>
                <c:pt idx="45">
                  <c:v>6.6397173791507491</c:v>
                </c:pt>
                <c:pt idx="46">
                  <c:v>6.381408025852199</c:v>
                </c:pt>
                <c:pt idx="47">
                  <c:v>6.1308266671137304</c:v>
                </c:pt>
                <c:pt idx="48">
                  <c:v>5.8878583348793256</c:v>
                </c:pt>
                <c:pt idx="49">
                  <c:v>5.6523861679988343</c:v>
                </c:pt>
                <c:pt idx="50">
                  <c:v>5.4242915710592534</c:v>
                </c:pt>
                <c:pt idx="51">
                  <c:v>5.2034543790531664</c:v>
                </c:pt>
                <c:pt idx="52">
                  <c:v>4.9897530273004449</c:v>
                </c:pt>
                <c:pt idx="53">
                  <c:v>4.7830647260413031</c:v>
                </c:pt>
                <c:pt idx="54">
                  <c:v>4.5832656391233151</c:v>
                </c:pt>
                <c:pt idx="55">
                  <c:v>4.3902310662110473</c:v>
                </c:pt>
                <c:pt idx="56">
                  <c:v>4.2038356279550122</c:v>
                </c:pt>
                <c:pt idx="57">
                  <c:v>4.0239534535664836</c:v>
                </c:pt>
                <c:pt idx="58">
                  <c:v>3.8504583702560389</c:v>
                </c:pt>
                <c:pt idx="59">
                  <c:v>3.6832240940066718</c:v>
                </c:pt>
                <c:pt idx="60">
                  <c:v>3.5221244211666272</c:v>
                </c:pt>
                <c:pt idx="61">
                  <c:v>3.3670334203624779</c:v>
                </c:pt>
                <c:pt idx="62">
                  <c:v>3.217825624249997</c:v>
                </c:pt>
                <c:pt idx="63">
                  <c:v>3.0743762206374972</c:v>
                </c:pt>
                <c:pt idx="64">
                  <c:v>2.936561242535408</c:v>
                </c:pt>
                <c:pt idx="65">
                  <c:v>2.80425775670447</c:v>
                </c:pt>
                <c:pt idx="66">
                  <c:v>2.67734405029536</c:v>
                </c:pt>
                <c:pt idx="67">
                  <c:v>2.5556998151922201</c:v>
                </c:pt>
                <c:pt idx="68">
                  <c:v>2.4392063296935049</c:v>
                </c:pt>
                <c:pt idx="69">
                  <c:v>2.327746637184251</c:v>
                </c:pt>
                <c:pt idx="70">
                  <c:v>2.221205721474611</c:v>
                </c:pt>
                <c:pt idx="71">
                  <c:v>2.1194706785003419</c:v>
                </c:pt>
                <c:pt idx="72">
                  <c:v>2.0224308841015599</c:v>
                </c:pt>
                <c:pt idx="73">
                  <c:v>1.9299781576163679</c:v>
                </c:pt>
                <c:pt idx="74">
                  <c:v>1.842006921045932</c:v>
                </c:pt>
                <c:pt idx="75">
                  <c:v>1.758414353567112</c:v>
                </c:pt>
                <c:pt idx="76">
                  <c:v>1.6791005411876689</c:v>
                </c:pt>
                <c:pt idx="77">
                  <c:v>1.603968621357275</c:v>
                </c:pt>
                <c:pt idx="78">
                  <c:v>1.5329249223652399</c:v>
                </c:pt>
                <c:pt idx="79">
                  <c:v>1.4658790973726821</c:v>
                </c:pt>
                <c:pt idx="80">
                  <c:v>1.4027442529426499</c:v>
                </c:pt>
                <c:pt idx="81">
                  <c:v>1.3434370719470861</c:v>
                </c:pt>
                <c:pt idx="82">
                  <c:v>1.287877930743424</c:v>
                </c:pt>
                <c:pt idx="83">
                  <c:v>1.2359910105269409</c:v>
                </c:pt>
                <c:pt idx="84">
                  <c:v>1.1877044027774419</c:v>
                </c:pt>
                <c:pt idx="85">
                  <c:v>1.142950208729683</c:v>
                </c:pt>
                <c:pt idx="86">
                  <c:v>1.101664632807829</c:v>
                </c:pt>
                <c:pt idx="87">
                  <c:v>1.0637880699730431</c:v>
                </c:pt>
                <c:pt idx="88">
                  <c:v>1.029265186942091</c:v>
                </c:pt>
                <c:pt idx="89">
                  <c:v>0.99804499724205797</c:v>
                </c:pt>
                <c:pt idx="90">
                  <c:v>0.97008093007291407</c:v>
                </c:pt>
                <c:pt idx="91">
                  <c:v>0.94533089295539341</c:v>
                </c:pt>
                <c:pt idx="92">
                  <c:v>0.92375732814633338</c:v>
                </c:pt>
                <c:pt idx="93">
                  <c:v>0.90532726280798315</c:v>
                </c:pt>
                <c:pt idx="94">
                  <c:v>0.89001235292099423</c:v>
                </c:pt>
                <c:pt idx="95">
                  <c:v>0.87778892093352923</c:v>
                </c:pt>
                <c:pt idx="96">
                  <c:v>0.86863798714134077</c:v>
                </c:pt>
                <c:pt idx="97">
                  <c:v>0.86254529479497322</c:v>
                </c:pt>
                <c:pt idx="98">
                  <c:v>0.85950132893189846</c:v>
                </c:pt>
              </c:numCache>
            </c:numRef>
          </c:yVal>
          <c:smooth val="0"/>
          <c:extLst>
            <c:ext xmlns:c16="http://schemas.microsoft.com/office/drawing/2014/chart" uri="{C3380CC4-5D6E-409C-BE32-E72D297353CC}">
              <c16:uniqueId val="{00000000-F733-4FF7-B3C2-A2EDCD43CCC3}"/>
            </c:ext>
          </c:extLst>
        </c:ser>
        <c:ser>
          <c:idx val="2"/>
          <c:order val="3"/>
          <c:tx>
            <c:v>ניסוי</c:v>
          </c:tx>
          <c:spPr>
            <a:ln w="25400" cap="rnd">
              <a:noFill/>
              <a:round/>
            </a:ln>
            <a:effectLst/>
          </c:spPr>
          <c:marker>
            <c:symbol val="diamond"/>
            <c:size val="9"/>
            <c:spPr>
              <a:solidFill>
                <a:schemeClr val="accent6">
                  <a:lumMod val="75000"/>
                </a:schemeClr>
              </a:solidFill>
              <a:ln w="9525">
                <a:solidFill>
                  <a:schemeClr val="accent3"/>
                </a:solidFill>
              </a:ln>
              <a:effectLst/>
            </c:spPr>
          </c:marker>
          <c:errBars>
            <c:errDir val="y"/>
            <c:errBarType val="both"/>
            <c:errValType val="cust"/>
            <c:noEndCap val="0"/>
            <c:plus>
              <c:numRef>
                <c:f>תיאוריה!$J$1:$J$8</c:f>
                <c:numCache>
                  <c:formatCode>General</c:formatCode>
                  <c:ptCount val="8"/>
                  <c:pt idx="0">
                    <c:v>1.3687500000000004</c:v>
                  </c:pt>
                  <c:pt idx="1">
                    <c:v>1.3906250000000004</c:v>
                  </c:pt>
                  <c:pt idx="2">
                    <c:v>1.3906250000000004</c:v>
                  </c:pt>
                  <c:pt idx="3">
                    <c:v>1.2343750000000004</c:v>
                  </c:pt>
                  <c:pt idx="4">
                    <c:v>1.1718750000000004</c:v>
                  </c:pt>
                  <c:pt idx="5">
                    <c:v>1.1687500000000004</c:v>
                  </c:pt>
                  <c:pt idx="6">
                    <c:v>1.1718750000000004</c:v>
                  </c:pt>
                  <c:pt idx="7">
                    <c:v>1.1625000000000003</c:v>
                  </c:pt>
                </c:numCache>
              </c:numRef>
            </c:plus>
            <c:minus>
              <c:numRef>
                <c:f>תיאוריה!$J$1:$J$8</c:f>
                <c:numCache>
                  <c:formatCode>General</c:formatCode>
                  <c:ptCount val="8"/>
                  <c:pt idx="0">
                    <c:v>1.3687500000000004</c:v>
                  </c:pt>
                  <c:pt idx="1">
                    <c:v>1.3906250000000004</c:v>
                  </c:pt>
                  <c:pt idx="2">
                    <c:v>1.3906250000000004</c:v>
                  </c:pt>
                  <c:pt idx="3">
                    <c:v>1.2343750000000004</c:v>
                  </c:pt>
                  <c:pt idx="4">
                    <c:v>1.1718750000000004</c:v>
                  </c:pt>
                  <c:pt idx="5">
                    <c:v>1.1687500000000004</c:v>
                  </c:pt>
                  <c:pt idx="6">
                    <c:v>1.1718750000000004</c:v>
                  </c:pt>
                  <c:pt idx="7">
                    <c:v>1.1625000000000003</c:v>
                  </c:pt>
                </c:numCache>
              </c:numRef>
            </c:minus>
            <c:spPr>
              <a:noFill/>
              <a:ln w="9525" cap="flat" cmpd="sng" algn="ctr">
                <a:solidFill>
                  <a:schemeClr val="tx1">
                    <a:lumMod val="65000"/>
                    <a:lumOff val="35000"/>
                  </a:schemeClr>
                </a:solidFill>
                <a:round/>
              </a:ln>
              <a:effectLst/>
            </c:spPr>
          </c:errBars>
          <c:errBars>
            <c:errDir val="x"/>
            <c:errBarType val="both"/>
            <c:errValType val="fixedVal"/>
            <c:noEndCap val="0"/>
            <c:val val="1.0000000000000002E-2"/>
            <c:spPr>
              <a:noFill/>
              <a:ln w="9525" cap="flat" cmpd="sng" algn="ctr">
                <a:solidFill>
                  <a:schemeClr val="tx1">
                    <a:lumMod val="65000"/>
                    <a:lumOff val="35000"/>
                  </a:schemeClr>
                </a:solidFill>
                <a:round/>
              </a:ln>
              <a:effectLst/>
            </c:spPr>
          </c:errBars>
          <c:xVal>
            <c:numRef>
              <c:f>תיאוריה!$M$2:$M$9</c:f>
              <c:numCache>
                <c:formatCode>General</c:formatCode>
                <c:ptCount val="8"/>
                <c:pt idx="0">
                  <c:v>0</c:v>
                </c:pt>
                <c:pt idx="1">
                  <c:v>5.8900000000000001E-2</c:v>
                </c:pt>
                <c:pt idx="2">
                  <c:v>0.1178</c:v>
                </c:pt>
                <c:pt idx="3">
                  <c:v>0.1767</c:v>
                </c:pt>
                <c:pt idx="4">
                  <c:v>0.2356</c:v>
                </c:pt>
                <c:pt idx="5">
                  <c:v>0.29449999999999998</c:v>
                </c:pt>
                <c:pt idx="6">
                  <c:v>0.35339999999999999</c:v>
                </c:pt>
                <c:pt idx="7">
                  <c:v>0.4123</c:v>
                </c:pt>
              </c:numCache>
            </c:numRef>
          </c:xVal>
          <c:yVal>
            <c:numRef>
              <c:f>תיאוריה!$N$2:$N$9</c:f>
              <c:numCache>
                <c:formatCode>General</c:formatCode>
                <c:ptCount val="8"/>
                <c:pt idx="0">
                  <c:v>14.600000000000001</c:v>
                </c:pt>
                <c:pt idx="1">
                  <c:v>11.100000000000001</c:v>
                </c:pt>
                <c:pt idx="2">
                  <c:v>6.9000000000000021</c:v>
                </c:pt>
                <c:pt idx="3">
                  <c:v>3.4000000000000021</c:v>
                </c:pt>
                <c:pt idx="4">
                  <c:v>4.2000000000000028</c:v>
                </c:pt>
                <c:pt idx="5">
                  <c:v>4.1000000000000014</c:v>
                </c:pt>
                <c:pt idx="6">
                  <c:v>3.6000000000000014</c:v>
                </c:pt>
                <c:pt idx="7">
                  <c:v>3.4000000000000021</c:v>
                </c:pt>
              </c:numCache>
            </c:numRef>
          </c:yVal>
          <c:smooth val="0"/>
          <c:extLst>
            <c:ext xmlns:c16="http://schemas.microsoft.com/office/drawing/2014/chart" uri="{C3380CC4-5D6E-409C-BE32-E72D297353CC}">
              <c16:uniqueId val="{00000001-F733-4FF7-B3C2-A2EDCD43CCC3}"/>
            </c:ext>
          </c:extLst>
        </c:ser>
        <c:dLbls>
          <c:showLegendKey val="0"/>
          <c:showVal val="0"/>
          <c:showCatName val="0"/>
          <c:showSerName val="0"/>
          <c:showPercent val="0"/>
          <c:showBubbleSize val="0"/>
        </c:dLbls>
        <c:axId val="166231616"/>
        <c:axId val="165071992"/>
        <c:extLst>
          <c:ext xmlns:c15="http://schemas.microsoft.com/office/drawing/2012/chart" uri="{02D57815-91ED-43cb-92C2-25804820EDAC}">
            <c15:filteredScatterSeries>
              <c15:ser>
                <c:idx val="0"/>
                <c:order val="0"/>
                <c:tx>
                  <c:v>נוסחה SINH</c:v>
                </c:tx>
                <c:spPr>
                  <a:ln w="25400" cap="rnd">
                    <a:noFill/>
                    <a:round/>
                  </a:ln>
                  <a:effectLst/>
                </c:spPr>
                <c:marker>
                  <c:symbol val="circle"/>
                  <c:size val="5"/>
                  <c:spPr>
                    <a:solidFill>
                      <a:schemeClr val="accent1"/>
                    </a:solidFill>
                    <a:ln w="9525">
                      <a:solidFill>
                        <a:schemeClr val="accent1"/>
                      </a:solidFill>
                    </a:ln>
                    <a:effectLst/>
                  </c:spPr>
                </c:marker>
                <c:xVal>
                  <c:numRef>
                    <c:extLst>
                      <c:ext uri="{02D57815-91ED-43cb-92C2-25804820EDAC}">
                        <c15:formulaRef>
                          <c15:sqref>תיאוריה!$E$1:$E$21</c15:sqref>
                        </c15:formulaRef>
                      </c:ext>
                    </c:extLst>
                    <c:numCache>
                      <c:formatCode>General</c:formatCode>
                      <c:ptCount val="21"/>
                      <c:pt idx="0">
                        <c:v>0</c:v>
                      </c:pt>
                      <c:pt idx="1">
                        <c:v>2.1156249999999998E-2</c:v>
                      </c:pt>
                      <c:pt idx="2">
                        <c:v>4.2312499999999996E-2</c:v>
                      </c:pt>
                      <c:pt idx="3">
                        <c:v>6.346874999999999E-2</c:v>
                      </c:pt>
                      <c:pt idx="4">
                        <c:v>8.4624999999999992E-2</c:v>
                      </c:pt>
                      <c:pt idx="5">
                        <c:v>0.10578124999999999</c:v>
                      </c:pt>
                      <c:pt idx="6">
                        <c:v>0.12693749999999998</c:v>
                      </c:pt>
                      <c:pt idx="7">
                        <c:v>0.14809374999999997</c:v>
                      </c:pt>
                      <c:pt idx="8">
                        <c:v>0.16924999999999996</c:v>
                      </c:pt>
                      <c:pt idx="9">
                        <c:v>0.19040624999999994</c:v>
                      </c:pt>
                      <c:pt idx="10">
                        <c:v>0.21156249999999993</c:v>
                      </c:pt>
                      <c:pt idx="11">
                        <c:v>0.23271874999999992</c:v>
                      </c:pt>
                      <c:pt idx="12">
                        <c:v>0.25387499999999991</c:v>
                      </c:pt>
                      <c:pt idx="13">
                        <c:v>0.27503124999999989</c:v>
                      </c:pt>
                      <c:pt idx="14">
                        <c:v>0.29618749999999988</c:v>
                      </c:pt>
                      <c:pt idx="15">
                        <c:v>0.31734374999999987</c:v>
                      </c:pt>
                      <c:pt idx="16">
                        <c:v>0.33849999999999986</c:v>
                      </c:pt>
                      <c:pt idx="17">
                        <c:v>0.35965624999999984</c:v>
                      </c:pt>
                      <c:pt idx="18">
                        <c:v>0.38081249999999983</c:v>
                      </c:pt>
                      <c:pt idx="19">
                        <c:v>0.40196874999999982</c:v>
                      </c:pt>
                      <c:pt idx="20">
                        <c:v>0.42312499999999981</c:v>
                      </c:pt>
                    </c:numCache>
                  </c:numRef>
                </c:xVal>
                <c:yVal>
                  <c:numRef>
                    <c:extLst>
                      <c:ext uri="{02D57815-91ED-43cb-92C2-25804820EDAC}">
                        <c15:formulaRef>
                          <c15:sqref>תיאוריה!$G$1:$G$21</c15:sqref>
                        </c15:formulaRef>
                      </c:ext>
                    </c:extLst>
                    <c:numCache>
                      <c:formatCode>General</c:formatCode>
                      <c:ptCount val="21"/>
                      <c:pt idx="0">
                        <c:v>28.300000000000004</c:v>
                      </c:pt>
                      <c:pt idx="1">
                        <c:v>25.570196689354177</c:v>
                      </c:pt>
                      <c:pt idx="2">
                        <c:v>23.080653764159603</c:v>
                      </c:pt>
                      <c:pt idx="3">
                        <c:v>20.807979204790023</c:v>
                      </c:pt>
                      <c:pt idx="4">
                        <c:v>18.730818710679305</c:v>
                      </c:pt>
                      <c:pt idx="5">
                        <c:v>16.829655052960501</c:v>
                      </c:pt>
                      <c:pt idx="6">
                        <c:v>15.08662468843297</c:v>
                      </c:pt>
                      <c:pt idx="7">
                        <c:v>13.48534991174221</c:v>
                      </c:pt>
                      <c:pt idx="8">
                        <c:v>12.010784968655857</c:v>
                      </c:pt>
                      <c:pt idx="9">
                        <c:v>10.649074684499169</c:v>
                      </c:pt>
                      <c:pt idx="10">
                        <c:v>9.3874242794071634</c:v>
                      </c:pt>
                      <c:pt idx="11">
                        <c:v>8.2139791471632844</c:v>
                      </c:pt>
                      <c:pt idx="12">
                        <c:v>7.1177134680132381</c:v>
                      </c:pt>
                      <c:pt idx="13">
                        <c:v>6.0883266088477228</c:v>
                      </c:pt>
                      <c:pt idx="14">
                        <c:v>5.1161463373188178</c:v>
                      </c:pt>
                      <c:pt idx="15">
                        <c:v>4.1920379404791266</c:v>
                      </c:pt>
                      <c:pt idx="16">
                        <c:v>3.3073183940124613</c:v>
                      </c:pt>
                      <c:pt idx="17">
                        <c:v>2.4536747755806507</c:v>
                      </c:pt>
                      <c:pt idx="18">
                        <c:v>1.623086155689327</c:v>
                      </c:pt>
                      <c:pt idx="19">
                        <c:v>0.80774823215063873</c:v>
                      </c:pt>
                      <c:pt idx="20">
                        <c:v>6.3483292944795582E-15</c:v>
                      </c:pt>
                    </c:numCache>
                  </c:numRef>
                </c:yVal>
                <c:smooth val="0"/>
                <c:extLst>
                  <c:ext xmlns:c16="http://schemas.microsoft.com/office/drawing/2014/chart" uri="{C3380CC4-5D6E-409C-BE32-E72D297353CC}">
                    <c16:uniqueId val="{00000002-F733-4FF7-B3C2-A2EDCD43CCC3}"/>
                  </c:ext>
                </c:extLst>
              </c15:ser>
            </c15:filteredScatterSeries>
            <c15:filteredScatterSeries>
              <c15:ser>
                <c:idx val="1"/>
                <c:order val="1"/>
                <c:tx>
                  <c:v>נוסחה COSH</c:v>
                </c:tx>
                <c:spPr>
                  <a:ln w="25400" cap="rnd">
                    <a:noFill/>
                    <a:round/>
                  </a:ln>
                  <a:effectLst/>
                </c:spPr>
                <c:marker>
                  <c:symbol val="circle"/>
                  <c:size val="5"/>
                  <c:spPr>
                    <a:solidFill>
                      <a:schemeClr val="accent2"/>
                    </a:solidFill>
                    <a:ln w="9525">
                      <a:solidFill>
                        <a:schemeClr val="accent2"/>
                      </a:solidFill>
                    </a:ln>
                    <a:effectLst/>
                  </c:spPr>
                </c:marker>
                <c:xVal>
                  <c:numRef>
                    <c:extLst xmlns:c15="http://schemas.microsoft.com/office/drawing/2012/chart">
                      <c:ext xmlns:c15="http://schemas.microsoft.com/office/drawing/2012/chart" uri="{02D57815-91ED-43cb-92C2-25804820EDAC}">
                        <c15:formulaRef>
                          <c15:sqref>תיאוריה!$E$1:$E$21</c15:sqref>
                        </c15:formulaRef>
                      </c:ext>
                    </c:extLst>
                    <c:numCache>
                      <c:formatCode>General</c:formatCode>
                      <c:ptCount val="21"/>
                      <c:pt idx="0">
                        <c:v>0</c:v>
                      </c:pt>
                      <c:pt idx="1">
                        <c:v>2.1156249999999998E-2</c:v>
                      </c:pt>
                      <c:pt idx="2">
                        <c:v>4.2312499999999996E-2</c:v>
                      </c:pt>
                      <c:pt idx="3">
                        <c:v>6.346874999999999E-2</c:v>
                      </c:pt>
                      <c:pt idx="4">
                        <c:v>8.4624999999999992E-2</c:v>
                      </c:pt>
                      <c:pt idx="5">
                        <c:v>0.10578124999999999</c:v>
                      </c:pt>
                      <c:pt idx="6">
                        <c:v>0.12693749999999998</c:v>
                      </c:pt>
                      <c:pt idx="7">
                        <c:v>0.14809374999999997</c:v>
                      </c:pt>
                      <c:pt idx="8">
                        <c:v>0.16924999999999996</c:v>
                      </c:pt>
                      <c:pt idx="9">
                        <c:v>0.19040624999999994</c:v>
                      </c:pt>
                      <c:pt idx="10">
                        <c:v>0.21156249999999993</c:v>
                      </c:pt>
                      <c:pt idx="11">
                        <c:v>0.23271874999999992</c:v>
                      </c:pt>
                      <c:pt idx="12">
                        <c:v>0.25387499999999991</c:v>
                      </c:pt>
                      <c:pt idx="13">
                        <c:v>0.27503124999999989</c:v>
                      </c:pt>
                      <c:pt idx="14">
                        <c:v>0.29618749999999988</c:v>
                      </c:pt>
                      <c:pt idx="15">
                        <c:v>0.31734374999999987</c:v>
                      </c:pt>
                      <c:pt idx="16">
                        <c:v>0.33849999999999986</c:v>
                      </c:pt>
                      <c:pt idx="17">
                        <c:v>0.35965624999999984</c:v>
                      </c:pt>
                      <c:pt idx="18">
                        <c:v>0.38081249999999983</c:v>
                      </c:pt>
                      <c:pt idx="19">
                        <c:v>0.40196874999999982</c:v>
                      </c:pt>
                      <c:pt idx="20">
                        <c:v>0.42312499999999981</c:v>
                      </c:pt>
                    </c:numCache>
                  </c:numRef>
                </c:xVal>
                <c:yVal>
                  <c:numRef>
                    <c:extLst xmlns:c15="http://schemas.microsoft.com/office/drawing/2012/chart">
                      <c:ext xmlns:c15="http://schemas.microsoft.com/office/drawing/2012/chart" uri="{02D57815-91ED-43cb-92C2-25804820EDAC}">
                        <c15:formulaRef>
                          <c15:sqref>תיאוריה!$I$1:$I$21</c15:sqref>
                        </c15:formulaRef>
                      </c:ext>
                    </c:extLst>
                    <c:numCache>
                      <c:formatCode>General</c:formatCode>
                      <c:ptCount val="21"/>
                      <c:pt idx="0">
                        <c:v>28.300000000000004</c:v>
                      </c:pt>
                      <c:pt idx="1">
                        <c:v>25.79810877450841</c:v>
                      </c:pt>
                      <c:pt idx="2">
                        <c:v>23.538619421531831</c:v>
                      </c:pt>
                      <c:pt idx="3">
                        <c:v>21.500301530156175</c:v>
                      </c:pt>
                      <c:pt idx="4">
                        <c:v>19.664002840889509</c:v>
                      </c:pt>
                      <c:pt idx="5">
                        <c:v>18.012469288921682</c:v>
                      </c:pt>
                      <c:pt idx="6">
                        <c:v>16.530182883030246</c:v>
                      </c:pt>
                      <c:pt idx="7">
                        <c:v>15.203215896825171</c:v>
                      </c:pt>
                      <c:pt idx="8">
                        <c:v>14.019100002297092</c:v>
                      </c:pt>
                      <c:pt idx="9">
                        <c:v>12.96670911603357</c:v>
                      </c:pt>
                      <c:pt idx="10">
                        <c:v>12.036154857313459</c:v>
                      </c:pt>
                      <c:pt idx="11">
                        <c:v>11.218693635792118</c:v>
                      </c:pt>
                      <c:pt idx="12">
                        <c:v>10.506644495763181</c:v>
                      </c:pt>
                      <c:pt idx="13">
                        <c:v>9.8933169450524137</c:v>
                      </c:pt>
                      <c:pt idx="14">
                        <c:v>9.3729480904161022</c:v>
                      </c:pt>
                      <c:pt idx="15">
                        <c:v>8.9406484887611537</c:v>
                      </c:pt>
                      <c:pt idx="16">
                        <c:v>8.5923562053990796</c:v>
                      </c:pt>
                      <c:pt idx="17">
                        <c:v>8.3247986476600992</c:v>
                      </c:pt>
                      <c:pt idx="18">
                        <c:v>8.1354618152518565</c:v>
                      </c:pt>
                      <c:pt idx="19">
                        <c:v>8.0225666784356608</c:v>
                      </c:pt>
                      <c:pt idx="20">
                        <c:v>7.98505246206705</c:v>
                      </c:pt>
                    </c:numCache>
                  </c:numRef>
                </c:yVal>
                <c:smooth val="0"/>
                <c:extLst xmlns:c15="http://schemas.microsoft.com/office/drawing/2012/chart">
                  <c:ext xmlns:c16="http://schemas.microsoft.com/office/drawing/2014/chart" uri="{C3380CC4-5D6E-409C-BE32-E72D297353CC}">
                    <c16:uniqueId val="{00000003-F733-4FF7-B3C2-A2EDCD43CCC3}"/>
                  </c:ext>
                </c:extLst>
              </c15:ser>
            </c15:filteredScatterSeries>
          </c:ext>
        </c:extLst>
      </c:scatterChart>
      <c:valAx>
        <c:axId val="166231616"/>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he-IL"/>
                  <a:t>מיקום במטרים</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65071992"/>
        <c:crosses val="autoZero"/>
        <c:crossBetween val="midCat"/>
      </c:valAx>
      <c:valAx>
        <c:axId val="16507199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rtl="1">
                  <a:defRPr sz="1000" b="0" i="0" u="none" strike="noStrike" kern="1200" baseline="0">
                    <a:solidFill>
                      <a:schemeClr val="tx1">
                        <a:lumMod val="65000"/>
                        <a:lumOff val="35000"/>
                      </a:schemeClr>
                    </a:solidFill>
                    <a:latin typeface="+mn-lt"/>
                    <a:ea typeface="+mn-ea"/>
                    <a:cs typeface="+mn-cs"/>
                  </a:defRPr>
                </a:pPr>
                <a:r>
                  <a:rPr lang="he-IL" sz="1000" b="0" i="0" baseline="0">
                    <a:effectLst/>
                  </a:rPr>
                  <a:t>הפרש הטמפרטורות ביחס לאוויר</a:t>
                </a:r>
                <a:endParaRPr lang="en-US" sz="1000">
                  <a:effectLst/>
                </a:endParaRPr>
              </a:p>
            </c:rich>
          </c:tx>
          <c:overlay val="0"/>
          <c:spPr>
            <a:noFill/>
            <a:ln>
              <a:noFill/>
            </a:ln>
            <a:effectLst/>
          </c:spPr>
          <c:txPr>
            <a:bodyPr rot="-5400000" spcFirstLastPara="1" vertOverflow="ellipsis" vert="horz" wrap="square" anchor="ctr" anchorCtr="1"/>
            <a:lstStyle/>
            <a:p>
              <a:pPr rtl="1">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66231616"/>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he-IL" sz="1400" b="0" i="0" u="none" strike="noStrike" kern="1200" spc="0" baseline="0">
                <a:solidFill>
                  <a:sysClr val="windowText" lastClr="000000">
                    <a:lumMod val="65000"/>
                    <a:lumOff val="35000"/>
                  </a:sysClr>
                </a:solidFill>
                <a:effectLst/>
                <a:latin typeface="+mn-lt"/>
                <a:ea typeface="+mn-ea"/>
                <a:cs typeface="+mn-cs"/>
              </a:rPr>
              <a:t>טמפרטורה</a:t>
            </a:r>
            <a:r>
              <a:rPr lang="he-IL" sz="1400" b="0" i="0" u="none" strike="noStrike" baseline="0">
                <a:effectLst/>
              </a:rPr>
              <a:t> כתלות במיקום בדקה 40</a:t>
            </a:r>
            <a:endParaRPr lang="he-IL"/>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spPr>
            <a:ln w="25400" cap="rnd">
              <a:noFill/>
              <a:round/>
            </a:ln>
            <a:effectLst/>
          </c:spPr>
          <c:marker>
            <c:symbol val="circle"/>
            <c:size val="5"/>
            <c:spPr>
              <a:solidFill>
                <a:schemeClr val="accent1"/>
              </a:solidFill>
              <a:ln w="9525">
                <a:solidFill>
                  <a:schemeClr val="accent1"/>
                </a:solidFill>
              </a:ln>
              <a:effectLst/>
            </c:spPr>
          </c:marker>
          <c:errBars>
            <c:errDir val="y"/>
            <c:errBarType val="both"/>
            <c:errValType val="cust"/>
            <c:noEndCap val="0"/>
            <c:plus>
              <c:numRef>
                <c:f>'גרף טמפ'!TimeErrorY</c:f>
                <c:numCache>
                  <c:formatCode>General</c:formatCode>
                  <c:ptCount val="8"/>
                  <c:pt idx="0">
                    <c:v>1.9456790123456789</c:v>
                  </c:pt>
                  <c:pt idx="1">
                    <c:v>1.7018518518518513</c:v>
                  </c:pt>
                  <c:pt idx="2">
                    <c:v>1.368518518518518</c:v>
                  </c:pt>
                  <c:pt idx="3">
                    <c:v>1.2203703703703699</c:v>
                  </c:pt>
                  <c:pt idx="4">
                    <c:v>1.1555555555555552</c:v>
                  </c:pt>
                  <c:pt idx="5">
                    <c:v>1.1216049382716047</c:v>
                  </c:pt>
                  <c:pt idx="6">
                    <c:v>1.1246913580246911</c:v>
                  </c:pt>
                  <c:pt idx="7">
                    <c:v>1.1432098765432097</c:v>
                  </c:pt>
                </c:numCache>
              </c:numRef>
            </c:plus>
            <c:minus>
              <c:numRef>
                <c:f>'גרף טמפ'!TimeErrorY</c:f>
                <c:numCache>
                  <c:formatCode>General</c:formatCode>
                  <c:ptCount val="8"/>
                  <c:pt idx="0">
                    <c:v>1.9456790123456789</c:v>
                  </c:pt>
                  <c:pt idx="1">
                    <c:v>1.7018518518518513</c:v>
                  </c:pt>
                  <c:pt idx="2">
                    <c:v>1.368518518518518</c:v>
                  </c:pt>
                  <c:pt idx="3">
                    <c:v>1.2203703703703699</c:v>
                  </c:pt>
                  <c:pt idx="4">
                    <c:v>1.1555555555555552</c:v>
                  </c:pt>
                  <c:pt idx="5">
                    <c:v>1.1216049382716047</c:v>
                  </c:pt>
                  <c:pt idx="6">
                    <c:v>1.1246913580246911</c:v>
                  </c:pt>
                  <c:pt idx="7">
                    <c:v>1.1432098765432097</c:v>
                  </c:pt>
                </c:numCache>
              </c:numRef>
            </c:minus>
            <c:spPr>
              <a:noFill/>
              <a:ln w="9525" cap="flat" cmpd="sng" algn="ctr">
                <a:solidFill>
                  <a:schemeClr val="tx1">
                    <a:lumMod val="65000"/>
                    <a:lumOff val="35000"/>
                  </a:schemeClr>
                </a:solidFill>
                <a:round/>
              </a:ln>
              <a:effectLst/>
            </c:spPr>
          </c:errBars>
          <c:errBars>
            <c:errDir val="x"/>
            <c:errBarType val="both"/>
            <c:errValType val="cust"/>
            <c:noEndCap val="0"/>
            <c:plus>
              <c:numRef>
                <c:f>'שגיאה סופית'!$M$3</c:f>
                <c:numCache>
                  <c:formatCode>General</c:formatCode>
                  <c:ptCount val="1"/>
                  <c:pt idx="0">
                    <c:v>5.0000000000000001E-3</c:v>
                  </c:pt>
                </c:numCache>
              </c:numRef>
            </c:plus>
            <c:minus>
              <c:numRef>
                <c:f>'שגיאה סופית'!$M$3</c:f>
                <c:numCache>
                  <c:formatCode>General</c:formatCode>
                  <c:ptCount val="1"/>
                  <c:pt idx="0">
                    <c:v>5.0000000000000001E-3</c:v>
                  </c:pt>
                </c:numCache>
              </c:numRef>
            </c:minus>
            <c:spPr>
              <a:noFill/>
              <a:ln w="9525" cap="flat" cmpd="sng" algn="ctr">
                <a:solidFill>
                  <a:schemeClr val="tx1">
                    <a:lumMod val="65000"/>
                    <a:lumOff val="35000"/>
                  </a:schemeClr>
                </a:solidFill>
                <a:round/>
              </a:ln>
              <a:effectLst/>
            </c:spPr>
          </c:errBars>
          <c:xVal>
            <c:numRef>
              <c:f>'גרף טמפ'!TimeX</c:f>
              <c:numCache>
                <c:formatCode>General</c:formatCode>
                <c:ptCount val="8"/>
                <c:pt idx="0">
                  <c:v>8.1000000000000003E-2</c:v>
                </c:pt>
                <c:pt idx="1">
                  <c:v>0.156</c:v>
                </c:pt>
                <c:pt idx="2">
                  <c:v>0.23099999999999998</c:v>
                </c:pt>
                <c:pt idx="3">
                  <c:v>0.30599999999999999</c:v>
                </c:pt>
                <c:pt idx="4">
                  <c:v>0.38100000000000001</c:v>
                </c:pt>
                <c:pt idx="5">
                  <c:v>0.45600000000000002</c:v>
                </c:pt>
                <c:pt idx="6">
                  <c:v>0.53100000000000003</c:v>
                </c:pt>
                <c:pt idx="7">
                  <c:v>0.60599999999999998</c:v>
                </c:pt>
              </c:numCache>
            </c:numRef>
          </c:xVal>
          <c:yVal>
            <c:numRef>
              <c:f>'גרף טמפ'!TimeY</c:f>
              <c:numCache>
                <c:formatCode>General</c:formatCode>
                <c:ptCount val="8"/>
                <c:pt idx="0">
                  <c:v>47</c:v>
                </c:pt>
                <c:pt idx="1">
                  <c:v>33.299999999999997</c:v>
                </c:pt>
                <c:pt idx="2">
                  <c:v>27.5</c:v>
                </c:pt>
                <c:pt idx="3">
                  <c:v>24.6</c:v>
                </c:pt>
                <c:pt idx="4">
                  <c:v>23.6</c:v>
                </c:pt>
                <c:pt idx="5">
                  <c:v>22.8</c:v>
                </c:pt>
                <c:pt idx="6">
                  <c:v>22.9</c:v>
                </c:pt>
                <c:pt idx="7">
                  <c:v>23.6</c:v>
                </c:pt>
              </c:numCache>
            </c:numRef>
          </c:yVal>
          <c:smooth val="0"/>
          <c:extLst>
            <c:ext xmlns:c16="http://schemas.microsoft.com/office/drawing/2014/chart" uri="{C3380CC4-5D6E-409C-BE32-E72D297353CC}">
              <c16:uniqueId val="{00000000-E1CC-4D8C-B267-4F3F24A5ECCF}"/>
            </c:ext>
          </c:extLst>
        </c:ser>
        <c:dLbls>
          <c:showLegendKey val="0"/>
          <c:showVal val="0"/>
          <c:showCatName val="0"/>
          <c:showSerName val="0"/>
          <c:showPercent val="0"/>
          <c:showBubbleSize val="0"/>
        </c:dLbls>
        <c:axId val="423442208"/>
        <c:axId val="423447456"/>
      </c:scatterChart>
      <c:valAx>
        <c:axId val="423442208"/>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he-IL"/>
                  <a:t>מיקום</a:t>
                </a:r>
                <a:r>
                  <a:rPr lang="he-IL" baseline="0"/>
                  <a:t> מטר</a:t>
                </a:r>
              </a:p>
            </c:rich>
          </c:tx>
          <c:layout>
            <c:manualLayout>
              <c:xMode val="edge"/>
              <c:yMode val="edge"/>
              <c:x val="0.42235378347579217"/>
              <c:y val="0.88021444444025243"/>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23447456"/>
        <c:crosses val="autoZero"/>
        <c:crossBetween val="midCat"/>
      </c:valAx>
      <c:valAx>
        <c:axId val="423447456"/>
        <c:scaling>
          <c:orientation val="minMax"/>
          <c:max val="50"/>
          <c:min val="2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he-IL" sz="1000" b="0" i="0" u="none" strike="noStrike" kern="1200" baseline="0">
                    <a:solidFill>
                      <a:sysClr val="windowText" lastClr="000000">
                        <a:lumMod val="65000"/>
                        <a:lumOff val="35000"/>
                      </a:sysClr>
                    </a:solidFill>
                    <a:latin typeface="+mn-lt"/>
                    <a:ea typeface="+mn-ea"/>
                    <a:cs typeface="+mn-cs"/>
                  </a:rPr>
                  <a:t>טמפרטורה</a:t>
                </a:r>
                <a:r>
                  <a:rPr lang="he-IL"/>
                  <a:t> צלזיוס</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23442208"/>
        <c:crosses val="autoZero"/>
        <c:crossBetween val="midCat"/>
      </c:valAx>
      <c:spPr>
        <a:noFill/>
        <a:ln>
          <a:noFill/>
        </a:ln>
        <a:effectLst/>
      </c:spPr>
    </c:plotArea>
    <c:plotVisOnly val="1"/>
    <c:dispBlanksAs val="gap"/>
    <c:showDLblsOverMax val="0"/>
  </c:chart>
  <c:spPr>
    <a:solidFill>
      <a:schemeClr val="bg1"/>
    </a:solid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he-IL" sz="1400" b="0" i="0" u="none" strike="noStrike" kern="1200" spc="0" baseline="0">
                <a:solidFill>
                  <a:sysClr val="windowText" lastClr="000000">
                    <a:lumMod val="65000"/>
                    <a:lumOff val="35000"/>
                  </a:sysClr>
                </a:solidFill>
                <a:effectLst/>
                <a:latin typeface="+mn-lt"/>
                <a:ea typeface="+mn-ea"/>
                <a:cs typeface="+mn-cs"/>
              </a:rPr>
              <a:t>טמפרטורה</a:t>
            </a:r>
            <a:r>
              <a:rPr lang="he-IL" sz="1400" b="0" i="0" u="none" strike="noStrike" baseline="0">
                <a:effectLst/>
              </a:rPr>
              <a:t> בכתלות בזמן במיקום של 0.081 מטר</a:t>
            </a:r>
            <a:endParaRPr lang="he-IL"/>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spPr>
            <a:ln w="25400" cap="rnd">
              <a:noFill/>
              <a:round/>
            </a:ln>
            <a:effectLst/>
          </c:spPr>
          <c:marker>
            <c:symbol val="circle"/>
            <c:size val="5"/>
            <c:spPr>
              <a:solidFill>
                <a:schemeClr val="accent1"/>
              </a:solidFill>
              <a:ln w="9525">
                <a:solidFill>
                  <a:schemeClr val="accent1"/>
                </a:solidFill>
              </a:ln>
              <a:effectLst/>
            </c:spPr>
          </c:marker>
          <c:errBars>
            <c:errDir val="y"/>
            <c:errBarType val="both"/>
            <c:errValType val="cust"/>
            <c:noEndCap val="0"/>
            <c:plus>
              <c:numRef>
                <c:f>'גרף טמפ'!LocationErrorY</c:f>
                <c:numCache>
                  <c:formatCode>General</c:formatCode>
                  <c:ptCount val="50"/>
                  <c:pt idx="0">
                    <c:v>1.2358024691358021</c:v>
                  </c:pt>
                  <c:pt idx="1">
                    <c:v>1.2851851851851848</c:v>
                  </c:pt>
                  <c:pt idx="2">
                    <c:v>1.3901234567901228</c:v>
                  </c:pt>
                  <c:pt idx="3">
                    <c:v>1.5444444444444441</c:v>
                  </c:pt>
                  <c:pt idx="4">
                    <c:v>1.6432098765432095</c:v>
                  </c:pt>
                  <c:pt idx="5">
                    <c:v>1.7419753086419751</c:v>
                  </c:pt>
                  <c:pt idx="6">
                    <c:v>1.772839506172839</c:v>
                  </c:pt>
                  <c:pt idx="7">
                    <c:v>1.8469135802469134</c:v>
                  </c:pt>
                  <c:pt idx="8">
                    <c:v>1.8777777777777775</c:v>
                  </c:pt>
                  <c:pt idx="9">
                    <c:v>1.9086419753086417</c:v>
                  </c:pt>
                  <c:pt idx="10">
                    <c:v>1.9333333333333327</c:v>
                  </c:pt>
                  <c:pt idx="11">
                    <c:v>1.9518518518518513</c:v>
                  </c:pt>
                  <c:pt idx="12">
                    <c:v>1.9456790123456786</c:v>
                  </c:pt>
                  <c:pt idx="13">
                    <c:v>1.9271604938271603</c:v>
                  </c:pt>
                  <c:pt idx="14">
                    <c:v>1.8901234567901231</c:v>
                  </c:pt>
                  <c:pt idx="15">
                    <c:v>1.939506172839506</c:v>
                  </c:pt>
                  <c:pt idx="16">
                    <c:v>1.9518518518518517</c:v>
                  </c:pt>
                  <c:pt idx="17">
                    <c:v>1.9148148148148145</c:v>
                  </c:pt>
                  <c:pt idx="18">
                    <c:v>1.9333333333333327</c:v>
                  </c:pt>
                  <c:pt idx="19">
                    <c:v>1.9518518518518517</c:v>
                  </c:pt>
                  <c:pt idx="20">
                    <c:v>1.964197530864197</c:v>
                  </c:pt>
                  <c:pt idx="21">
                    <c:v>1.9703703703703699</c:v>
                  </c:pt>
                  <c:pt idx="22">
                    <c:v>1.964197530864197</c:v>
                  </c:pt>
                  <c:pt idx="23">
                    <c:v>1.9333333333333329</c:v>
                  </c:pt>
                  <c:pt idx="24">
                    <c:v>1.939506172839506</c:v>
                  </c:pt>
                  <c:pt idx="25">
                    <c:v>1.976543209876543</c:v>
                  </c:pt>
                  <c:pt idx="26">
                    <c:v>1.9703703703703699</c:v>
                  </c:pt>
                  <c:pt idx="27">
                    <c:v>1.964197530864197</c:v>
                  </c:pt>
                  <c:pt idx="28">
                    <c:v>1.964197530864197</c:v>
                  </c:pt>
                  <c:pt idx="29">
                    <c:v>1.9456790123456789</c:v>
                  </c:pt>
                  <c:pt idx="30">
                    <c:v>1.9765432098765425</c:v>
                  </c:pt>
                  <c:pt idx="31">
                    <c:v>1.9518518518518513</c:v>
                  </c:pt>
                  <c:pt idx="32">
                    <c:v>1.9827160493827156</c:v>
                  </c:pt>
                  <c:pt idx="33">
                    <c:v>1.9765432098765425</c:v>
                  </c:pt>
                  <c:pt idx="34">
                    <c:v>1.9703703703703699</c:v>
                  </c:pt>
                  <c:pt idx="35">
                    <c:v>1.939506172839506</c:v>
                  </c:pt>
                  <c:pt idx="36">
                    <c:v>1.9703703703703699</c:v>
                  </c:pt>
                  <c:pt idx="37">
                    <c:v>1.964197530864197</c:v>
                  </c:pt>
                  <c:pt idx="38">
                    <c:v>1.9209876543209874</c:v>
                  </c:pt>
                  <c:pt idx="39">
                    <c:v>1.9209876543209869</c:v>
                  </c:pt>
                  <c:pt idx="40">
                    <c:v>1.9456790123456789</c:v>
                  </c:pt>
                  <c:pt idx="41">
                    <c:v>1.9518518518518517</c:v>
                  </c:pt>
                  <c:pt idx="42">
                    <c:v>1.9765432098765425</c:v>
                  </c:pt>
                  <c:pt idx="43">
                    <c:v>1.9827160493827156</c:v>
                  </c:pt>
                  <c:pt idx="44">
                    <c:v>1.9580246913580241</c:v>
                  </c:pt>
                  <c:pt idx="45">
                    <c:v>1.9456790123456789</c:v>
                  </c:pt>
                  <c:pt idx="46">
                    <c:v>1.9827160493827156</c:v>
                  </c:pt>
                  <c:pt idx="47">
                    <c:v>1.9209876543209869</c:v>
                  </c:pt>
                  <c:pt idx="48">
                    <c:v>1.9148148148148145</c:v>
                  </c:pt>
                  <c:pt idx="49">
                    <c:v>1.9765432098765425</c:v>
                  </c:pt>
                </c:numCache>
              </c:numRef>
            </c:plus>
            <c:minus>
              <c:numRef>
                <c:f>'גרף טמפ'!LocationErrorY</c:f>
                <c:numCache>
                  <c:formatCode>General</c:formatCode>
                  <c:ptCount val="50"/>
                  <c:pt idx="0">
                    <c:v>1.2358024691358021</c:v>
                  </c:pt>
                  <c:pt idx="1">
                    <c:v>1.2851851851851848</c:v>
                  </c:pt>
                  <c:pt idx="2">
                    <c:v>1.3901234567901228</c:v>
                  </c:pt>
                  <c:pt idx="3">
                    <c:v>1.5444444444444441</c:v>
                  </c:pt>
                  <c:pt idx="4">
                    <c:v>1.6432098765432095</c:v>
                  </c:pt>
                  <c:pt idx="5">
                    <c:v>1.7419753086419751</c:v>
                  </c:pt>
                  <c:pt idx="6">
                    <c:v>1.772839506172839</c:v>
                  </c:pt>
                  <c:pt idx="7">
                    <c:v>1.8469135802469134</c:v>
                  </c:pt>
                  <c:pt idx="8">
                    <c:v>1.8777777777777775</c:v>
                  </c:pt>
                  <c:pt idx="9">
                    <c:v>1.9086419753086417</c:v>
                  </c:pt>
                  <c:pt idx="10">
                    <c:v>1.9333333333333327</c:v>
                  </c:pt>
                  <c:pt idx="11">
                    <c:v>1.9518518518518513</c:v>
                  </c:pt>
                  <c:pt idx="12">
                    <c:v>1.9456790123456786</c:v>
                  </c:pt>
                  <c:pt idx="13">
                    <c:v>1.9271604938271603</c:v>
                  </c:pt>
                  <c:pt idx="14">
                    <c:v>1.8901234567901231</c:v>
                  </c:pt>
                  <c:pt idx="15">
                    <c:v>1.939506172839506</c:v>
                  </c:pt>
                  <c:pt idx="16">
                    <c:v>1.9518518518518517</c:v>
                  </c:pt>
                  <c:pt idx="17">
                    <c:v>1.9148148148148145</c:v>
                  </c:pt>
                  <c:pt idx="18">
                    <c:v>1.9333333333333327</c:v>
                  </c:pt>
                  <c:pt idx="19">
                    <c:v>1.9518518518518517</c:v>
                  </c:pt>
                  <c:pt idx="20">
                    <c:v>1.964197530864197</c:v>
                  </c:pt>
                  <c:pt idx="21">
                    <c:v>1.9703703703703699</c:v>
                  </c:pt>
                  <c:pt idx="22">
                    <c:v>1.964197530864197</c:v>
                  </c:pt>
                  <c:pt idx="23">
                    <c:v>1.9333333333333329</c:v>
                  </c:pt>
                  <c:pt idx="24">
                    <c:v>1.939506172839506</c:v>
                  </c:pt>
                  <c:pt idx="25">
                    <c:v>1.976543209876543</c:v>
                  </c:pt>
                  <c:pt idx="26">
                    <c:v>1.9703703703703699</c:v>
                  </c:pt>
                  <c:pt idx="27">
                    <c:v>1.964197530864197</c:v>
                  </c:pt>
                  <c:pt idx="28">
                    <c:v>1.964197530864197</c:v>
                  </c:pt>
                  <c:pt idx="29">
                    <c:v>1.9456790123456789</c:v>
                  </c:pt>
                  <c:pt idx="30">
                    <c:v>1.9765432098765425</c:v>
                  </c:pt>
                  <c:pt idx="31">
                    <c:v>1.9518518518518513</c:v>
                  </c:pt>
                  <c:pt idx="32">
                    <c:v>1.9827160493827156</c:v>
                  </c:pt>
                  <c:pt idx="33">
                    <c:v>1.9765432098765425</c:v>
                  </c:pt>
                  <c:pt idx="34">
                    <c:v>1.9703703703703699</c:v>
                  </c:pt>
                  <c:pt idx="35">
                    <c:v>1.939506172839506</c:v>
                  </c:pt>
                  <c:pt idx="36">
                    <c:v>1.9703703703703699</c:v>
                  </c:pt>
                  <c:pt idx="37">
                    <c:v>1.964197530864197</c:v>
                  </c:pt>
                  <c:pt idx="38">
                    <c:v>1.9209876543209874</c:v>
                  </c:pt>
                  <c:pt idx="39">
                    <c:v>1.9209876543209869</c:v>
                  </c:pt>
                  <c:pt idx="40">
                    <c:v>1.9456790123456789</c:v>
                  </c:pt>
                  <c:pt idx="41">
                    <c:v>1.9518518518518517</c:v>
                  </c:pt>
                  <c:pt idx="42">
                    <c:v>1.9765432098765425</c:v>
                  </c:pt>
                  <c:pt idx="43">
                    <c:v>1.9827160493827156</c:v>
                  </c:pt>
                  <c:pt idx="44">
                    <c:v>1.9580246913580241</c:v>
                  </c:pt>
                  <c:pt idx="45">
                    <c:v>1.9456790123456789</c:v>
                  </c:pt>
                  <c:pt idx="46">
                    <c:v>1.9827160493827156</c:v>
                  </c:pt>
                  <c:pt idx="47">
                    <c:v>1.9209876543209869</c:v>
                  </c:pt>
                  <c:pt idx="48">
                    <c:v>1.9148148148148145</c:v>
                  </c:pt>
                  <c:pt idx="49">
                    <c:v>1.9765432098765425</c:v>
                  </c:pt>
                </c:numCache>
              </c:numRef>
            </c:minus>
            <c:spPr>
              <a:noFill/>
              <a:ln w="9525" cap="flat" cmpd="sng" algn="ctr">
                <a:solidFill>
                  <a:schemeClr val="tx1">
                    <a:lumMod val="65000"/>
                    <a:lumOff val="35000"/>
                  </a:schemeClr>
                </a:solidFill>
                <a:round/>
              </a:ln>
              <a:effectLst/>
            </c:spPr>
          </c:errBars>
          <c:errBars>
            <c:errDir val="x"/>
            <c:errBarType val="both"/>
            <c:errValType val="fixedVal"/>
            <c:noEndCap val="0"/>
            <c:val val="0"/>
            <c:spPr>
              <a:noFill/>
              <a:ln w="9525" cap="flat" cmpd="sng" algn="ctr">
                <a:solidFill>
                  <a:schemeClr val="tx1">
                    <a:lumMod val="65000"/>
                    <a:lumOff val="35000"/>
                  </a:schemeClr>
                </a:solidFill>
                <a:round/>
              </a:ln>
              <a:effectLst/>
            </c:spPr>
          </c:errBars>
          <c:xVal>
            <c:numRef>
              <c:f>'גרף טמפ'!LocationX</c:f>
              <c:numCache>
                <c:formatCode>General</c:formatCode>
                <c:ptCount val="51"/>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numCache>
            </c:numRef>
          </c:xVal>
          <c:yVal>
            <c:numRef>
              <c:f>'גרף טמפ'!LocationY</c:f>
              <c:numCache>
                <c:formatCode>General</c:formatCode>
                <c:ptCount val="50"/>
                <c:pt idx="0">
                  <c:v>25.3</c:v>
                </c:pt>
                <c:pt idx="1">
                  <c:v>28.7</c:v>
                </c:pt>
                <c:pt idx="2">
                  <c:v>32.299999999999997</c:v>
                </c:pt>
                <c:pt idx="3">
                  <c:v>34.9</c:v>
                </c:pt>
                <c:pt idx="4">
                  <c:v>37.1</c:v>
                </c:pt>
                <c:pt idx="5">
                  <c:v>39.1</c:v>
                </c:pt>
                <c:pt idx="6">
                  <c:v>40.299999999999997</c:v>
                </c:pt>
                <c:pt idx="7">
                  <c:v>41.6</c:v>
                </c:pt>
                <c:pt idx="8">
                  <c:v>42.5</c:v>
                </c:pt>
                <c:pt idx="9">
                  <c:v>43.2</c:v>
                </c:pt>
                <c:pt idx="10">
                  <c:v>43.8</c:v>
                </c:pt>
                <c:pt idx="11">
                  <c:v>44.3</c:v>
                </c:pt>
                <c:pt idx="12">
                  <c:v>44.4</c:v>
                </c:pt>
                <c:pt idx="13">
                  <c:v>44.7</c:v>
                </c:pt>
                <c:pt idx="14">
                  <c:v>44.3</c:v>
                </c:pt>
                <c:pt idx="15">
                  <c:v>45.1</c:v>
                </c:pt>
                <c:pt idx="16">
                  <c:v>45.2</c:v>
                </c:pt>
                <c:pt idx="17">
                  <c:v>45.1</c:v>
                </c:pt>
                <c:pt idx="18">
                  <c:v>45.3</c:v>
                </c:pt>
                <c:pt idx="19">
                  <c:v>45.7</c:v>
                </c:pt>
                <c:pt idx="20">
                  <c:v>45.8</c:v>
                </c:pt>
                <c:pt idx="21">
                  <c:v>46</c:v>
                </c:pt>
                <c:pt idx="22">
                  <c:v>46.1</c:v>
                </c:pt>
                <c:pt idx="23">
                  <c:v>46</c:v>
                </c:pt>
                <c:pt idx="24">
                  <c:v>46.2</c:v>
                </c:pt>
                <c:pt idx="25">
                  <c:v>46.5</c:v>
                </c:pt>
                <c:pt idx="26">
                  <c:v>46.6</c:v>
                </c:pt>
                <c:pt idx="27">
                  <c:v>46.8</c:v>
                </c:pt>
                <c:pt idx="28">
                  <c:v>46.8</c:v>
                </c:pt>
                <c:pt idx="29">
                  <c:v>46.7</c:v>
                </c:pt>
                <c:pt idx="30">
                  <c:v>46.9</c:v>
                </c:pt>
                <c:pt idx="31">
                  <c:v>46.9</c:v>
                </c:pt>
                <c:pt idx="32">
                  <c:v>47</c:v>
                </c:pt>
                <c:pt idx="33">
                  <c:v>46.9</c:v>
                </c:pt>
                <c:pt idx="34">
                  <c:v>47</c:v>
                </c:pt>
                <c:pt idx="35">
                  <c:v>46.9</c:v>
                </c:pt>
                <c:pt idx="36">
                  <c:v>47.1</c:v>
                </c:pt>
                <c:pt idx="37">
                  <c:v>47.1</c:v>
                </c:pt>
                <c:pt idx="38">
                  <c:v>46.6</c:v>
                </c:pt>
                <c:pt idx="39">
                  <c:v>46.5</c:v>
                </c:pt>
                <c:pt idx="40">
                  <c:v>47</c:v>
                </c:pt>
                <c:pt idx="41">
                  <c:v>47.1</c:v>
                </c:pt>
                <c:pt idx="42">
                  <c:v>47.3</c:v>
                </c:pt>
                <c:pt idx="43">
                  <c:v>47.3</c:v>
                </c:pt>
                <c:pt idx="44">
                  <c:v>47.3</c:v>
                </c:pt>
                <c:pt idx="45">
                  <c:v>47.1</c:v>
                </c:pt>
                <c:pt idx="46">
                  <c:v>47.4</c:v>
                </c:pt>
                <c:pt idx="47">
                  <c:v>46.8</c:v>
                </c:pt>
                <c:pt idx="48">
                  <c:v>46.7</c:v>
                </c:pt>
                <c:pt idx="49">
                  <c:v>47.3</c:v>
                </c:pt>
              </c:numCache>
            </c:numRef>
          </c:yVal>
          <c:smooth val="0"/>
          <c:extLst>
            <c:ext xmlns:c16="http://schemas.microsoft.com/office/drawing/2014/chart" uri="{C3380CC4-5D6E-409C-BE32-E72D297353CC}">
              <c16:uniqueId val="{00000000-F45C-4F53-B82B-247A54AD89A7}"/>
            </c:ext>
          </c:extLst>
        </c:ser>
        <c:dLbls>
          <c:showLegendKey val="0"/>
          <c:showVal val="0"/>
          <c:showCatName val="0"/>
          <c:showSerName val="0"/>
          <c:showPercent val="0"/>
          <c:showBubbleSize val="0"/>
        </c:dLbls>
        <c:axId val="423442208"/>
        <c:axId val="423447456"/>
      </c:scatterChart>
      <c:valAx>
        <c:axId val="423442208"/>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he-IL" baseline="0"/>
                  <a:t>זמן בדקות</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23447456"/>
        <c:crosses val="autoZero"/>
        <c:crossBetween val="midCat"/>
      </c:valAx>
      <c:valAx>
        <c:axId val="423447456"/>
        <c:scaling>
          <c:orientation val="minMax"/>
          <c:max val="50"/>
          <c:min val="2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he-IL" sz="1000" b="0" i="0" u="none" strike="noStrike" kern="1200" baseline="0">
                    <a:solidFill>
                      <a:sysClr val="windowText" lastClr="000000">
                        <a:lumMod val="65000"/>
                        <a:lumOff val="35000"/>
                      </a:sysClr>
                    </a:solidFill>
                    <a:latin typeface="+mn-lt"/>
                    <a:ea typeface="+mn-ea"/>
                    <a:cs typeface="+mn-cs"/>
                  </a:rPr>
                  <a:t>טמפרטורה</a:t>
                </a:r>
                <a:r>
                  <a:rPr lang="he-IL"/>
                  <a:t> צלזיוס</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23442208"/>
        <c:crosses val="autoZero"/>
        <c:crossBetween val="midCat"/>
      </c:valAx>
      <c:spPr>
        <a:noFill/>
        <a:ln>
          <a:noFill/>
        </a:ln>
        <a:effectLst/>
      </c:spPr>
    </c:plotArea>
    <c:plotVisOnly val="1"/>
    <c:dispBlanksAs val="gap"/>
    <c:showDLblsOverMax val="0"/>
  </c:chart>
  <c:spPr>
    <a:solidFill>
      <a:schemeClr val="bg1"/>
    </a:solid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he-IL" sz="1400" b="0" i="0" u="none" strike="noStrike" kern="1200" spc="0" baseline="0">
                <a:solidFill>
                  <a:sysClr val="windowText" lastClr="000000">
                    <a:lumMod val="65000"/>
                    <a:lumOff val="35000"/>
                  </a:sysClr>
                </a:solidFill>
                <a:effectLst/>
                <a:latin typeface="+mn-lt"/>
                <a:ea typeface="+mn-ea"/>
                <a:cs typeface="+mn-cs"/>
              </a:rPr>
              <a:t>טמפרטורה</a:t>
            </a:r>
            <a:r>
              <a:rPr lang="he-IL" sz="1400" b="0" i="0" u="none" strike="noStrike" baseline="0">
                <a:effectLst/>
              </a:rPr>
              <a:t> בכתלות בזמן במיקום של 0.156 מטר</a:t>
            </a:r>
            <a:endParaRPr lang="he-IL"/>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spPr>
            <a:ln w="25400" cap="rnd">
              <a:noFill/>
              <a:round/>
            </a:ln>
            <a:effectLst/>
          </c:spPr>
          <c:marker>
            <c:symbol val="circle"/>
            <c:size val="5"/>
            <c:spPr>
              <a:solidFill>
                <a:schemeClr val="accent1"/>
              </a:solidFill>
              <a:ln w="9525">
                <a:solidFill>
                  <a:schemeClr val="accent1"/>
                </a:solidFill>
              </a:ln>
              <a:effectLst/>
            </c:spPr>
          </c:marker>
          <c:errBars>
            <c:errDir val="y"/>
            <c:errBarType val="both"/>
            <c:errValType val="cust"/>
            <c:noEndCap val="0"/>
            <c:plus>
              <c:numRef>
                <c:f>'גרף טמפ'!LocationErrorY</c:f>
                <c:numCache>
                  <c:formatCode>General</c:formatCode>
                  <c:ptCount val="50"/>
                  <c:pt idx="0">
                    <c:v>1.1308641975308638</c:v>
                  </c:pt>
                  <c:pt idx="1">
                    <c:v>1.2265432098765428</c:v>
                  </c:pt>
                  <c:pt idx="2">
                    <c:v>1.3438271604938268</c:v>
                  </c:pt>
                  <c:pt idx="3">
                    <c:v>1.4302469135802465</c:v>
                  </c:pt>
                  <c:pt idx="4">
                    <c:v>1.4981481481481478</c:v>
                  </c:pt>
                  <c:pt idx="5">
                    <c:v>1.5598765432098762</c:v>
                  </c:pt>
                  <c:pt idx="6">
                    <c:v>1.5938271604938268</c:v>
                  </c:pt>
                  <c:pt idx="7">
                    <c:v>1.6277777777777775</c:v>
                  </c:pt>
                  <c:pt idx="8">
                    <c:v>1.6524691358024688</c:v>
                  </c:pt>
                  <c:pt idx="9">
                    <c:v>1.6617283950617283</c:v>
                  </c:pt>
                  <c:pt idx="10">
                    <c:v>1.6679012345679007</c:v>
                  </c:pt>
                  <c:pt idx="11">
                    <c:v>1.6709876543209872</c:v>
                  </c:pt>
                  <c:pt idx="12">
                    <c:v>1.6709876543209874</c:v>
                  </c:pt>
                  <c:pt idx="13">
                    <c:v>1.6740740740740738</c:v>
                  </c:pt>
                  <c:pt idx="14">
                    <c:v>1.655555555555555</c:v>
                  </c:pt>
                  <c:pt idx="15">
                    <c:v>1.6771604938271603</c:v>
                  </c:pt>
                  <c:pt idx="16">
                    <c:v>1.6771604938271603</c:v>
                  </c:pt>
                  <c:pt idx="17">
                    <c:v>1.6709876543209874</c:v>
                  </c:pt>
                  <c:pt idx="18">
                    <c:v>1.6740740740740736</c:v>
                  </c:pt>
                  <c:pt idx="19">
                    <c:v>1.6833333333333331</c:v>
                  </c:pt>
                  <c:pt idx="20">
                    <c:v>1.6864197530864193</c:v>
                  </c:pt>
                  <c:pt idx="21">
                    <c:v>1.6864197530864193</c:v>
                  </c:pt>
                  <c:pt idx="22">
                    <c:v>1.689506172839506</c:v>
                  </c:pt>
                  <c:pt idx="23">
                    <c:v>1.6833333333333329</c:v>
                  </c:pt>
                  <c:pt idx="24">
                    <c:v>1.6833333333333331</c:v>
                  </c:pt>
                  <c:pt idx="25">
                    <c:v>1.6956790123456786</c:v>
                  </c:pt>
                  <c:pt idx="26">
                    <c:v>1.7018518518518513</c:v>
                  </c:pt>
                  <c:pt idx="27">
                    <c:v>1.7080246913580241</c:v>
                  </c:pt>
                  <c:pt idx="28">
                    <c:v>1.7049382716049379</c:v>
                  </c:pt>
                  <c:pt idx="29">
                    <c:v>1.7049382716049379</c:v>
                  </c:pt>
                  <c:pt idx="30">
                    <c:v>1.7080246913580241</c:v>
                  </c:pt>
                  <c:pt idx="31">
                    <c:v>1.7080246913580244</c:v>
                  </c:pt>
                  <c:pt idx="32">
                    <c:v>1.714197530864197</c:v>
                  </c:pt>
                  <c:pt idx="33">
                    <c:v>1.7111111111111108</c:v>
                  </c:pt>
                  <c:pt idx="34">
                    <c:v>1.714197530864197</c:v>
                  </c:pt>
                  <c:pt idx="35">
                    <c:v>1.7111111111111108</c:v>
                  </c:pt>
                  <c:pt idx="36">
                    <c:v>1.7141975308641972</c:v>
                  </c:pt>
                  <c:pt idx="37">
                    <c:v>1.7141975308641972</c:v>
                  </c:pt>
                  <c:pt idx="38">
                    <c:v>1.6956790123456786</c:v>
                  </c:pt>
                  <c:pt idx="39">
                    <c:v>1.689506172839506</c:v>
                  </c:pt>
                  <c:pt idx="40">
                    <c:v>1.7018518518518513</c:v>
                  </c:pt>
                  <c:pt idx="41">
                    <c:v>1.7049382716049379</c:v>
                  </c:pt>
                  <c:pt idx="42">
                    <c:v>1.7080246913580241</c:v>
                  </c:pt>
                  <c:pt idx="43">
                    <c:v>1.7111111111111108</c:v>
                  </c:pt>
                  <c:pt idx="44">
                    <c:v>1.7080246913580241</c:v>
                  </c:pt>
                  <c:pt idx="45">
                    <c:v>1.7018518518518513</c:v>
                  </c:pt>
                  <c:pt idx="46">
                    <c:v>1.7111111111111108</c:v>
                  </c:pt>
                  <c:pt idx="47">
                    <c:v>1.6895061728395058</c:v>
                  </c:pt>
                  <c:pt idx="48">
                    <c:v>1.689506172839506</c:v>
                  </c:pt>
                  <c:pt idx="49">
                    <c:v>1.7080246913580241</c:v>
                  </c:pt>
                </c:numCache>
              </c:numRef>
            </c:plus>
            <c:minus>
              <c:numRef>
                <c:f>'גרף טמפ'!LocationErrorY</c:f>
                <c:numCache>
                  <c:formatCode>General</c:formatCode>
                  <c:ptCount val="50"/>
                  <c:pt idx="0">
                    <c:v>1.1308641975308638</c:v>
                  </c:pt>
                  <c:pt idx="1">
                    <c:v>1.2265432098765428</c:v>
                  </c:pt>
                  <c:pt idx="2">
                    <c:v>1.3438271604938268</c:v>
                  </c:pt>
                  <c:pt idx="3">
                    <c:v>1.4302469135802465</c:v>
                  </c:pt>
                  <c:pt idx="4">
                    <c:v>1.4981481481481478</c:v>
                  </c:pt>
                  <c:pt idx="5">
                    <c:v>1.5598765432098762</c:v>
                  </c:pt>
                  <c:pt idx="6">
                    <c:v>1.5938271604938268</c:v>
                  </c:pt>
                  <c:pt idx="7">
                    <c:v>1.6277777777777775</c:v>
                  </c:pt>
                  <c:pt idx="8">
                    <c:v>1.6524691358024688</c:v>
                  </c:pt>
                  <c:pt idx="9">
                    <c:v>1.6617283950617283</c:v>
                  </c:pt>
                  <c:pt idx="10">
                    <c:v>1.6679012345679007</c:v>
                  </c:pt>
                  <c:pt idx="11">
                    <c:v>1.6709876543209872</c:v>
                  </c:pt>
                  <c:pt idx="12">
                    <c:v>1.6709876543209874</c:v>
                  </c:pt>
                  <c:pt idx="13">
                    <c:v>1.6740740740740738</c:v>
                  </c:pt>
                  <c:pt idx="14">
                    <c:v>1.655555555555555</c:v>
                  </c:pt>
                  <c:pt idx="15">
                    <c:v>1.6771604938271603</c:v>
                  </c:pt>
                  <c:pt idx="16">
                    <c:v>1.6771604938271603</c:v>
                  </c:pt>
                  <c:pt idx="17">
                    <c:v>1.6709876543209874</c:v>
                  </c:pt>
                  <c:pt idx="18">
                    <c:v>1.6740740740740736</c:v>
                  </c:pt>
                  <c:pt idx="19">
                    <c:v>1.6833333333333331</c:v>
                  </c:pt>
                  <c:pt idx="20">
                    <c:v>1.6864197530864193</c:v>
                  </c:pt>
                  <c:pt idx="21">
                    <c:v>1.6864197530864193</c:v>
                  </c:pt>
                  <c:pt idx="22">
                    <c:v>1.689506172839506</c:v>
                  </c:pt>
                  <c:pt idx="23">
                    <c:v>1.6833333333333329</c:v>
                  </c:pt>
                  <c:pt idx="24">
                    <c:v>1.6833333333333331</c:v>
                  </c:pt>
                  <c:pt idx="25">
                    <c:v>1.6956790123456786</c:v>
                  </c:pt>
                  <c:pt idx="26">
                    <c:v>1.7018518518518513</c:v>
                  </c:pt>
                  <c:pt idx="27">
                    <c:v>1.7080246913580241</c:v>
                  </c:pt>
                  <c:pt idx="28">
                    <c:v>1.7049382716049379</c:v>
                  </c:pt>
                  <c:pt idx="29">
                    <c:v>1.7049382716049379</c:v>
                  </c:pt>
                  <c:pt idx="30">
                    <c:v>1.7080246913580241</c:v>
                  </c:pt>
                  <c:pt idx="31">
                    <c:v>1.7080246913580244</c:v>
                  </c:pt>
                  <c:pt idx="32">
                    <c:v>1.714197530864197</c:v>
                  </c:pt>
                  <c:pt idx="33">
                    <c:v>1.7111111111111108</c:v>
                  </c:pt>
                  <c:pt idx="34">
                    <c:v>1.714197530864197</c:v>
                  </c:pt>
                  <c:pt idx="35">
                    <c:v>1.7111111111111108</c:v>
                  </c:pt>
                  <c:pt idx="36">
                    <c:v>1.7141975308641972</c:v>
                  </c:pt>
                  <c:pt idx="37">
                    <c:v>1.7141975308641972</c:v>
                  </c:pt>
                  <c:pt idx="38">
                    <c:v>1.6956790123456786</c:v>
                  </c:pt>
                  <c:pt idx="39">
                    <c:v>1.689506172839506</c:v>
                  </c:pt>
                  <c:pt idx="40">
                    <c:v>1.7018518518518513</c:v>
                  </c:pt>
                  <c:pt idx="41">
                    <c:v>1.7049382716049379</c:v>
                  </c:pt>
                  <c:pt idx="42">
                    <c:v>1.7080246913580241</c:v>
                  </c:pt>
                  <c:pt idx="43">
                    <c:v>1.7111111111111108</c:v>
                  </c:pt>
                  <c:pt idx="44">
                    <c:v>1.7080246913580241</c:v>
                  </c:pt>
                  <c:pt idx="45">
                    <c:v>1.7018518518518513</c:v>
                  </c:pt>
                  <c:pt idx="46">
                    <c:v>1.7111111111111108</c:v>
                  </c:pt>
                  <c:pt idx="47">
                    <c:v>1.6895061728395058</c:v>
                  </c:pt>
                  <c:pt idx="48">
                    <c:v>1.689506172839506</c:v>
                  </c:pt>
                  <c:pt idx="49">
                    <c:v>1.7080246913580241</c:v>
                  </c:pt>
                </c:numCache>
              </c:numRef>
            </c:minus>
            <c:spPr>
              <a:noFill/>
              <a:ln w="9525" cap="flat" cmpd="sng" algn="ctr">
                <a:solidFill>
                  <a:schemeClr val="tx1">
                    <a:lumMod val="65000"/>
                    <a:lumOff val="35000"/>
                  </a:schemeClr>
                </a:solidFill>
                <a:round/>
              </a:ln>
              <a:effectLst/>
            </c:spPr>
          </c:errBars>
          <c:errBars>
            <c:errDir val="x"/>
            <c:errBarType val="both"/>
            <c:errValType val="fixedVal"/>
            <c:noEndCap val="0"/>
            <c:val val="0"/>
            <c:spPr>
              <a:noFill/>
              <a:ln w="9525" cap="flat" cmpd="sng" algn="ctr">
                <a:solidFill>
                  <a:schemeClr val="tx1">
                    <a:lumMod val="65000"/>
                    <a:lumOff val="35000"/>
                  </a:schemeClr>
                </a:solidFill>
                <a:round/>
              </a:ln>
              <a:effectLst/>
            </c:spPr>
          </c:errBars>
          <c:xVal>
            <c:numRef>
              <c:f>'גרף טמפ'!LocationX</c:f>
              <c:numCache>
                <c:formatCode>General</c:formatCode>
                <c:ptCount val="51"/>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numCache>
            </c:numRef>
          </c:xVal>
          <c:yVal>
            <c:numRef>
              <c:f>'גרף טמפ'!LocationY</c:f>
              <c:numCache>
                <c:formatCode>General</c:formatCode>
                <c:ptCount val="50"/>
                <c:pt idx="0">
                  <c:v>23.1</c:v>
                </c:pt>
                <c:pt idx="1">
                  <c:v>25.7</c:v>
                </c:pt>
                <c:pt idx="2">
                  <c:v>27.6</c:v>
                </c:pt>
                <c:pt idx="3">
                  <c:v>27.7</c:v>
                </c:pt>
                <c:pt idx="4">
                  <c:v>28.3</c:v>
                </c:pt>
                <c:pt idx="5">
                  <c:v>28.7</c:v>
                </c:pt>
                <c:pt idx="6">
                  <c:v>29.4</c:v>
                </c:pt>
                <c:pt idx="7">
                  <c:v>29.5</c:v>
                </c:pt>
                <c:pt idx="8">
                  <c:v>29.9</c:v>
                </c:pt>
                <c:pt idx="9">
                  <c:v>30.1</c:v>
                </c:pt>
                <c:pt idx="10">
                  <c:v>30.3</c:v>
                </c:pt>
                <c:pt idx="11">
                  <c:v>30.5</c:v>
                </c:pt>
                <c:pt idx="12">
                  <c:v>30.7</c:v>
                </c:pt>
                <c:pt idx="13">
                  <c:v>31.3</c:v>
                </c:pt>
                <c:pt idx="14">
                  <c:v>31.5</c:v>
                </c:pt>
                <c:pt idx="15">
                  <c:v>31.5</c:v>
                </c:pt>
                <c:pt idx="16">
                  <c:v>31.4</c:v>
                </c:pt>
                <c:pt idx="17">
                  <c:v>31.9</c:v>
                </c:pt>
                <c:pt idx="18">
                  <c:v>31.8</c:v>
                </c:pt>
                <c:pt idx="19">
                  <c:v>31.9</c:v>
                </c:pt>
                <c:pt idx="20">
                  <c:v>31.8</c:v>
                </c:pt>
                <c:pt idx="21">
                  <c:v>31.9</c:v>
                </c:pt>
                <c:pt idx="22">
                  <c:v>32.1</c:v>
                </c:pt>
                <c:pt idx="23">
                  <c:v>32.5</c:v>
                </c:pt>
                <c:pt idx="24">
                  <c:v>32.6</c:v>
                </c:pt>
                <c:pt idx="25">
                  <c:v>32.299999999999997</c:v>
                </c:pt>
                <c:pt idx="26">
                  <c:v>32.5</c:v>
                </c:pt>
                <c:pt idx="27">
                  <c:v>32.799999999999997</c:v>
                </c:pt>
                <c:pt idx="28">
                  <c:v>32.799999999999997</c:v>
                </c:pt>
                <c:pt idx="29">
                  <c:v>33</c:v>
                </c:pt>
                <c:pt idx="30">
                  <c:v>32.700000000000003</c:v>
                </c:pt>
                <c:pt idx="31">
                  <c:v>33.1</c:v>
                </c:pt>
                <c:pt idx="32">
                  <c:v>32.700000000000003</c:v>
                </c:pt>
                <c:pt idx="33">
                  <c:v>32.700000000000003</c:v>
                </c:pt>
                <c:pt idx="34">
                  <c:v>32.9</c:v>
                </c:pt>
                <c:pt idx="35">
                  <c:v>33.299999999999997</c:v>
                </c:pt>
                <c:pt idx="36">
                  <c:v>33</c:v>
                </c:pt>
                <c:pt idx="37">
                  <c:v>33.1</c:v>
                </c:pt>
                <c:pt idx="38">
                  <c:v>33.299999999999997</c:v>
                </c:pt>
                <c:pt idx="39">
                  <c:v>33.200000000000003</c:v>
                </c:pt>
                <c:pt idx="40">
                  <c:v>33.299999999999997</c:v>
                </c:pt>
                <c:pt idx="41">
                  <c:v>33.299999999999997</c:v>
                </c:pt>
                <c:pt idx="42">
                  <c:v>33.1</c:v>
                </c:pt>
                <c:pt idx="43">
                  <c:v>33</c:v>
                </c:pt>
                <c:pt idx="44">
                  <c:v>33.4</c:v>
                </c:pt>
                <c:pt idx="45">
                  <c:v>33.4</c:v>
                </c:pt>
                <c:pt idx="46">
                  <c:v>33.1</c:v>
                </c:pt>
                <c:pt idx="47">
                  <c:v>33.5</c:v>
                </c:pt>
                <c:pt idx="48">
                  <c:v>33.5</c:v>
                </c:pt>
                <c:pt idx="49">
                  <c:v>33.1</c:v>
                </c:pt>
              </c:numCache>
            </c:numRef>
          </c:yVal>
          <c:smooth val="0"/>
          <c:extLst>
            <c:ext xmlns:c16="http://schemas.microsoft.com/office/drawing/2014/chart" uri="{C3380CC4-5D6E-409C-BE32-E72D297353CC}">
              <c16:uniqueId val="{00000000-9CC9-4FE4-81D8-8408DC9922AF}"/>
            </c:ext>
          </c:extLst>
        </c:ser>
        <c:dLbls>
          <c:showLegendKey val="0"/>
          <c:showVal val="0"/>
          <c:showCatName val="0"/>
          <c:showSerName val="0"/>
          <c:showPercent val="0"/>
          <c:showBubbleSize val="0"/>
        </c:dLbls>
        <c:axId val="423442208"/>
        <c:axId val="423447456"/>
      </c:scatterChart>
      <c:valAx>
        <c:axId val="423442208"/>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he-IL" baseline="0"/>
                  <a:t>זמן בדקות</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23447456"/>
        <c:crosses val="autoZero"/>
        <c:crossBetween val="midCat"/>
      </c:valAx>
      <c:valAx>
        <c:axId val="423447456"/>
        <c:scaling>
          <c:orientation val="minMax"/>
          <c:max val="50"/>
          <c:min val="2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he-IL" sz="1000" b="0" i="0" u="none" strike="noStrike" kern="1200" baseline="0">
                    <a:solidFill>
                      <a:sysClr val="windowText" lastClr="000000">
                        <a:lumMod val="65000"/>
                        <a:lumOff val="35000"/>
                      </a:sysClr>
                    </a:solidFill>
                    <a:latin typeface="+mn-lt"/>
                    <a:ea typeface="+mn-ea"/>
                    <a:cs typeface="+mn-cs"/>
                  </a:rPr>
                  <a:t>טמפרטורה</a:t>
                </a:r>
                <a:r>
                  <a:rPr lang="he-IL"/>
                  <a:t> צלזיוס</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23442208"/>
        <c:crosses val="autoZero"/>
        <c:crossBetween val="midCat"/>
      </c:valAx>
      <c:spPr>
        <a:noFill/>
        <a:ln>
          <a:noFill/>
        </a:ln>
        <a:effectLst/>
      </c:spPr>
    </c:plotArea>
    <c:plotVisOnly val="1"/>
    <c:dispBlanksAs val="gap"/>
    <c:showDLblsOverMax val="0"/>
  </c:chart>
  <c:spPr>
    <a:solidFill>
      <a:schemeClr val="bg1"/>
    </a:solid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he-IL" sz="1400" b="0" i="0" u="none" strike="noStrike" kern="1200" spc="0" baseline="0">
                <a:solidFill>
                  <a:sysClr val="windowText" lastClr="000000">
                    <a:lumMod val="65000"/>
                    <a:lumOff val="35000"/>
                  </a:sysClr>
                </a:solidFill>
                <a:effectLst/>
                <a:latin typeface="+mn-lt"/>
                <a:ea typeface="+mn-ea"/>
                <a:cs typeface="+mn-cs"/>
              </a:rPr>
              <a:t>טמפרטורה</a:t>
            </a:r>
            <a:r>
              <a:rPr lang="he-IL" sz="1400" b="0" i="0" u="none" strike="noStrike" baseline="0">
                <a:effectLst/>
              </a:rPr>
              <a:t> בכתלות בזמן במיקום של 0.231 מטר</a:t>
            </a:r>
            <a:endParaRPr lang="he-IL"/>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spPr>
            <a:ln w="25400" cap="rnd">
              <a:noFill/>
              <a:round/>
            </a:ln>
            <a:effectLst/>
          </c:spPr>
          <c:marker>
            <c:symbol val="circle"/>
            <c:size val="5"/>
            <c:spPr>
              <a:solidFill>
                <a:schemeClr val="accent1"/>
              </a:solidFill>
              <a:ln w="9525">
                <a:solidFill>
                  <a:schemeClr val="accent1"/>
                </a:solidFill>
              </a:ln>
              <a:effectLst/>
            </c:spPr>
          </c:marker>
          <c:errBars>
            <c:errDir val="y"/>
            <c:errBarType val="both"/>
            <c:errValType val="cust"/>
            <c:noEndCap val="0"/>
            <c:plus>
              <c:numRef>
                <c:f>'גרף טמפ'!LocationErrorY</c:f>
                <c:numCache>
                  <c:formatCode>General</c:formatCode>
                  <c:ptCount val="50"/>
                  <c:pt idx="0">
                    <c:v>1.1493827160493824</c:v>
                  </c:pt>
                  <c:pt idx="1">
                    <c:v>1.1432098765432095</c:v>
                  </c:pt>
                  <c:pt idx="2">
                    <c:v>1.2080246913580244</c:v>
                  </c:pt>
                  <c:pt idx="3">
                    <c:v>1.2141975308641972</c:v>
                  </c:pt>
                  <c:pt idx="4">
                    <c:v>1.2358024691358023</c:v>
                  </c:pt>
                  <c:pt idx="5">
                    <c:v>1.2543209876543207</c:v>
                  </c:pt>
                  <c:pt idx="6">
                    <c:v>1.2790123456790119</c:v>
                  </c:pt>
                  <c:pt idx="7">
                    <c:v>1.2882716049382714</c:v>
                  </c:pt>
                  <c:pt idx="8">
                    <c:v>1.3006172839506169</c:v>
                  </c:pt>
                  <c:pt idx="9">
                    <c:v>1.3067901234567898</c:v>
                  </c:pt>
                  <c:pt idx="10">
                    <c:v>1.3129629629629627</c:v>
                  </c:pt>
                  <c:pt idx="11">
                    <c:v>1.322222222222222</c:v>
                  </c:pt>
                  <c:pt idx="12">
                    <c:v>1.322222222222222</c:v>
                  </c:pt>
                  <c:pt idx="13">
                    <c:v>1.3376543209876539</c:v>
                  </c:pt>
                  <c:pt idx="14">
                    <c:v>1.3407407407407403</c:v>
                  </c:pt>
                  <c:pt idx="15">
                    <c:v>1.3407407407407403</c:v>
                  </c:pt>
                  <c:pt idx="16">
                    <c:v>1.3376543209876539</c:v>
                  </c:pt>
                  <c:pt idx="17">
                    <c:v>1.3530864197530861</c:v>
                  </c:pt>
                  <c:pt idx="18">
                    <c:v>1.3469135802469132</c:v>
                  </c:pt>
                  <c:pt idx="19">
                    <c:v>1.3469135802469132</c:v>
                  </c:pt>
                  <c:pt idx="20">
                    <c:v>1.3438271604938268</c:v>
                  </c:pt>
                  <c:pt idx="21">
                    <c:v>1.3438271604938268</c:v>
                  </c:pt>
                  <c:pt idx="22">
                    <c:v>1.3499999999999996</c:v>
                  </c:pt>
                  <c:pt idx="23">
                    <c:v>1.3623456790123454</c:v>
                  </c:pt>
                  <c:pt idx="24">
                    <c:v>1.3623456790123454</c:v>
                  </c:pt>
                  <c:pt idx="25">
                    <c:v>1.3530864197530859</c:v>
                  </c:pt>
                  <c:pt idx="26">
                    <c:v>1.3561728395061725</c:v>
                  </c:pt>
                  <c:pt idx="27">
                    <c:v>1.3654320987654316</c:v>
                  </c:pt>
                  <c:pt idx="28">
                    <c:v>1.3623456790123452</c:v>
                  </c:pt>
                  <c:pt idx="29">
                    <c:v>1.3685185185185182</c:v>
                  </c:pt>
                  <c:pt idx="30">
                    <c:v>1.3561728395061725</c:v>
                  </c:pt>
                  <c:pt idx="31">
                    <c:v>1.3685185185185182</c:v>
                  </c:pt>
                  <c:pt idx="32">
                    <c:v>1.3561728395061725</c:v>
                  </c:pt>
                  <c:pt idx="33">
                    <c:v>1.3561728395061725</c:v>
                  </c:pt>
                  <c:pt idx="34">
                    <c:v>1.3623456790123454</c:v>
                  </c:pt>
                  <c:pt idx="35">
                    <c:v>1.3716049382716045</c:v>
                  </c:pt>
                  <c:pt idx="36">
                    <c:v>1.3623456790123454</c:v>
                  </c:pt>
                  <c:pt idx="37">
                    <c:v>1.3623456790123454</c:v>
                  </c:pt>
                  <c:pt idx="38">
                    <c:v>1.3746913580246911</c:v>
                  </c:pt>
                  <c:pt idx="39">
                    <c:v>1.3685185185185182</c:v>
                  </c:pt>
                  <c:pt idx="40">
                    <c:v>1.368518518518518</c:v>
                  </c:pt>
                  <c:pt idx="41">
                    <c:v>1.368518518518518</c:v>
                  </c:pt>
                  <c:pt idx="42">
                    <c:v>1.3623456790123454</c:v>
                  </c:pt>
                  <c:pt idx="43">
                    <c:v>1.3592592592592587</c:v>
                  </c:pt>
                  <c:pt idx="44">
                    <c:v>1.3716049382716045</c:v>
                  </c:pt>
                  <c:pt idx="45">
                    <c:v>1.3685185185185182</c:v>
                  </c:pt>
                  <c:pt idx="46">
                    <c:v>1.3623456790123454</c:v>
                  </c:pt>
                  <c:pt idx="47">
                    <c:v>1.3746913580246911</c:v>
                  </c:pt>
                  <c:pt idx="48">
                    <c:v>1.3716049382716047</c:v>
                  </c:pt>
                  <c:pt idx="49">
                    <c:v>1.3623456790123454</c:v>
                  </c:pt>
                </c:numCache>
              </c:numRef>
            </c:plus>
            <c:minus>
              <c:numRef>
                <c:f>'גרף טמפ'!LocationErrorY</c:f>
                <c:numCache>
                  <c:formatCode>General</c:formatCode>
                  <c:ptCount val="50"/>
                  <c:pt idx="0">
                    <c:v>1.1493827160493824</c:v>
                  </c:pt>
                  <c:pt idx="1">
                    <c:v>1.1432098765432095</c:v>
                  </c:pt>
                  <c:pt idx="2">
                    <c:v>1.2080246913580244</c:v>
                  </c:pt>
                  <c:pt idx="3">
                    <c:v>1.2141975308641972</c:v>
                  </c:pt>
                  <c:pt idx="4">
                    <c:v>1.2358024691358023</c:v>
                  </c:pt>
                  <c:pt idx="5">
                    <c:v>1.2543209876543207</c:v>
                  </c:pt>
                  <c:pt idx="6">
                    <c:v>1.2790123456790119</c:v>
                  </c:pt>
                  <c:pt idx="7">
                    <c:v>1.2882716049382714</c:v>
                  </c:pt>
                  <c:pt idx="8">
                    <c:v>1.3006172839506169</c:v>
                  </c:pt>
                  <c:pt idx="9">
                    <c:v>1.3067901234567898</c:v>
                  </c:pt>
                  <c:pt idx="10">
                    <c:v>1.3129629629629627</c:v>
                  </c:pt>
                  <c:pt idx="11">
                    <c:v>1.322222222222222</c:v>
                  </c:pt>
                  <c:pt idx="12">
                    <c:v>1.322222222222222</c:v>
                  </c:pt>
                  <c:pt idx="13">
                    <c:v>1.3376543209876539</c:v>
                  </c:pt>
                  <c:pt idx="14">
                    <c:v>1.3407407407407403</c:v>
                  </c:pt>
                  <c:pt idx="15">
                    <c:v>1.3407407407407403</c:v>
                  </c:pt>
                  <c:pt idx="16">
                    <c:v>1.3376543209876539</c:v>
                  </c:pt>
                  <c:pt idx="17">
                    <c:v>1.3530864197530861</c:v>
                  </c:pt>
                  <c:pt idx="18">
                    <c:v>1.3469135802469132</c:v>
                  </c:pt>
                  <c:pt idx="19">
                    <c:v>1.3469135802469132</c:v>
                  </c:pt>
                  <c:pt idx="20">
                    <c:v>1.3438271604938268</c:v>
                  </c:pt>
                  <c:pt idx="21">
                    <c:v>1.3438271604938268</c:v>
                  </c:pt>
                  <c:pt idx="22">
                    <c:v>1.3499999999999996</c:v>
                  </c:pt>
                  <c:pt idx="23">
                    <c:v>1.3623456790123454</c:v>
                  </c:pt>
                  <c:pt idx="24">
                    <c:v>1.3623456790123454</c:v>
                  </c:pt>
                  <c:pt idx="25">
                    <c:v>1.3530864197530859</c:v>
                  </c:pt>
                  <c:pt idx="26">
                    <c:v>1.3561728395061725</c:v>
                  </c:pt>
                  <c:pt idx="27">
                    <c:v>1.3654320987654316</c:v>
                  </c:pt>
                  <c:pt idx="28">
                    <c:v>1.3623456790123452</c:v>
                  </c:pt>
                  <c:pt idx="29">
                    <c:v>1.3685185185185182</c:v>
                  </c:pt>
                  <c:pt idx="30">
                    <c:v>1.3561728395061725</c:v>
                  </c:pt>
                  <c:pt idx="31">
                    <c:v>1.3685185185185182</c:v>
                  </c:pt>
                  <c:pt idx="32">
                    <c:v>1.3561728395061725</c:v>
                  </c:pt>
                  <c:pt idx="33">
                    <c:v>1.3561728395061725</c:v>
                  </c:pt>
                  <c:pt idx="34">
                    <c:v>1.3623456790123454</c:v>
                  </c:pt>
                  <c:pt idx="35">
                    <c:v>1.3716049382716045</c:v>
                  </c:pt>
                  <c:pt idx="36">
                    <c:v>1.3623456790123454</c:v>
                  </c:pt>
                  <c:pt idx="37">
                    <c:v>1.3623456790123454</c:v>
                  </c:pt>
                  <c:pt idx="38">
                    <c:v>1.3746913580246911</c:v>
                  </c:pt>
                  <c:pt idx="39">
                    <c:v>1.3685185185185182</c:v>
                  </c:pt>
                  <c:pt idx="40">
                    <c:v>1.368518518518518</c:v>
                  </c:pt>
                  <c:pt idx="41">
                    <c:v>1.368518518518518</c:v>
                  </c:pt>
                  <c:pt idx="42">
                    <c:v>1.3623456790123454</c:v>
                  </c:pt>
                  <c:pt idx="43">
                    <c:v>1.3592592592592587</c:v>
                  </c:pt>
                  <c:pt idx="44">
                    <c:v>1.3716049382716045</c:v>
                  </c:pt>
                  <c:pt idx="45">
                    <c:v>1.3685185185185182</c:v>
                  </c:pt>
                  <c:pt idx="46">
                    <c:v>1.3623456790123454</c:v>
                  </c:pt>
                  <c:pt idx="47">
                    <c:v>1.3746913580246911</c:v>
                  </c:pt>
                  <c:pt idx="48">
                    <c:v>1.3716049382716047</c:v>
                  </c:pt>
                  <c:pt idx="49">
                    <c:v>1.3623456790123454</c:v>
                  </c:pt>
                </c:numCache>
              </c:numRef>
            </c:minus>
            <c:spPr>
              <a:noFill/>
              <a:ln w="9525" cap="flat" cmpd="sng" algn="ctr">
                <a:solidFill>
                  <a:schemeClr val="tx1">
                    <a:lumMod val="65000"/>
                    <a:lumOff val="35000"/>
                  </a:schemeClr>
                </a:solidFill>
                <a:round/>
              </a:ln>
              <a:effectLst/>
            </c:spPr>
          </c:errBars>
          <c:errBars>
            <c:errDir val="x"/>
            <c:errBarType val="both"/>
            <c:errValType val="fixedVal"/>
            <c:noEndCap val="0"/>
            <c:val val="0"/>
            <c:spPr>
              <a:noFill/>
              <a:ln w="9525" cap="flat" cmpd="sng" algn="ctr">
                <a:solidFill>
                  <a:schemeClr val="tx1">
                    <a:lumMod val="65000"/>
                    <a:lumOff val="35000"/>
                  </a:schemeClr>
                </a:solidFill>
                <a:round/>
              </a:ln>
              <a:effectLst/>
            </c:spPr>
          </c:errBars>
          <c:xVal>
            <c:numRef>
              <c:f>'גרף טמפ'!LocationX</c:f>
              <c:numCache>
                <c:formatCode>General</c:formatCode>
                <c:ptCount val="51"/>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numCache>
            </c:numRef>
          </c:xVal>
          <c:yVal>
            <c:numRef>
              <c:f>'גרף טמפ'!LocationY</c:f>
              <c:numCache>
                <c:formatCode>General</c:formatCode>
                <c:ptCount val="50"/>
                <c:pt idx="0">
                  <c:v>24.3</c:v>
                </c:pt>
                <c:pt idx="1">
                  <c:v>24.6</c:v>
                </c:pt>
                <c:pt idx="2">
                  <c:v>24.4</c:v>
                </c:pt>
                <c:pt idx="3">
                  <c:v>24.2</c:v>
                </c:pt>
                <c:pt idx="4">
                  <c:v>24.2</c:v>
                </c:pt>
                <c:pt idx="5">
                  <c:v>24.2</c:v>
                </c:pt>
                <c:pt idx="6">
                  <c:v>24.3</c:v>
                </c:pt>
                <c:pt idx="7">
                  <c:v>24.5</c:v>
                </c:pt>
                <c:pt idx="8">
                  <c:v>24.6</c:v>
                </c:pt>
                <c:pt idx="9">
                  <c:v>25</c:v>
                </c:pt>
                <c:pt idx="10">
                  <c:v>25.4</c:v>
                </c:pt>
                <c:pt idx="11">
                  <c:v>25.8</c:v>
                </c:pt>
                <c:pt idx="12">
                  <c:v>25.9</c:v>
                </c:pt>
                <c:pt idx="13">
                  <c:v>26.1</c:v>
                </c:pt>
                <c:pt idx="14">
                  <c:v>26.3</c:v>
                </c:pt>
                <c:pt idx="15">
                  <c:v>26.4</c:v>
                </c:pt>
                <c:pt idx="16">
                  <c:v>26.5</c:v>
                </c:pt>
                <c:pt idx="17">
                  <c:v>26.6</c:v>
                </c:pt>
                <c:pt idx="18">
                  <c:v>26.7</c:v>
                </c:pt>
                <c:pt idx="19">
                  <c:v>26.8</c:v>
                </c:pt>
                <c:pt idx="20">
                  <c:v>26.8</c:v>
                </c:pt>
                <c:pt idx="21">
                  <c:v>27</c:v>
                </c:pt>
                <c:pt idx="22">
                  <c:v>27</c:v>
                </c:pt>
                <c:pt idx="23">
                  <c:v>27.1</c:v>
                </c:pt>
                <c:pt idx="24">
                  <c:v>27.3</c:v>
                </c:pt>
                <c:pt idx="25">
                  <c:v>27.2</c:v>
                </c:pt>
                <c:pt idx="26">
                  <c:v>27.1</c:v>
                </c:pt>
                <c:pt idx="27">
                  <c:v>27.1</c:v>
                </c:pt>
                <c:pt idx="28">
                  <c:v>27.2</c:v>
                </c:pt>
                <c:pt idx="29">
                  <c:v>27.1</c:v>
                </c:pt>
                <c:pt idx="30">
                  <c:v>27.2</c:v>
                </c:pt>
                <c:pt idx="31">
                  <c:v>27.2</c:v>
                </c:pt>
                <c:pt idx="32">
                  <c:v>27.1</c:v>
                </c:pt>
                <c:pt idx="33">
                  <c:v>27.1</c:v>
                </c:pt>
                <c:pt idx="34">
                  <c:v>27.1</c:v>
                </c:pt>
                <c:pt idx="35">
                  <c:v>27.1</c:v>
                </c:pt>
                <c:pt idx="36">
                  <c:v>27.2</c:v>
                </c:pt>
                <c:pt idx="37">
                  <c:v>27.2</c:v>
                </c:pt>
                <c:pt idx="38">
                  <c:v>27.3</c:v>
                </c:pt>
                <c:pt idx="39">
                  <c:v>27.4</c:v>
                </c:pt>
                <c:pt idx="40">
                  <c:v>27.5</c:v>
                </c:pt>
                <c:pt idx="41">
                  <c:v>27.5</c:v>
                </c:pt>
                <c:pt idx="42">
                  <c:v>27.6</c:v>
                </c:pt>
                <c:pt idx="43">
                  <c:v>27.5</c:v>
                </c:pt>
                <c:pt idx="44">
                  <c:v>27.6</c:v>
                </c:pt>
                <c:pt idx="45">
                  <c:v>27.6</c:v>
                </c:pt>
                <c:pt idx="46">
                  <c:v>27.6</c:v>
                </c:pt>
                <c:pt idx="47">
                  <c:v>27.7</c:v>
                </c:pt>
                <c:pt idx="48">
                  <c:v>27.6</c:v>
                </c:pt>
                <c:pt idx="49">
                  <c:v>27.6</c:v>
                </c:pt>
              </c:numCache>
            </c:numRef>
          </c:yVal>
          <c:smooth val="0"/>
          <c:extLst>
            <c:ext xmlns:c16="http://schemas.microsoft.com/office/drawing/2014/chart" uri="{C3380CC4-5D6E-409C-BE32-E72D297353CC}">
              <c16:uniqueId val="{00000000-CD0D-4803-B107-8664467665AB}"/>
            </c:ext>
          </c:extLst>
        </c:ser>
        <c:dLbls>
          <c:showLegendKey val="0"/>
          <c:showVal val="0"/>
          <c:showCatName val="0"/>
          <c:showSerName val="0"/>
          <c:showPercent val="0"/>
          <c:showBubbleSize val="0"/>
        </c:dLbls>
        <c:axId val="423442208"/>
        <c:axId val="423447456"/>
      </c:scatterChart>
      <c:valAx>
        <c:axId val="423442208"/>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he-IL" baseline="0"/>
                  <a:t>זמן בדקות</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23447456"/>
        <c:crosses val="autoZero"/>
        <c:crossBetween val="midCat"/>
      </c:valAx>
      <c:valAx>
        <c:axId val="423447456"/>
        <c:scaling>
          <c:orientation val="minMax"/>
          <c:max val="50"/>
          <c:min val="2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he-IL" sz="1000" b="0" i="0" u="none" strike="noStrike" kern="1200" baseline="0">
                    <a:solidFill>
                      <a:sysClr val="windowText" lastClr="000000">
                        <a:lumMod val="65000"/>
                        <a:lumOff val="35000"/>
                      </a:sysClr>
                    </a:solidFill>
                    <a:latin typeface="+mn-lt"/>
                    <a:ea typeface="+mn-ea"/>
                    <a:cs typeface="+mn-cs"/>
                  </a:rPr>
                  <a:t>טמפרטורה</a:t>
                </a:r>
                <a:r>
                  <a:rPr lang="he-IL"/>
                  <a:t> צלזיוס</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23442208"/>
        <c:crosses val="autoZero"/>
        <c:crossBetween val="midCat"/>
      </c:valAx>
      <c:spPr>
        <a:noFill/>
        <a:ln>
          <a:noFill/>
        </a:ln>
        <a:effectLst/>
      </c:spPr>
    </c:plotArea>
    <c:plotVisOnly val="1"/>
    <c:dispBlanksAs val="gap"/>
    <c:showDLblsOverMax val="0"/>
  </c:chart>
  <c:spPr>
    <a:solidFill>
      <a:schemeClr val="bg1"/>
    </a:solid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he-IL"/>
              <a:t>טמפרטורה</a:t>
            </a:r>
            <a:r>
              <a:rPr lang="he-IL" baseline="0"/>
              <a:t> כתלות במיקום בדקה 10</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smoothMarker"/>
        <c:varyColors val="0"/>
        <c:ser>
          <c:idx val="0"/>
          <c:order val="0"/>
          <c:tx>
            <c:strRef>
              <c:f>Sheet1!$A$2</c:f>
              <c:strCache>
                <c:ptCount val="1"/>
                <c:pt idx="0">
                  <c:v>פלדה</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errBars>
            <c:errDir val="y"/>
            <c:errBarType val="both"/>
            <c:errValType val="cust"/>
            <c:noEndCap val="0"/>
            <c:plus>
              <c:numRef>
                <c:f>Sheet1!$B$5:$I$5</c:f>
                <c:numCache>
                  <c:formatCode>General</c:formatCode>
                  <c:ptCount val="8"/>
                  <c:pt idx="0">
                    <c:v>1.9333333333333327</c:v>
                  </c:pt>
                  <c:pt idx="1">
                    <c:v>1.6679012345679007</c:v>
                  </c:pt>
                  <c:pt idx="2">
                    <c:v>1.3129629629629627</c:v>
                  </c:pt>
                  <c:pt idx="3">
                    <c:v>1.1586419753086417</c:v>
                  </c:pt>
                  <c:pt idx="4">
                    <c:v>1.1030864197530861</c:v>
                  </c:pt>
                  <c:pt idx="5">
                    <c:v>1.1123456790123454</c:v>
                  </c:pt>
                  <c:pt idx="6">
                    <c:v>1.1030864197530861</c:v>
                  </c:pt>
                  <c:pt idx="7">
                    <c:v>1.118518518518518</c:v>
                  </c:pt>
                </c:numCache>
              </c:numRef>
            </c:plus>
            <c:minus>
              <c:numRef>
                <c:f>Sheet1!$B$5:$I$5</c:f>
                <c:numCache>
                  <c:formatCode>General</c:formatCode>
                  <c:ptCount val="8"/>
                  <c:pt idx="0">
                    <c:v>1.9333333333333327</c:v>
                  </c:pt>
                  <c:pt idx="1">
                    <c:v>1.6679012345679007</c:v>
                  </c:pt>
                  <c:pt idx="2">
                    <c:v>1.3129629629629627</c:v>
                  </c:pt>
                  <c:pt idx="3">
                    <c:v>1.1586419753086417</c:v>
                  </c:pt>
                  <c:pt idx="4">
                    <c:v>1.1030864197530861</c:v>
                  </c:pt>
                  <c:pt idx="5">
                    <c:v>1.1123456790123454</c:v>
                  </c:pt>
                  <c:pt idx="6">
                    <c:v>1.1030864197530861</c:v>
                  </c:pt>
                  <c:pt idx="7">
                    <c:v>1.118518518518518</c:v>
                  </c:pt>
                </c:numCache>
              </c:numRef>
            </c:minus>
            <c:spPr>
              <a:noFill/>
              <a:ln w="9525" cap="flat" cmpd="sng" algn="ctr">
                <a:solidFill>
                  <a:schemeClr val="tx1">
                    <a:lumMod val="65000"/>
                    <a:lumOff val="35000"/>
                  </a:schemeClr>
                </a:solidFill>
                <a:round/>
              </a:ln>
              <a:effectLst/>
            </c:spPr>
          </c:errBars>
          <c:xVal>
            <c:numRef>
              <c:f>Sheet1!$B$3:$I$3</c:f>
              <c:numCache>
                <c:formatCode>General</c:formatCode>
                <c:ptCount val="8"/>
                <c:pt idx="0" formatCode="0.00">
                  <c:v>8.1000000000000003E-2</c:v>
                </c:pt>
                <c:pt idx="1">
                  <c:v>0.156</c:v>
                </c:pt>
                <c:pt idx="2">
                  <c:v>0.23099999999999998</c:v>
                </c:pt>
                <c:pt idx="3">
                  <c:v>0.30599999999999999</c:v>
                </c:pt>
                <c:pt idx="4">
                  <c:v>0.38100000000000001</c:v>
                </c:pt>
                <c:pt idx="5">
                  <c:v>0.45600000000000002</c:v>
                </c:pt>
                <c:pt idx="6">
                  <c:v>0.53100000000000003</c:v>
                </c:pt>
                <c:pt idx="7">
                  <c:v>0.60599999999999998</c:v>
                </c:pt>
              </c:numCache>
            </c:numRef>
          </c:xVal>
          <c:yVal>
            <c:numRef>
              <c:f>Sheet1!$B$4:$I$4</c:f>
              <c:numCache>
                <c:formatCode>General</c:formatCode>
                <c:ptCount val="8"/>
                <c:pt idx="0">
                  <c:v>21.099999999999998</c:v>
                </c:pt>
                <c:pt idx="1">
                  <c:v>7.6000000000000014</c:v>
                </c:pt>
                <c:pt idx="2">
                  <c:v>2.6999999999999993</c:v>
                </c:pt>
                <c:pt idx="3">
                  <c:v>0.69999999999999929</c:v>
                </c:pt>
                <c:pt idx="4">
                  <c:v>0.80000000000000071</c:v>
                </c:pt>
                <c:pt idx="5">
                  <c:v>0.80000000000000071</c:v>
                </c:pt>
                <c:pt idx="6">
                  <c:v>1.1999999999999993</c:v>
                </c:pt>
                <c:pt idx="7">
                  <c:v>0.90000000000000213</c:v>
                </c:pt>
              </c:numCache>
            </c:numRef>
          </c:yVal>
          <c:smooth val="1"/>
          <c:extLst>
            <c:ext xmlns:c16="http://schemas.microsoft.com/office/drawing/2014/chart" uri="{C3380CC4-5D6E-409C-BE32-E72D297353CC}">
              <c16:uniqueId val="{00000000-B708-467E-A7AE-0F6F13C433B2}"/>
            </c:ext>
          </c:extLst>
        </c:ser>
        <c:ser>
          <c:idx val="1"/>
          <c:order val="1"/>
          <c:tx>
            <c:strRef>
              <c:f>Sheet1!$A$7</c:f>
              <c:strCache>
                <c:ptCount val="1"/>
                <c:pt idx="0">
                  <c:v>אלומיניום</c:v>
                </c:pt>
              </c:strCache>
            </c:strRef>
          </c:tx>
          <c:spPr>
            <a:ln w="19050" cap="rnd">
              <a:solidFill>
                <a:schemeClr val="accent2"/>
              </a:solidFill>
              <a:round/>
            </a:ln>
            <a:effectLst/>
          </c:spPr>
          <c:marker>
            <c:symbol val="circle"/>
            <c:size val="5"/>
            <c:spPr>
              <a:solidFill>
                <a:schemeClr val="accent2"/>
              </a:solidFill>
              <a:ln w="9525">
                <a:solidFill>
                  <a:schemeClr val="accent2"/>
                </a:solidFill>
              </a:ln>
              <a:effectLst/>
            </c:spPr>
          </c:marker>
          <c:errBars>
            <c:errDir val="y"/>
            <c:errBarType val="both"/>
            <c:errValType val="cust"/>
            <c:noEndCap val="0"/>
            <c:plus>
              <c:numRef>
                <c:f>Sheet1!$B$10:$I$10</c:f>
                <c:numCache>
                  <c:formatCode>General</c:formatCode>
                  <c:ptCount val="8"/>
                  <c:pt idx="0">
                    <c:v>1.5062500000000001</c:v>
                  </c:pt>
                  <c:pt idx="1">
                    <c:v>1.5031250000000003</c:v>
                  </c:pt>
                  <c:pt idx="2">
                    <c:v>1.3593750000000004</c:v>
                  </c:pt>
                  <c:pt idx="3">
                    <c:v>1.2718750000000005</c:v>
                  </c:pt>
                  <c:pt idx="4">
                    <c:v>1.2656250000000002</c:v>
                  </c:pt>
                  <c:pt idx="5">
                    <c:v>1.2031250000000004</c:v>
                  </c:pt>
                  <c:pt idx="6">
                    <c:v>1.1812500000000004</c:v>
                  </c:pt>
                  <c:pt idx="7">
                    <c:v>1.1625000000000003</c:v>
                  </c:pt>
                </c:numCache>
              </c:numRef>
            </c:plus>
            <c:minus>
              <c:numRef>
                <c:f>Sheet1!$B$10:$I$10</c:f>
                <c:numCache>
                  <c:formatCode>General</c:formatCode>
                  <c:ptCount val="8"/>
                  <c:pt idx="0">
                    <c:v>1.5062500000000001</c:v>
                  </c:pt>
                  <c:pt idx="1">
                    <c:v>1.5031250000000003</c:v>
                  </c:pt>
                  <c:pt idx="2">
                    <c:v>1.3593750000000004</c:v>
                  </c:pt>
                  <c:pt idx="3">
                    <c:v>1.2718750000000005</c:v>
                  </c:pt>
                  <c:pt idx="4">
                    <c:v>1.2656250000000002</c:v>
                  </c:pt>
                  <c:pt idx="5">
                    <c:v>1.2031250000000004</c:v>
                  </c:pt>
                  <c:pt idx="6">
                    <c:v>1.1812500000000004</c:v>
                  </c:pt>
                  <c:pt idx="7">
                    <c:v>1.1625000000000003</c:v>
                  </c:pt>
                </c:numCache>
              </c:numRef>
            </c:minus>
            <c:spPr>
              <a:noFill/>
              <a:ln w="9525" cap="flat" cmpd="sng" algn="ctr">
                <a:solidFill>
                  <a:schemeClr val="tx1">
                    <a:lumMod val="65000"/>
                    <a:lumOff val="35000"/>
                  </a:schemeClr>
                </a:solidFill>
                <a:round/>
              </a:ln>
              <a:effectLst/>
            </c:spPr>
          </c:errBars>
          <c:xVal>
            <c:numRef>
              <c:f>Sheet1!$B$8:$I$8</c:f>
              <c:numCache>
                <c:formatCode>General</c:formatCode>
                <c:ptCount val="8"/>
                <c:pt idx="0">
                  <c:v>0.08</c:v>
                </c:pt>
                <c:pt idx="1">
                  <c:v>0.1389</c:v>
                </c:pt>
                <c:pt idx="2">
                  <c:v>0.1978</c:v>
                </c:pt>
                <c:pt idx="3">
                  <c:v>0.25669999999999998</c:v>
                </c:pt>
                <c:pt idx="4">
                  <c:v>0.31559999999999999</c:v>
                </c:pt>
                <c:pt idx="5">
                  <c:v>0.3745</c:v>
                </c:pt>
                <c:pt idx="6">
                  <c:v>0.43340000000000001</c:v>
                </c:pt>
                <c:pt idx="7">
                  <c:v>0.49230000000000002</c:v>
                </c:pt>
              </c:numCache>
            </c:numRef>
          </c:xVal>
          <c:yVal>
            <c:numRef>
              <c:f>Sheet1!$B$9:$I$9</c:f>
              <c:numCache>
                <c:formatCode>General</c:formatCode>
                <c:ptCount val="8"/>
                <c:pt idx="0">
                  <c:v>21</c:v>
                </c:pt>
                <c:pt idx="1">
                  <c:v>15.300000000000004</c:v>
                </c:pt>
                <c:pt idx="2">
                  <c:v>9.7000000000000028</c:v>
                </c:pt>
                <c:pt idx="3">
                  <c:v>8.6000000000000014</c:v>
                </c:pt>
                <c:pt idx="4">
                  <c:v>5.8000000000000007</c:v>
                </c:pt>
                <c:pt idx="5">
                  <c:v>4.9000000000000021</c:v>
                </c:pt>
                <c:pt idx="6">
                  <c:v>4.1000000000000014</c:v>
                </c:pt>
                <c:pt idx="7">
                  <c:v>3.9000000000000021</c:v>
                </c:pt>
              </c:numCache>
            </c:numRef>
          </c:yVal>
          <c:smooth val="1"/>
          <c:extLst>
            <c:ext xmlns:c16="http://schemas.microsoft.com/office/drawing/2014/chart" uri="{C3380CC4-5D6E-409C-BE32-E72D297353CC}">
              <c16:uniqueId val="{00000001-B708-467E-A7AE-0F6F13C433B2}"/>
            </c:ext>
          </c:extLst>
        </c:ser>
        <c:ser>
          <c:idx val="2"/>
          <c:order val="2"/>
          <c:tx>
            <c:strRef>
              <c:f>Sheet1!$A$12</c:f>
              <c:strCache>
                <c:ptCount val="1"/>
                <c:pt idx="0">
                  <c:v>נירוסטה</c:v>
                </c:pt>
              </c:strCache>
            </c:strRef>
          </c:tx>
          <c:spPr>
            <a:ln w="19050" cap="rnd">
              <a:solidFill>
                <a:schemeClr val="accent3"/>
              </a:solidFill>
              <a:round/>
            </a:ln>
            <a:effectLst/>
          </c:spPr>
          <c:marker>
            <c:symbol val="circle"/>
            <c:size val="5"/>
            <c:spPr>
              <a:solidFill>
                <a:schemeClr val="accent3"/>
              </a:solidFill>
              <a:ln w="9525">
                <a:solidFill>
                  <a:schemeClr val="accent3"/>
                </a:solidFill>
              </a:ln>
              <a:effectLst/>
            </c:spPr>
          </c:marker>
          <c:errBars>
            <c:errDir val="y"/>
            <c:errBarType val="both"/>
            <c:errValType val="cust"/>
            <c:noEndCap val="0"/>
            <c:plus>
              <c:numRef>
                <c:f>Sheet1!$B$21:$I$21</c:f>
                <c:numCache>
                  <c:formatCode>General</c:formatCode>
                  <c:ptCount val="8"/>
                  <c:pt idx="0">
                    <c:v>1.964197530864197</c:v>
                  </c:pt>
                  <c:pt idx="1">
                    <c:v>1.7018518518518513</c:v>
                  </c:pt>
                  <c:pt idx="2">
                    <c:v>1.3623456790123454</c:v>
                  </c:pt>
                  <c:pt idx="3">
                    <c:v>1.2234567901234565</c:v>
                  </c:pt>
                  <c:pt idx="4">
                    <c:v>1.1555555555555552</c:v>
                  </c:pt>
                  <c:pt idx="5">
                    <c:v>1.1277777777777775</c:v>
                  </c:pt>
                  <c:pt idx="6">
                    <c:v>1.1277777777777773</c:v>
                  </c:pt>
                  <c:pt idx="7">
                    <c:v>1.1617283950617281</c:v>
                  </c:pt>
                </c:numCache>
              </c:numRef>
            </c:plus>
            <c:minus>
              <c:numRef>
                <c:f>Sheet1!$B$21:$I$21</c:f>
                <c:numCache>
                  <c:formatCode>General</c:formatCode>
                  <c:ptCount val="8"/>
                  <c:pt idx="0">
                    <c:v>1.964197530864197</c:v>
                  </c:pt>
                  <c:pt idx="1">
                    <c:v>1.7018518518518513</c:v>
                  </c:pt>
                  <c:pt idx="2">
                    <c:v>1.3623456790123454</c:v>
                  </c:pt>
                  <c:pt idx="3">
                    <c:v>1.2234567901234565</c:v>
                  </c:pt>
                  <c:pt idx="4">
                    <c:v>1.1555555555555552</c:v>
                  </c:pt>
                  <c:pt idx="5">
                    <c:v>1.1277777777777775</c:v>
                  </c:pt>
                  <c:pt idx="6">
                    <c:v>1.1277777777777773</c:v>
                  </c:pt>
                  <c:pt idx="7">
                    <c:v>1.1617283950617281</c:v>
                  </c:pt>
                </c:numCache>
              </c:numRef>
            </c:minus>
            <c:spPr>
              <a:noFill/>
              <a:ln w="9525" cap="flat" cmpd="sng" algn="ctr">
                <a:solidFill>
                  <a:schemeClr val="tx1">
                    <a:lumMod val="65000"/>
                    <a:lumOff val="35000"/>
                  </a:schemeClr>
                </a:solidFill>
                <a:round/>
              </a:ln>
              <a:effectLst/>
            </c:spPr>
          </c:errBars>
          <c:xVal>
            <c:numRef>
              <c:f>Sheet1!$B$13:$I$13</c:f>
              <c:numCache>
                <c:formatCode>General</c:formatCode>
                <c:ptCount val="8"/>
                <c:pt idx="0">
                  <c:v>8.1000000000000003E-2</c:v>
                </c:pt>
                <c:pt idx="1">
                  <c:v>0.189</c:v>
                </c:pt>
                <c:pt idx="2">
                  <c:v>0.29699999999999999</c:v>
                </c:pt>
                <c:pt idx="3">
                  <c:v>0.40499999999999997</c:v>
                </c:pt>
                <c:pt idx="4">
                  <c:v>0.51300000000000001</c:v>
                </c:pt>
                <c:pt idx="5">
                  <c:v>0.621</c:v>
                </c:pt>
                <c:pt idx="6">
                  <c:v>0.72899999999999998</c:v>
                </c:pt>
                <c:pt idx="7">
                  <c:v>0.83699999999999997</c:v>
                </c:pt>
              </c:numCache>
            </c:numRef>
          </c:xVal>
          <c:yVal>
            <c:numRef>
              <c:f>Sheet1!$B$14:$I$14</c:f>
              <c:numCache>
                <c:formatCode>General</c:formatCode>
                <c:ptCount val="8"/>
                <c:pt idx="0">
                  <c:v>32.299999999999997</c:v>
                </c:pt>
                <c:pt idx="1">
                  <c:v>1.8000000000000007</c:v>
                </c:pt>
                <c:pt idx="2">
                  <c:v>0.60000000000000142</c:v>
                </c:pt>
                <c:pt idx="3">
                  <c:v>1.3000000000000007</c:v>
                </c:pt>
                <c:pt idx="4">
                  <c:v>2.1000000000000014</c:v>
                </c:pt>
                <c:pt idx="5">
                  <c:v>1.3999999999999986</c:v>
                </c:pt>
                <c:pt idx="6">
                  <c:v>1.3999999999999986</c:v>
                </c:pt>
                <c:pt idx="7">
                  <c:v>1.8999999999999986</c:v>
                </c:pt>
              </c:numCache>
            </c:numRef>
          </c:yVal>
          <c:smooth val="1"/>
          <c:extLst>
            <c:ext xmlns:c16="http://schemas.microsoft.com/office/drawing/2014/chart" uri="{C3380CC4-5D6E-409C-BE32-E72D297353CC}">
              <c16:uniqueId val="{00000002-B708-467E-A7AE-0F6F13C433B2}"/>
            </c:ext>
          </c:extLst>
        </c:ser>
        <c:dLbls>
          <c:showLegendKey val="0"/>
          <c:showVal val="0"/>
          <c:showCatName val="0"/>
          <c:showSerName val="0"/>
          <c:showPercent val="0"/>
          <c:showBubbleSize val="0"/>
        </c:dLbls>
        <c:axId val="1682005983"/>
        <c:axId val="1206430767"/>
      </c:scatterChart>
      <c:valAx>
        <c:axId val="1682005983"/>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he-IL"/>
                  <a:t>מרחק</a:t>
                </a:r>
                <a:r>
                  <a:rPr lang="he-IL" baseline="0"/>
                  <a:t> מן התנור (מטרים)</a:t>
                </a:r>
                <a:endParaRPr lang="en-US"/>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206430767"/>
        <c:crosses val="autoZero"/>
        <c:crossBetween val="midCat"/>
      </c:valAx>
      <c:valAx>
        <c:axId val="1206430767"/>
        <c:scaling>
          <c:orientation val="minMax"/>
          <c:max val="6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he-IL"/>
                  <a:t>הפרש טמפרטורה</a:t>
                </a:r>
                <a:r>
                  <a:rPr lang="he-IL" baseline="0"/>
                  <a:t> בין נקודה לאוויר (צלזיוס)</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682005983"/>
        <c:crosses val="autoZero"/>
        <c:crossBetween val="midCat"/>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a:noFill/>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he-IL"/>
              <a:t>טמפרטורה</a:t>
            </a:r>
            <a:r>
              <a:rPr lang="he-IL" baseline="0"/>
              <a:t> כתלות במיקום בשיווי משקל</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smoothMarker"/>
        <c:varyColors val="0"/>
        <c:ser>
          <c:idx val="0"/>
          <c:order val="0"/>
          <c:tx>
            <c:strRef>
              <c:f>Sheet1!$A$18</c:f>
              <c:strCache>
                <c:ptCount val="1"/>
                <c:pt idx="0">
                  <c:v>פלדה</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errBars>
            <c:errDir val="y"/>
            <c:errBarType val="both"/>
            <c:errValType val="cust"/>
            <c:noEndCap val="0"/>
            <c:plus>
              <c:numRef>
                <c:f>Sheet1!$B$21:$I$21</c:f>
                <c:numCache>
                  <c:formatCode>General</c:formatCode>
                  <c:ptCount val="8"/>
                  <c:pt idx="0">
                    <c:v>1.964197530864197</c:v>
                  </c:pt>
                  <c:pt idx="1">
                    <c:v>1.7018518518518513</c:v>
                  </c:pt>
                  <c:pt idx="2">
                    <c:v>1.3623456790123454</c:v>
                  </c:pt>
                  <c:pt idx="3">
                    <c:v>1.2234567901234565</c:v>
                  </c:pt>
                  <c:pt idx="4">
                    <c:v>1.1555555555555552</c:v>
                  </c:pt>
                  <c:pt idx="5">
                    <c:v>1.1277777777777775</c:v>
                  </c:pt>
                  <c:pt idx="6">
                    <c:v>1.1277777777777773</c:v>
                  </c:pt>
                  <c:pt idx="7">
                    <c:v>1.1617283950617281</c:v>
                  </c:pt>
                </c:numCache>
              </c:numRef>
            </c:plus>
            <c:minus>
              <c:numRef>
                <c:f>Sheet1!$B$21:$I$21</c:f>
                <c:numCache>
                  <c:formatCode>General</c:formatCode>
                  <c:ptCount val="8"/>
                  <c:pt idx="0">
                    <c:v>1.964197530864197</c:v>
                  </c:pt>
                  <c:pt idx="1">
                    <c:v>1.7018518518518513</c:v>
                  </c:pt>
                  <c:pt idx="2">
                    <c:v>1.3623456790123454</c:v>
                  </c:pt>
                  <c:pt idx="3">
                    <c:v>1.2234567901234565</c:v>
                  </c:pt>
                  <c:pt idx="4">
                    <c:v>1.1555555555555552</c:v>
                  </c:pt>
                  <c:pt idx="5">
                    <c:v>1.1277777777777775</c:v>
                  </c:pt>
                  <c:pt idx="6">
                    <c:v>1.1277777777777773</c:v>
                  </c:pt>
                  <c:pt idx="7">
                    <c:v>1.1617283950617281</c:v>
                  </c:pt>
                </c:numCache>
              </c:numRef>
            </c:minus>
            <c:spPr>
              <a:noFill/>
              <a:ln w="9525" cap="flat" cmpd="sng" algn="ctr">
                <a:solidFill>
                  <a:schemeClr val="tx1">
                    <a:lumMod val="65000"/>
                    <a:lumOff val="35000"/>
                  </a:schemeClr>
                </a:solidFill>
                <a:round/>
              </a:ln>
              <a:effectLst/>
            </c:spPr>
          </c:errBars>
          <c:xVal>
            <c:numRef>
              <c:f>Sheet1!$B$19:$I$19</c:f>
              <c:numCache>
                <c:formatCode>General</c:formatCode>
                <c:ptCount val="8"/>
                <c:pt idx="0">
                  <c:v>8.1000000000000003E-2</c:v>
                </c:pt>
                <c:pt idx="1">
                  <c:v>0.156</c:v>
                </c:pt>
                <c:pt idx="2">
                  <c:v>0.23099999999999998</c:v>
                </c:pt>
                <c:pt idx="3">
                  <c:v>0.30599999999999999</c:v>
                </c:pt>
                <c:pt idx="4">
                  <c:v>0.38100000000000001</c:v>
                </c:pt>
                <c:pt idx="5">
                  <c:v>0.45600000000000002</c:v>
                </c:pt>
                <c:pt idx="6">
                  <c:v>0.53100000000000003</c:v>
                </c:pt>
                <c:pt idx="7">
                  <c:v>0.60599999999999998</c:v>
                </c:pt>
              </c:numCache>
            </c:numRef>
          </c:xVal>
          <c:yVal>
            <c:numRef>
              <c:f>Sheet1!$B$20:$I$20</c:f>
              <c:numCache>
                <c:formatCode>General</c:formatCode>
                <c:ptCount val="8"/>
                <c:pt idx="0">
                  <c:v>24.400000000000002</c:v>
                </c:pt>
                <c:pt idx="1">
                  <c:v>10.400000000000002</c:v>
                </c:pt>
                <c:pt idx="2">
                  <c:v>4.9000000000000021</c:v>
                </c:pt>
                <c:pt idx="3">
                  <c:v>1.9000000000000021</c:v>
                </c:pt>
                <c:pt idx="4">
                  <c:v>0.90000000000000213</c:v>
                </c:pt>
                <c:pt idx="5">
                  <c:v>0.10000000000000142</c:v>
                </c:pt>
                <c:pt idx="6">
                  <c:v>0</c:v>
                </c:pt>
                <c:pt idx="7">
                  <c:v>1</c:v>
                </c:pt>
              </c:numCache>
            </c:numRef>
          </c:yVal>
          <c:smooth val="1"/>
          <c:extLst>
            <c:ext xmlns:c16="http://schemas.microsoft.com/office/drawing/2014/chart" uri="{C3380CC4-5D6E-409C-BE32-E72D297353CC}">
              <c16:uniqueId val="{00000000-D716-457F-A752-9F13AD29F5DD}"/>
            </c:ext>
          </c:extLst>
        </c:ser>
        <c:ser>
          <c:idx val="1"/>
          <c:order val="1"/>
          <c:tx>
            <c:strRef>
              <c:f>Sheet1!$A$23</c:f>
              <c:strCache>
                <c:ptCount val="1"/>
                <c:pt idx="0">
                  <c:v>אלומיניום</c:v>
                </c:pt>
              </c:strCache>
            </c:strRef>
          </c:tx>
          <c:spPr>
            <a:ln w="19050" cap="rnd">
              <a:solidFill>
                <a:schemeClr val="accent2"/>
              </a:solidFill>
              <a:round/>
            </a:ln>
            <a:effectLst/>
          </c:spPr>
          <c:marker>
            <c:symbol val="circle"/>
            <c:size val="5"/>
            <c:spPr>
              <a:solidFill>
                <a:schemeClr val="accent2"/>
              </a:solidFill>
              <a:ln w="9525">
                <a:solidFill>
                  <a:schemeClr val="accent2"/>
                </a:solidFill>
              </a:ln>
              <a:effectLst/>
            </c:spPr>
          </c:marker>
          <c:errBars>
            <c:errDir val="y"/>
            <c:errBarType val="both"/>
            <c:errValType val="cust"/>
            <c:noEndCap val="0"/>
            <c:plus>
              <c:numRef>
                <c:f>Sheet1!$B$26:$I$26</c:f>
                <c:numCache>
                  <c:formatCode>General</c:formatCode>
                  <c:ptCount val="8"/>
                  <c:pt idx="0">
                    <c:v>1.5250000000000004</c:v>
                  </c:pt>
                  <c:pt idx="1">
                    <c:v>1.5531250000000005</c:v>
                  </c:pt>
                  <c:pt idx="2">
                    <c:v>1.4406250000000005</c:v>
                  </c:pt>
                  <c:pt idx="3">
                    <c:v>1.2968750000000002</c:v>
                  </c:pt>
                  <c:pt idx="4">
                    <c:v>1.2625000000000002</c:v>
                  </c:pt>
                  <c:pt idx="5">
                    <c:v>1.2187500000000004</c:v>
                  </c:pt>
                  <c:pt idx="6">
                    <c:v>1.1937500000000005</c:v>
                  </c:pt>
                  <c:pt idx="7">
                    <c:v>1.1812500000000004</c:v>
                  </c:pt>
                </c:numCache>
              </c:numRef>
            </c:plus>
            <c:minus>
              <c:numRef>
                <c:f>Sheet1!$B$26:$I$26</c:f>
                <c:numCache>
                  <c:formatCode>General</c:formatCode>
                  <c:ptCount val="8"/>
                  <c:pt idx="0">
                    <c:v>1.5250000000000004</c:v>
                  </c:pt>
                  <c:pt idx="1">
                    <c:v>1.5531250000000005</c:v>
                  </c:pt>
                  <c:pt idx="2">
                    <c:v>1.4406250000000005</c:v>
                  </c:pt>
                  <c:pt idx="3">
                    <c:v>1.2968750000000002</c:v>
                  </c:pt>
                  <c:pt idx="4">
                    <c:v>1.2625000000000002</c:v>
                  </c:pt>
                  <c:pt idx="5">
                    <c:v>1.2187500000000004</c:v>
                  </c:pt>
                  <c:pt idx="6">
                    <c:v>1.1937500000000005</c:v>
                  </c:pt>
                  <c:pt idx="7">
                    <c:v>1.1812500000000004</c:v>
                  </c:pt>
                </c:numCache>
              </c:numRef>
            </c:minus>
            <c:spPr>
              <a:noFill/>
              <a:ln w="9525" cap="flat" cmpd="sng" algn="ctr">
                <a:solidFill>
                  <a:schemeClr val="tx1">
                    <a:lumMod val="65000"/>
                    <a:lumOff val="35000"/>
                  </a:schemeClr>
                </a:solidFill>
                <a:round/>
              </a:ln>
              <a:effectLst/>
            </c:spPr>
          </c:errBars>
          <c:xVal>
            <c:numRef>
              <c:f>Sheet1!$B$24:$I$24</c:f>
              <c:numCache>
                <c:formatCode>General</c:formatCode>
                <c:ptCount val="8"/>
                <c:pt idx="0">
                  <c:v>0.08</c:v>
                </c:pt>
                <c:pt idx="1">
                  <c:v>0.1389</c:v>
                </c:pt>
                <c:pt idx="2">
                  <c:v>0.1978</c:v>
                </c:pt>
                <c:pt idx="3">
                  <c:v>0.25669999999999998</c:v>
                </c:pt>
                <c:pt idx="4">
                  <c:v>0.31559999999999999</c:v>
                </c:pt>
                <c:pt idx="5">
                  <c:v>0.3745</c:v>
                </c:pt>
                <c:pt idx="6">
                  <c:v>0.43340000000000001</c:v>
                </c:pt>
                <c:pt idx="7">
                  <c:v>0.49230000000000002</c:v>
                </c:pt>
              </c:numCache>
            </c:numRef>
          </c:xVal>
          <c:yVal>
            <c:numRef>
              <c:f>Sheet1!$B$25:$I$25</c:f>
              <c:numCache>
                <c:formatCode>General</c:formatCode>
                <c:ptCount val="8"/>
                <c:pt idx="0">
                  <c:v>28.300000000000004</c:v>
                </c:pt>
                <c:pt idx="1">
                  <c:v>22.300000000000004</c:v>
                </c:pt>
                <c:pt idx="2">
                  <c:v>15.399999999999999</c:v>
                </c:pt>
                <c:pt idx="3">
                  <c:v>13</c:v>
                </c:pt>
                <c:pt idx="4">
                  <c:v>10.700000000000003</c:v>
                </c:pt>
                <c:pt idx="5">
                  <c:v>9.4000000000000021</c:v>
                </c:pt>
                <c:pt idx="6">
                  <c:v>8.5</c:v>
                </c:pt>
                <c:pt idx="7">
                  <c:v>8</c:v>
                </c:pt>
              </c:numCache>
            </c:numRef>
          </c:yVal>
          <c:smooth val="1"/>
          <c:extLst>
            <c:ext xmlns:c16="http://schemas.microsoft.com/office/drawing/2014/chart" uri="{C3380CC4-5D6E-409C-BE32-E72D297353CC}">
              <c16:uniqueId val="{00000001-D716-457F-A752-9F13AD29F5DD}"/>
            </c:ext>
          </c:extLst>
        </c:ser>
        <c:ser>
          <c:idx val="2"/>
          <c:order val="2"/>
          <c:tx>
            <c:strRef>
              <c:f>Sheet1!$A$28</c:f>
              <c:strCache>
                <c:ptCount val="1"/>
                <c:pt idx="0">
                  <c:v>נירוסטה</c:v>
                </c:pt>
              </c:strCache>
            </c:strRef>
          </c:tx>
          <c:spPr>
            <a:ln w="19050" cap="rnd">
              <a:solidFill>
                <a:schemeClr val="accent3"/>
              </a:solidFill>
              <a:round/>
            </a:ln>
            <a:effectLst/>
          </c:spPr>
          <c:marker>
            <c:symbol val="circle"/>
            <c:size val="5"/>
            <c:spPr>
              <a:solidFill>
                <a:schemeClr val="accent3"/>
              </a:solidFill>
              <a:ln w="9525">
                <a:solidFill>
                  <a:schemeClr val="accent3"/>
                </a:solidFill>
              </a:ln>
              <a:effectLst/>
            </c:spPr>
          </c:marker>
          <c:errBars>
            <c:errDir val="y"/>
            <c:errBarType val="both"/>
            <c:errValType val="cust"/>
            <c:noEndCap val="0"/>
            <c:plus>
              <c:numRef>
                <c:f>Sheet1!$B$31:$I$31</c:f>
                <c:numCache>
                  <c:formatCode>General</c:formatCode>
                  <c:ptCount val="8"/>
                  <c:pt idx="0">
                    <c:v>3.1216049382716049</c:v>
                  </c:pt>
                  <c:pt idx="1">
                    <c:v>2.2018518518518517</c:v>
                  </c:pt>
                  <c:pt idx="2">
                    <c:v>1.0876543209876539</c:v>
                  </c:pt>
                  <c:pt idx="3">
                    <c:v>0.85617283950617251</c:v>
                  </c:pt>
                  <c:pt idx="4">
                    <c:v>0.86234567901234527</c:v>
                  </c:pt>
                  <c:pt idx="5">
                    <c:v>0.87777777777777732</c:v>
                  </c:pt>
                  <c:pt idx="6">
                    <c:v>0.86851851851851813</c:v>
                  </c:pt>
                  <c:pt idx="7">
                    <c:v>0.88703703703703651</c:v>
                  </c:pt>
                </c:numCache>
              </c:numRef>
            </c:plus>
            <c:minus>
              <c:numRef>
                <c:f>Sheet1!$B$31:$I$31</c:f>
                <c:numCache>
                  <c:formatCode>General</c:formatCode>
                  <c:ptCount val="8"/>
                  <c:pt idx="0">
                    <c:v>3.1216049382716049</c:v>
                  </c:pt>
                  <c:pt idx="1">
                    <c:v>2.2018518518518517</c:v>
                  </c:pt>
                  <c:pt idx="2">
                    <c:v>1.0876543209876539</c:v>
                  </c:pt>
                  <c:pt idx="3">
                    <c:v>0.85617283950617251</c:v>
                  </c:pt>
                  <c:pt idx="4">
                    <c:v>0.86234567901234527</c:v>
                  </c:pt>
                  <c:pt idx="5">
                    <c:v>0.87777777777777732</c:v>
                  </c:pt>
                  <c:pt idx="6">
                    <c:v>0.86851851851851813</c:v>
                  </c:pt>
                  <c:pt idx="7">
                    <c:v>0.88703703703703651</c:v>
                  </c:pt>
                </c:numCache>
              </c:numRef>
            </c:minus>
            <c:spPr>
              <a:noFill/>
              <a:ln w="9525" cap="flat" cmpd="sng" algn="ctr">
                <a:solidFill>
                  <a:schemeClr val="tx1">
                    <a:lumMod val="65000"/>
                    <a:lumOff val="35000"/>
                  </a:schemeClr>
                </a:solidFill>
                <a:round/>
              </a:ln>
              <a:effectLst/>
            </c:spPr>
          </c:errBars>
          <c:xVal>
            <c:numRef>
              <c:f>Sheet1!$B$29:$I$29</c:f>
              <c:numCache>
                <c:formatCode>General</c:formatCode>
                <c:ptCount val="8"/>
                <c:pt idx="0">
                  <c:v>8.1000000000000003E-2</c:v>
                </c:pt>
                <c:pt idx="1">
                  <c:v>0.189</c:v>
                </c:pt>
                <c:pt idx="2">
                  <c:v>0.29699999999999999</c:v>
                </c:pt>
                <c:pt idx="3">
                  <c:v>0.40499999999999997</c:v>
                </c:pt>
                <c:pt idx="4">
                  <c:v>0.51300000000000001</c:v>
                </c:pt>
                <c:pt idx="5">
                  <c:v>0.621</c:v>
                </c:pt>
                <c:pt idx="6">
                  <c:v>0.72899999999999998</c:v>
                </c:pt>
                <c:pt idx="7">
                  <c:v>0.83699999999999997</c:v>
                </c:pt>
              </c:numCache>
            </c:numRef>
          </c:xVal>
          <c:yVal>
            <c:numRef>
              <c:f>Sheet1!$B$30:$I$30</c:f>
              <c:numCache>
                <c:formatCode>General</c:formatCode>
                <c:ptCount val="8"/>
                <c:pt idx="0">
                  <c:v>45.7</c:v>
                </c:pt>
                <c:pt idx="1">
                  <c:v>8.8999999999999986</c:v>
                </c:pt>
                <c:pt idx="2">
                  <c:v>1.8999999999999986</c:v>
                </c:pt>
                <c:pt idx="3">
                  <c:v>1.1999999999999993</c:v>
                </c:pt>
                <c:pt idx="4">
                  <c:v>1.6999999999999993</c:v>
                </c:pt>
                <c:pt idx="5">
                  <c:v>0.80000000000000071</c:v>
                </c:pt>
                <c:pt idx="6">
                  <c:v>0.80000000000000071</c:v>
                </c:pt>
                <c:pt idx="7">
                  <c:v>1.3999999999999986</c:v>
                </c:pt>
              </c:numCache>
            </c:numRef>
          </c:yVal>
          <c:smooth val="1"/>
          <c:extLst>
            <c:ext xmlns:c16="http://schemas.microsoft.com/office/drawing/2014/chart" uri="{C3380CC4-5D6E-409C-BE32-E72D297353CC}">
              <c16:uniqueId val="{00000002-D716-457F-A752-9F13AD29F5DD}"/>
            </c:ext>
          </c:extLst>
        </c:ser>
        <c:dLbls>
          <c:showLegendKey val="0"/>
          <c:showVal val="0"/>
          <c:showCatName val="0"/>
          <c:showSerName val="0"/>
          <c:showPercent val="0"/>
          <c:showBubbleSize val="0"/>
        </c:dLbls>
        <c:axId val="1682005983"/>
        <c:axId val="1206430767"/>
      </c:scatterChart>
      <c:valAx>
        <c:axId val="1682005983"/>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he-IL"/>
                  <a:t>מרחק</a:t>
                </a:r>
                <a:r>
                  <a:rPr lang="he-IL" baseline="0"/>
                  <a:t> מן התנור (מטרים)</a:t>
                </a:r>
                <a:endParaRPr lang="en-US"/>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206430767"/>
        <c:crosses val="autoZero"/>
        <c:crossBetween val="midCat"/>
      </c:valAx>
      <c:valAx>
        <c:axId val="1206430767"/>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he-IL"/>
                  <a:t>הפרש טמפרטורה</a:t>
                </a:r>
                <a:r>
                  <a:rPr lang="he-IL" baseline="0"/>
                  <a:t> בין נקודה לאוויר (צלזיוס)</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682005983"/>
        <c:crosses val="autoZero"/>
        <c:crossBetween val="midCat"/>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a:noFill/>
    </a:ln>
    <a:effectLst/>
  </c:spPr>
  <c:txPr>
    <a:bodyPr/>
    <a:lstStyle/>
    <a:p>
      <a:pPr>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he-IL" baseline="0" dirty="0"/>
              <a:t>טמפרטורה ביחס למיקום - נוסחה וניסוי</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tx>
            <c:v>תוצאה אנליטית</c:v>
          </c:tx>
          <c:spPr>
            <a:ln w="25400" cap="rnd">
              <a:solidFill>
                <a:schemeClr val="accent1"/>
              </a:solidFill>
              <a:round/>
            </a:ln>
            <a:effectLst/>
          </c:spPr>
          <c:marker>
            <c:symbol val="none"/>
          </c:marker>
          <c:xVal>
            <c:numRef>
              <c:f>תיאוריה!$E$1:$E$21</c:f>
              <c:numCache>
                <c:formatCode>General</c:formatCode>
                <c:ptCount val="21"/>
                <c:pt idx="0">
                  <c:v>0</c:v>
                </c:pt>
                <c:pt idx="1">
                  <c:v>2.8747500000000002E-2</c:v>
                </c:pt>
                <c:pt idx="2">
                  <c:v>5.7495000000000004E-2</c:v>
                </c:pt>
                <c:pt idx="3">
                  <c:v>8.62425E-2</c:v>
                </c:pt>
                <c:pt idx="4">
                  <c:v>0.11499000000000001</c:v>
                </c:pt>
                <c:pt idx="5">
                  <c:v>0.14373750000000002</c:v>
                </c:pt>
                <c:pt idx="6">
                  <c:v>0.17248500000000003</c:v>
                </c:pt>
                <c:pt idx="7">
                  <c:v>0.20123250000000004</c:v>
                </c:pt>
                <c:pt idx="8">
                  <c:v>0.22998000000000005</c:v>
                </c:pt>
                <c:pt idx="9">
                  <c:v>0.25872750000000005</c:v>
                </c:pt>
                <c:pt idx="10">
                  <c:v>0.28747500000000004</c:v>
                </c:pt>
                <c:pt idx="11">
                  <c:v>0.31622250000000002</c:v>
                </c:pt>
                <c:pt idx="12">
                  <c:v>0.34497</c:v>
                </c:pt>
                <c:pt idx="13">
                  <c:v>0.37371749999999998</c:v>
                </c:pt>
                <c:pt idx="14">
                  <c:v>0.40246499999999996</c:v>
                </c:pt>
                <c:pt idx="15">
                  <c:v>0.43121249999999994</c:v>
                </c:pt>
                <c:pt idx="16">
                  <c:v>0.45995999999999992</c:v>
                </c:pt>
                <c:pt idx="17">
                  <c:v>0.48870749999999991</c:v>
                </c:pt>
                <c:pt idx="18">
                  <c:v>0.51745499999999989</c:v>
                </c:pt>
                <c:pt idx="19">
                  <c:v>0.54620249999999992</c:v>
                </c:pt>
                <c:pt idx="20">
                  <c:v>0.57494999999999996</c:v>
                </c:pt>
              </c:numCache>
            </c:numRef>
          </c:xVal>
          <c:yVal>
            <c:numRef>
              <c:f>תיאוריה!$G$1:$G$21</c:f>
              <c:numCache>
                <c:formatCode>General</c:formatCode>
                <c:ptCount val="21"/>
                <c:pt idx="0">
                  <c:v>24.7</c:v>
                </c:pt>
                <c:pt idx="1">
                  <c:v>17.952034254071812</c:v>
                </c:pt>
                <c:pt idx="2">
                  <c:v>13.047562678143571</c:v>
                </c:pt>
                <c:pt idx="3">
                  <c:v>9.4829451482497191</c:v>
                </c:pt>
                <c:pt idx="4">
                  <c:v>6.8921311354287189</c:v>
                </c:pt>
                <c:pt idx="5">
                  <c:v>5.0090699815438082</c:v>
                </c:pt>
                <c:pt idx="6">
                  <c:v>3.6403901605712461</c:v>
                </c:pt>
                <c:pt idx="7">
                  <c:v>2.6455419590440377</c:v>
                </c:pt>
                <c:pt idx="8">
                  <c:v>1.9223644277575389</c:v>
                </c:pt>
                <c:pt idx="9">
                  <c:v>1.3965944751905652</c:v>
                </c:pt>
                <c:pt idx="10">
                  <c:v>1.0142407915784009</c:v>
                </c:pt>
                <c:pt idx="11">
                  <c:v>0.73603948199742997</c:v>
                </c:pt>
                <c:pt idx="12">
                  <c:v>0.533422057493119</c:v>
                </c:pt>
                <c:pt idx="13">
                  <c:v>0.38558173731139389</c:v>
                </c:pt>
                <c:pt idx="14">
                  <c:v>0.27733680084674089</c:v>
                </c:pt>
                <c:pt idx="15">
                  <c:v>0.19757157694566171</c:v>
                </c:pt>
                <c:pt idx="16">
                  <c:v>0.13809497577681734</c:v>
                </c:pt>
                <c:pt idx="17">
                  <c:v>9.2799345920073731E-2</c:v>
                </c:pt>
                <c:pt idx="18">
                  <c:v>5.7033279719585897E-2</c:v>
                </c:pt>
                <c:pt idx="19">
                  <c:v>2.7123960290577936E-2</c:v>
                </c:pt>
                <c:pt idx="20">
                  <c:v>1.0299541771311728E-16</c:v>
                </c:pt>
              </c:numCache>
            </c:numRef>
          </c:yVal>
          <c:smooth val="0"/>
          <c:extLst>
            <c:ext xmlns:c16="http://schemas.microsoft.com/office/drawing/2014/chart" uri="{C3380CC4-5D6E-409C-BE32-E72D297353CC}">
              <c16:uniqueId val="{00000000-C685-49E9-96EF-8871EB49E95D}"/>
            </c:ext>
          </c:extLst>
        </c:ser>
        <c:ser>
          <c:idx val="2"/>
          <c:order val="2"/>
          <c:tx>
            <c:v>ניסוי</c:v>
          </c:tx>
          <c:spPr>
            <a:ln w="25400" cap="rnd">
              <a:noFill/>
              <a:round/>
            </a:ln>
            <a:effectLst/>
          </c:spPr>
          <c:marker>
            <c:symbol val="diamond"/>
            <c:size val="9"/>
            <c:spPr>
              <a:solidFill>
                <a:schemeClr val="accent6">
                  <a:lumMod val="75000"/>
                </a:schemeClr>
              </a:solidFill>
              <a:ln w="9525">
                <a:solidFill>
                  <a:schemeClr val="accent3"/>
                </a:solidFill>
              </a:ln>
              <a:effectLst/>
            </c:spPr>
          </c:marker>
          <c:errBars>
            <c:errDir val="y"/>
            <c:errBarType val="both"/>
            <c:errValType val="cust"/>
            <c:noEndCap val="0"/>
            <c:plus>
              <c:numRef>
                <c:f>תיאוריה!$J$1:$J$8</c:f>
                <c:numCache>
                  <c:formatCode>General</c:formatCode>
                  <c:ptCount val="8"/>
                  <c:pt idx="0">
                    <c:v>1.964197530864197</c:v>
                  </c:pt>
                  <c:pt idx="1">
                    <c:v>1.7018518518518513</c:v>
                  </c:pt>
                  <c:pt idx="2">
                    <c:v>1.3623456790123454</c:v>
                  </c:pt>
                  <c:pt idx="3">
                    <c:v>1.2234567901234565</c:v>
                  </c:pt>
                  <c:pt idx="4">
                    <c:v>1.1555555555555552</c:v>
                  </c:pt>
                  <c:pt idx="5">
                    <c:v>1.1277777777777775</c:v>
                  </c:pt>
                  <c:pt idx="6">
                    <c:v>1.1277777777777773</c:v>
                  </c:pt>
                  <c:pt idx="7">
                    <c:v>1.1617283950617281</c:v>
                  </c:pt>
                </c:numCache>
              </c:numRef>
            </c:plus>
            <c:minus>
              <c:numRef>
                <c:f>תיאוריה!$J$1:$J$8</c:f>
                <c:numCache>
                  <c:formatCode>General</c:formatCode>
                  <c:ptCount val="8"/>
                  <c:pt idx="0">
                    <c:v>1.964197530864197</c:v>
                  </c:pt>
                  <c:pt idx="1">
                    <c:v>1.7018518518518513</c:v>
                  </c:pt>
                  <c:pt idx="2">
                    <c:v>1.3623456790123454</c:v>
                  </c:pt>
                  <c:pt idx="3">
                    <c:v>1.2234567901234565</c:v>
                  </c:pt>
                  <c:pt idx="4">
                    <c:v>1.1555555555555552</c:v>
                  </c:pt>
                  <c:pt idx="5">
                    <c:v>1.1277777777777775</c:v>
                  </c:pt>
                  <c:pt idx="6">
                    <c:v>1.1277777777777773</c:v>
                  </c:pt>
                  <c:pt idx="7">
                    <c:v>1.1617283950617281</c:v>
                  </c:pt>
                </c:numCache>
              </c:numRef>
            </c:minus>
            <c:spPr>
              <a:noFill/>
              <a:ln w="9525" cap="flat" cmpd="sng" algn="ctr">
                <a:solidFill>
                  <a:schemeClr val="tx1">
                    <a:lumMod val="65000"/>
                    <a:lumOff val="35000"/>
                  </a:schemeClr>
                </a:solidFill>
                <a:round/>
              </a:ln>
              <a:effectLst/>
            </c:spPr>
          </c:errBars>
          <c:errBars>
            <c:errDir val="x"/>
            <c:errBarType val="both"/>
            <c:errValType val="fixedVal"/>
            <c:noEndCap val="0"/>
            <c:val val="1.0000000000000002E-2"/>
            <c:spPr>
              <a:noFill/>
              <a:ln w="9525" cap="flat" cmpd="sng" algn="ctr">
                <a:solidFill>
                  <a:schemeClr val="tx1">
                    <a:lumMod val="65000"/>
                    <a:lumOff val="35000"/>
                  </a:schemeClr>
                </a:solidFill>
                <a:round/>
              </a:ln>
              <a:effectLst/>
            </c:spPr>
          </c:errBars>
          <c:xVal>
            <c:numRef>
              <c:f>תיאוריה!$M$2:$M$9</c:f>
              <c:numCache>
                <c:formatCode>General</c:formatCode>
                <c:ptCount val="8"/>
                <c:pt idx="0">
                  <c:v>0</c:v>
                </c:pt>
                <c:pt idx="1">
                  <c:v>7.4999999999999997E-2</c:v>
                </c:pt>
                <c:pt idx="2">
                  <c:v>0.15</c:v>
                </c:pt>
                <c:pt idx="3">
                  <c:v>0.22499999999999998</c:v>
                </c:pt>
                <c:pt idx="4">
                  <c:v>0.3</c:v>
                </c:pt>
                <c:pt idx="5">
                  <c:v>0.375</c:v>
                </c:pt>
                <c:pt idx="6">
                  <c:v>0.45</c:v>
                </c:pt>
                <c:pt idx="7">
                  <c:v>0.52500000000000002</c:v>
                </c:pt>
              </c:numCache>
            </c:numRef>
          </c:xVal>
          <c:yVal>
            <c:numRef>
              <c:f>תיאוריה!$N$2:$N$9</c:f>
              <c:numCache>
                <c:formatCode>General</c:formatCode>
                <c:ptCount val="8"/>
                <c:pt idx="0">
                  <c:v>24.400000000000002</c:v>
                </c:pt>
                <c:pt idx="1">
                  <c:v>10.400000000000002</c:v>
                </c:pt>
                <c:pt idx="2">
                  <c:v>4.9000000000000021</c:v>
                </c:pt>
                <c:pt idx="3">
                  <c:v>1.9000000000000021</c:v>
                </c:pt>
                <c:pt idx="4">
                  <c:v>0.90000000000000213</c:v>
                </c:pt>
                <c:pt idx="5">
                  <c:v>0.10000000000000142</c:v>
                </c:pt>
                <c:pt idx="6">
                  <c:v>0</c:v>
                </c:pt>
                <c:pt idx="7">
                  <c:v>1</c:v>
                </c:pt>
              </c:numCache>
            </c:numRef>
          </c:yVal>
          <c:smooth val="0"/>
          <c:extLst>
            <c:ext xmlns:c16="http://schemas.microsoft.com/office/drawing/2014/chart" uri="{C3380CC4-5D6E-409C-BE32-E72D297353CC}">
              <c16:uniqueId val="{00000001-C685-49E9-96EF-8871EB49E95D}"/>
            </c:ext>
          </c:extLst>
        </c:ser>
        <c:dLbls>
          <c:showLegendKey val="0"/>
          <c:showVal val="0"/>
          <c:showCatName val="0"/>
          <c:showSerName val="0"/>
          <c:showPercent val="0"/>
          <c:showBubbleSize val="0"/>
        </c:dLbls>
        <c:axId val="166231616"/>
        <c:axId val="165071992"/>
        <c:extLst>
          <c:ext xmlns:c15="http://schemas.microsoft.com/office/drawing/2012/chart" uri="{02D57815-91ED-43cb-92C2-25804820EDAC}">
            <c15:filteredScatterSeries>
              <c15:ser>
                <c:idx val="1"/>
                <c:order val="1"/>
                <c:tx>
                  <c:v>נוסחה COSH</c:v>
                </c:tx>
                <c:spPr>
                  <a:ln w="25400" cap="rnd">
                    <a:solidFill>
                      <a:schemeClr val="accent2"/>
                    </a:solidFill>
                    <a:round/>
                  </a:ln>
                  <a:effectLst/>
                </c:spPr>
                <c:marker>
                  <c:symbol val="none"/>
                </c:marker>
                <c:xVal>
                  <c:numRef>
                    <c:extLst>
                      <c:ext uri="{02D57815-91ED-43cb-92C2-25804820EDAC}">
                        <c15:formulaRef>
                          <c15:sqref>תיאוריה!$E$1:$E$21</c15:sqref>
                        </c15:formulaRef>
                      </c:ext>
                    </c:extLst>
                    <c:numCache>
                      <c:formatCode>General</c:formatCode>
                      <c:ptCount val="21"/>
                      <c:pt idx="0">
                        <c:v>0</c:v>
                      </c:pt>
                      <c:pt idx="1">
                        <c:v>2.8747500000000002E-2</c:v>
                      </c:pt>
                      <c:pt idx="2">
                        <c:v>5.7495000000000004E-2</c:v>
                      </c:pt>
                      <c:pt idx="3">
                        <c:v>8.62425E-2</c:v>
                      </c:pt>
                      <c:pt idx="4">
                        <c:v>0.11499000000000001</c:v>
                      </c:pt>
                      <c:pt idx="5">
                        <c:v>0.14373750000000002</c:v>
                      </c:pt>
                      <c:pt idx="6">
                        <c:v>0.17248500000000003</c:v>
                      </c:pt>
                      <c:pt idx="7">
                        <c:v>0.20123250000000004</c:v>
                      </c:pt>
                      <c:pt idx="8">
                        <c:v>0.22998000000000005</c:v>
                      </c:pt>
                      <c:pt idx="9">
                        <c:v>0.25872750000000005</c:v>
                      </c:pt>
                      <c:pt idx="10">
                        <c:v>0.28747500000000004</c:v>
                      </c:pt>
                      <c:pt idx="11">
                        <c:v>0.31622250000000002</c:v>
                      </c:pt>
                      <c:pt idx="12">
                        <c:v>0.34497</c:v>
                      </c:pt>
                      <c:pt idx="13">
                        <c:v>0.37371749999999998</c:v>
                      </c:pt>
                      <c:pt idx="14">
                        <c:v>0.40246499999999996</c:v>
                      </c:pt>
                      <c:pt idx="15">
                        <c:v>0.43121249999999994</c:v>
                      </c:pt>
                      <c:pt idx="16">
                        <c:v>0.45995999999999992</c:v>
                      </c:pt>
                      <c:pt idx="17">
                        <c:v>0.48870749999999991</c:v>
                      </c:pt>
                      <c:pt idx="18">
                        <c:v>0.51745499999999989</c:v>
                      </c:pt>
                      <c:pt idx="19">
                        <c:v>0.54620249999999992</c:v>
                      </c:pt>
                      <c:pt idx="20">
                        <c:v>0.57494999999999996</c:v>
                      </c:pt>
                    </c:numCache>
                  </c:numRef>
                </c:xVal>
                <c:yVal>
                  <c:numRef>
                    <c:extLst>
                      <c:ext uri="{02D57815-91ED-43cb-92C2-25804820EDAC}">
                        <c15:formulaRef>
                          <c15:sqref>תיאוריה!$I$1:$I$21</c15:sqref>
                        </c15:formulaRef>
                      </c:ext>
                    </c:extLst>
                    <c:numCache>
                      <c:formatCode>General</c:formatCode>
                      <c:ptCount val="21"/>
                      <c:pt idx="0">
                        <c:v>24.7</c:v>
                      </c:pt>
                      <c:pt idx="1">
                        <c:v>17.95212603202231</c:v>
                      </c:pt>
                      <c:pt idx="2">
                        <c:v>13.047755658721137</c:v>
                      </c:pt>
                      <c:pt idx="3">
                        <c:v>9.4832591486274147</c:v>
                      </c:pt>
                      <c:pt idx="4">
                        <c:v>6.8925984003013498</c:v>
                      </c:pt>
                      <c:pt idx="5">
                        <c:v>5.0097384943352221</c:v>
                      </c:pt>
                      <c:pt idx="6">
                        <c:v>3.6413285708515208</c:v>
                      </c:pt>
                      <c:pt idx="7">
                        <c:v>2.6468466321529593</c:v>
                      </c:pt>
                      <c:pt idx="8">
                        <c:v>1.9241693405601259</c:v>
                      </c:pt>
                      <c:pt idx="9">
                        <c:v>1.3990849741596365</c:v>
                      </c:pt>
                      <c:pt idx="10">
                        <c:v>1.0176726260215221</c:v>
                      </c:pt>
                      <c:pt idx="11">
                        <c:v>0.74076506695006505</c:v>
                      </c:pt>
                      <c:pt idx="12">
                        <c:v>0.53992666321415517</c:v>
                      </c:pt>
                      <c:pt idx="13">
                        <c:v>0.39453332167987509</c:v>
                      </c:pt>
                      <c:pt idx="14">
                        <c:v>0.28965460194800091</c:v>
                      </c:pt>
                      <c:pt idx="15">
                        <c:v>0.2145205096186549</c:v>
                      </c:pt>
                      <c:pt idx="16">
                        <c:v>0.16141552570289738</c:v>
                      </c:pt>
                      <c:pt idx="17">
                        <c:v>0.12488630007555056</c:v>
                      </c:pt>
                      <c:pt idx="18">
                        <c:v>0.1011816470199678</c:v>
                      </c:pt>
                      <c:pt idx="19">
                        <c:v>8.7867336014339256E-2</c:v>
                      </c:pt>
                      <c:pt idx="20">
                        <c:v>8.3576120630262249E-2</c:v>
                      </c:pt>
                    </c:numCache>
                  </c:numRef>
                </c:yVal>
                <c:smooth val="0"/>
                <c:extLst>
                  <c:ext xmlns:c16="http://schemas.microsoft.com/office/drawing/2014/chart" uri="{C3380CC4-5D6E-409C-BE32-E72D297353CC}">
                    <c16:uniqueId val="{00000002-C685-49E9-96EF-8871EB49E95D}"/>
                  </c:ext>
                </c:extLst>
              </c15:ser>
            </c15:filteredScatterSeries>
          </c:ext>
        </c:extLst>
      </c:scatterChart>
      <c:valAx>
        <c:axId val="166231616"/>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he-IL"/>
                  <a:t>מיקום במטרים</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65071992"/>
        <c:crosses val="autoZero"/>
        <c:crossBetween val="midCat"/>
      </c:valAx>
      <c:valAx>
        <c:axId val="16507199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rtl="1">
                  <a:defRPr sz="1000" b="0" i="0" u="none" strike="noStrike" kern="1200" baseline="0">
                    <a:solidFill>
                      <a:schemeClr val="tx1">
                        <a:lumMod val="65000"/>
                        <a:lumOff val="35000"/>
                      </a:schemeClr>
                    </a:solidFill>
                    <a:latin typeface="+mn-lt"/>
                    <a:ea typeface="+mn-ea"/>
                    <a:cs typeface="+mn-cs"/>
                  </a:defRPr>
                </a:pPr>
                <a:r>
                  <a:rPr lang="he-IL" sz="1000" b="0" i="0" u="none" strike="noStrike" baseline="0">
                    <a:effectLst/>
                  </a:rPr>
                  <a:t>הפרש הטמפרטורות ביחס לאוויר</a:t>
                </a:r>
                <a:endParaRPr lang="he-IL" baseline="0"/>
              </a:p>
            </c:rich>
          </c:tx>
          <c:layout>
            <c:manualLayout>
              <c:xMode val="edge"/>
              <c:yMode val="edge"/>
              <c:x val="1.2658227848101266E-2"/>
              <c:y val="0.31963940318271028"/>
            </c:manualLayout>
          </c:layout>
          <c:overlay val="0"/>
          <c:spPr>
            <a:noFill/>
            <a:ln>
              <a:noFill/>
            </a:ln>
            <a:effectLst/>
          </c:spPr>
          <c:txPr>
            <a:bodyPr rot="-5400000" spcFirstLastPara="1" vertOverflow="ellipsis" vert="horz" wrap="square" anchor="ctr" anchorCtr="1"/>
            <a:lstStyle/>
            <a:p>
              <a:pPr rtl="1">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66231616"/>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7.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8.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9.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0.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0.81676</cdr:x>
      <cdr:y>0.23637</cdr:y>
    </cdr:from>
    <cdr:to>
      <cdr:x>0.96757</cdr:x>
      <cdr:y>0.3268</cdr:y>
    </cdr:to>
    <cdr:sp macro="" textlink="">
      <cdr:nvSpPr>
        <cdr:cNvPr id="2" name="TextBox 1">
          <a:extLst xmlns:a="http://schemas.openxmlformats.org/drawingml/2006/main">
            <a:ext uri="{FF2B5EF4-FFF2-40B4-BE49-F238E27FC236}">
              <a16:creationId xmlns:a16="http://schemas.microsoft.com/office/drawing/2014/main" id="{E3FC9BE4-4042-41D2-B30F-BD3F5B25D8CC}"/>
            </a:ext>
          </a:extLst>
        </cdr:cNvPr>
        <cdr:cNvSpPr txBox="1"/>
      </cdr:nvSpPr>
      <cdr:spPr>
        <a:xfrm xmlns:a="http://schemas.openxmlformats.org/drawingml/2006/main">
          <a:off x="3360821" y="540349"/>
          <a:ext cx="620536" cy="206718"/>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pPr rtl="1"/>
          <a:r>
            <a:rPr lang="he-IL" sz="1000" u="sng" dirty="0">
              <a:latin typeface="Calibri Light" panose="020F0302020204030204" pitchFamily="34" charset="0"/>
              <a:cs typeface="Calibri Light" panose="020F0302020204030204" pitchFamily="34" charset="0"/>
            </a:rPr>
            <a:t>ערכי </a:t>
          </a:r>
          <a:r>
            <a:rPr lang="en-US" sz="1000" u="sng" dirty="0">
              <a:latin typeface="Calibri Light" panose="020F0302020204030204" pitchFamily="34" charset="0"/>
              <a:cs typeface="Calibri Light" panose="020F0302020204030204" pitchFamily="34" charset="0"/>
            </a:rPr>
            <a:t>K</a:t>
          </a:r>
        </a:p>
      </cdr:txBody>
    </cdr:sp>
  </cdr:relSizeAnchor>
</c:userShapes>
</file>

<file path=ppt/drawings/drawing2.xml><?xml version="1.0" encoding="utf-8"?>
<c:userShapes xmlns:c="http://schemas.openxmlformats.org/drawingml/2006/chart">
  <cdr:relSizeAnchor xmlns:cdr="http://schemas.openxmlformats.org/drawingml/2006/chartDrawing">
    <cdr:from>
      <cdr:x>0.83603</cdr:x>
      <cdr:y>0.24751</cdr:y>
    </cdr:from>
    <cdr:to>
      <cdr:x>0.97999</cdr:x>
      <cdr:y>0.35136</cdr:y>
    </cdr:to>
    <cdr:sp macro="" textlink="">
      <cdr:nvSpPr>
        <cdr:cNvPr id="2" name="TextBox 1">
          <a:extLst xmlns:a="http://schemas.openxmlformats.org/drawingml/2006/main">
            <a:ext uri="{FF2B5EF4-FFF2-40B4-BE49-F238E27FC236}">
              <a16:creationId xmlns:a16="http://schemas.microsoft.com/office/drawing/2014/main" id="{E3FC9BE4-4042-41D2-B30F-BD3F5B25D8CC}"/>
            </a:ext>
          </a:extLst>
        </cdr:cNvPr>
        <cdr:cNvSpPr txBox="1"/>
      </cdr:nvSpPr>
      <cdr:spPr>
        <a:xfrm xmlns:a="http://schemas.openxmlformats.org/drawingml/2006/main">
          <a:off x="3440115" y="565815"/>
          <a:ext cx="592331" cy="237400"/>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pPr rtl="1"/>
          <a:r>
            <a:rPr lang="he-IL" sz="1000" u="sng" dirty="0">
              <a:latin typeface="Calibri Light" panose="020F0302020204030204" pitchFamily="34" charset="0"/>
              <a:cs typeface="Calibri Light" panose="020F0302020204030204" pitchFamily="34" charset="0"/>
            </a:rPr>
            <a:t>ערכי </a:t>
          </a:r>
          <a:r>
            <a:rPr lang="en-US" sz="1000" u="sng" dirty="0">
              <a:latin typeface="Calibri Light" panose="020F0302020204030204" pitchFamily="34" charset="0"/>
              <a:cs typeface="Calibri Light" panose="020F0302020204030204" pitchFamily="34" charset="0"/>
            </a:rPr>
            <a:t>K</a:t>
          </a:r>
        </a:p>
      </cdr:txBody>
    </cdr:sp>
  </cdr:relSizeAnchor>
</c:userShapes>
</file>

<file path=ppt/drawings/drawing3.xml><?xml version="1.0" encoding="utf-8"?>
<c:userShapes xmlns:c="http://schemas.openxmlformats.org/drawingml/2006/chart">
  <cdr:relSizeAnchor xmlns:cdr="http://schemas.openxmlformats.org/drawingml/2006/chartDrawing">
    <cdr:from>
      <cdr:x>0.82162</cdr:x>
      <cdr:y>0.24466</cdr:y>
    </cdr:from>
    <cdr:to>
      <cdr:x>0.98039</cdr:x>
      <cdr:y>0.34595</cdr:y>
    </cdr:to>
    <cdr:sp macro="" textlink="">
      <cdr:nvSpPr>
        <cdr:cNvPr id="2" name="TextBox 1">
          <a:extLst xmlns:a="http://schemas.openxmlformats.org/drawingml/2006/main">
            <a:ext uri="{FF2B5EF4-FFF2-40B4-BE49-F238E27FC236}">
              <a16:creationId xmlns:a16="http://schemas.microsoft.com/office/drawing/2014/main" id="{E3FC9BE4-4042-41D2-B30F-BD3F5B25D8CC}"/>
            </a:ext>
          </a:extLst>
        </cdr:cNvPr>
        <cdr:cNvSpPr txBox="1"/>
      </cdr:nvSpPr>
      <cdr:spPr>
        <a:xfrm xmlns:a="http://schemas.openxmlformats.org/drawingml/2006/main">
          <a:off x="3472783" y="588412"/>
          <a:ext cx="671091" cy="243593"/>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pPr rtl="1"/>
          <a:r>
            <a:rPr lang="he-IL" sz="1000" u="sng" dirty="0">
              <a:latin typeface="Calibri Light" panose="020F0302020204030204" pitchFamily="34" charset="0"/>
              <a:cs typeface="Calibri Light" panose="020F0302020204030204" pitchFamily="34" charset="0"/>
            </a:rPr>
            <a:t>ערכי </a:t>
          </a:r>
          <a:r>
            <a:rPr lang="en-US" sz="1000" u="sng" dirty="0">
              <a:latin typeface="Calibri Light" panose="020F0302020204030204" pitchFamily="34" charset="0"/>
              <a:cs typeface="Calibri Light" panose="020F0302020204030204" pitchFamily="34" charset="0"/>
            </a:rPr>
            <a:t>H</a:t>
          </a:r>
          <a:endParaRPr lang="he-IL" sz="1000" u="sng" dirty="0">
            <a:latin typeface="Calibri Light" panose="020F0302020204030204" pitchFamily="34" charset="0"/>
            <a:cs typeface="Calibri Light" panose="020F0302020204030204" pitchFamily="34" charset="0"/>
          </a:endParaRPr>
        </a:p>
      </cdr:txBody>
    </cdr:sp>
  </cdr:relSizeAnchor>
</c:userShapes>
</file>

<file path=ppt/drawings/drawing4.xml><?xml version="1.0" encoding="utf-8"?>
<c:userShapes xmlns:c="http://schemas.openxmlformats.org/drawingml/2006/chart">
  <cdr:relSizeAnchor xmlns:cdr="http://schemas.openxmlformats.org/drawingml/2006/chartDrawing">
    <cdr:from>
      <cdr:x>0.82549</cdr:x>
      <cdr:y>0.24436</cdr:y>
    </cdr:from>
    <cdr:to>
      <cdr:x>0.97351</cdr:x>
      <cdr:y>0.38263</cdr:y>
    </cdr:to>
    <cdr:sp macro="" textlink="">
      <cdr:nvSpPr>
        <cdr:cNvPr id="2" name="TextBox 1">
          <a:extLst xmlns:a="http://schemas.openxmlformats.org/drawingml/2006/main">
            <a:ext uri="{FF2B5EF4-FFF2-40B4-BE49-F238E27FC236}">
              <a16:creationId xmlns:a16="http://schemas.microsoft.com/office/drawing/2014/main" id="{E3FC9BE4-4042-41D2-B30F-BD3F5B25D8CC}"/>
            </a:ext>
          </a:extLst>
        </cdr:cNvPr>
        <cdr:cNvSpPr txBox="1"/>
      </cdr:nvSpPr>
      <cdr:spPr>
        <a:xfrm xmlns:a="http://schemas.openxmlformats.org/drawingml/2006/main">
          <a:off x="3489159" y="587693"/>
          <a:ext cx="625640" cy="332546"/>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pPr rtl="1"/>
          <a:r>
            <a:rPr lang="he-IL" sz="1000" u="sng" dirty="0">
              <a:latin typeface="Calibri Light" panose="020F0302020204030204" pitchFamily="34" charset="0"/>
              <a:cs typeface="Calibri Light" panose="020F0302020204030204" pitchFamily="34" charset="0"/>
            </a:rPr>
            <a:t>ערכי </a:t>
          </a:r>
          <a:r>
            <a:rPr lang="en-US" sz="1000" u="sng" dirty="0">
              <a:latin typeface="Calibri Light" panose="020F0302020204030204" pitchFamily="34" charset="0"/>
              <a:cs typeface="Calibri Light" panose="020F0302020204030204" pitchFamily="34" charset="0"/>
            </a:rPr>
            <a:t>H</a:t>
          </a:r>
          <a:endParaRPr lang="he-IL" sz="1000" u="sng" dirty="0">
            <a:latin typeface="Calibri Light" panose="020F0302020204030204" pitchFamily="34" charset="0"/>
            <a:cs typeface="Calibri Light" panose="020F0302020204030204" pitchFamily="34" charset="0"/>
          </a:endParaRPr>
        </a:p>
      </cdr:txBody>
    </cdr:sp>
  </cdr:relSizeAnchor>
</c:userShapes>
</file>

<file path=ppt/drawings/drawing5.xml><?xml version="1.0" encoding="utf-8"?>
<c:userShapes xmlns:c="http://schemas.openxmlformats.org/drawingml/2006/chart">
  <cdr:relSizeAnchor xmlns:cdr="http://schemas.openxmlformats.org/drawingml/2006/chartDrawing">
    <cdr:from>
      <cdr:x>0.82123</cdr:x>
      <cdr:y>0.19397</cdr:y>
    </cdr:from>
    <cdr:to>
      <cdr:x>1</cdr:x>
      <cdr:y>0.32218</cdr:y>
    </cdr:to>
    <cdr:sp macro="" textlink="">
      <cdr:nvSpPr>
        <cdr:cNvPr id="2" name="TextBox 1">
          <a:extLst xmlns:a="http://schemas.openxmlformats.org/drawingml/2006/main">
            <a:ext uri="{FF2B5EF4-FFF2-40B4-BE49-F238E27FC236}">
              <a16:creationId xmlns:a16="http://schemas.microsoft.com/office/drawing/2014/main" id="{E3FC9BE4-4042-41D2-B30F-BD3F5B25D8CC}"/>
            </a:ext>
          </a:extLst>
        </cdr:cNvPr>
        <cdr:cNvSpPr txBox="1"/>
      </cdr:nvSpPr>
      <cdr:spPr>
        <a:xfrm xmlns:a="http://schemas.openxmlformats.org/drawingml/2006/main">
          <a:off x="3537284" y="424627"/>
          <a:ext cx="770021" cy="280660"/>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pPr rtl="1"/>
          <a:r>
            <a:rPr lang="he-IL" sz="1000" u="sng" dirty="0">
              <a:latin typeface="Calibri Light" panose="020F0302020204030204" pitchFamily="34" charset="0"/>
              <a:cs typeface="Calibri Light" panose="020F0302020204030204" pitchFamily="34" charset="0"/>
            </a:rPr>
            <a:t>ערכי </a:t>
          </a:r>
          <a:r>
            <a:rPr lang="en-US" sz="1000" u="sng" dirty="0">
              <a:latin typeface="Calibri Light" panose="020F0302020204030204" pitchFamily="34" charset="0"/>
              <a:cs typeface="Calibri Light" panose="020F0302020204030204" pitchFamily="34" charset="0"/>
            </a:rPr>
            <a:t>C</a:t>
          </a:r>
        </a:p>
      </cdr:txBody>
    </cdr:sp>
  </cdr:relSizeAnchor>
</c:userShapes>
</file>

<file path=ppt/drawings/drawing6.xml><?xml version="1.0" encoding="utf-8"?>
<c:userShapes xmlns:c="http://schemas.openxmlformats.org/drawingml/2006/chart">
  <cdr:relSizeAnchor xmlns:cdr="http://schemas.openxmlformats.org/drawingml/2006/chartDrawing">
    <cdr:from>
      <cdr:x>0.78957</cdr:x>
      <cdr:y>0.19005</cdr:y>
    </cdr:from>
    <cdr:to>
      <cdr:x>0.98013</cdr:x>
      <cdr:y>0.31149</cdr:y>
    </cdr:to>
    <cdr:sp macro="" textlink="">
      <cdr:nvSpPr>
        <cdr:cNvPr id="2" name="TextBox 1">
          <a:extLst xmlns:a="http://schemas.openxmlformats.org/drawingml/2006/main">
            <a:ext uri="{FF2B5EF4-FFF2-40B4-BE49-F238E27FC236}">
              <a16:creationId xmlns:a16="http://schemas.microsoft.com/office/drawing/2014/main" id="{E3FC9BE4-4042-41D2-B30F-BD3F5B25D8CC}"/>
            </a:ext>
          </a:extLst>
        </cdr:cNvPr>
        <cdr:cNvSpPr txBox="1"/>
      </cdr:nvSpPr>
      <cdr:spPr>
        <a:xfrm xmlns:a="http://schemas.openxmlformats.org/drawingml/2006/main">
          <a:off x="3400926" y="418428"/>
          <a:ext cx="820783" cy="267388"/>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pPr rtl="1"/>
          <a:r>
            <a:rPr lang="he-IL" sz="1000" u="sng" dirty="0">
              <a:latin typeface="Calibri Light" panose="020F0302020204030204" pitchFamily="34" charset="0"/>
              <a:cs typeface="Calibri Light" panose="020F0302020204030204" pitchFamily="34" charset="0"/>
            </a:rPr>
            <a:t>ערכי </a:t>
          </a:r>
          <a:r>
            <a:rPr lang="en-US" sz="1000" u="sng" dirty="0">
              <a:latin typeface="Calibri Light" panose="020F0302020204030204" pitchFamily="34" charset="0"/>
              <a:cs typeface="Calibri Light" panose="020F0302020204030204" pitchFamily="34" charset="0"/>
            </a:rPr>
            <a:t>C</a:t>
          </a:r>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g72f1064423_1_1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g72f1064423_1_1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72f1064423_1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72f1064423_1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802789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72f1064423_1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72f1064423_1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72f1064423_1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72f1064423_1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181107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72f1064423_1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72f1064423_1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72f1064423_1_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72f1064423_1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72f1064423_1_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72f1064423_1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452865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72f1064423_1_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72f1064423_1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72f1064423_1_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72f1064423_1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152321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72f1064423_1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72f1064423_1_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72f1064423_1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72f1064423_1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237848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72f1064423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72f1064423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892817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 name="Google Shape;6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72f1064423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72f1064423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g72f1064423_1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 name="Google Shape;75;g72f1064423_1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72f1064423_1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72f1064423_1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730ac83d0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730ac83d0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72f1064423_1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72f1064423_1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72f1064423_1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72f1064423_1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031685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B0233-4353-4CD6-AD72-BE1DADD4BE5C}"/>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7C44E29D-4B48-4E06-B868-FE17A48E8815}"/>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890A9715-2A34-42BE-8BEE-39BBC665F1B4}"/>
              </a:ext>
            </a:extLst>
          </p:cNvPr>
          <p:cNvSpPr>
            <a:spLocks noGrp="1"/>
          </p:cNvSpPr>
          <p:nvPr>
            <p:ph type="dt" sz="half" idx="10"/>
          </p:nvPr>
        </p:nvSpPr>
        <p:spPr/>
        <p:txBody>
          <a:bodyPr/>
          <a:lstStyle/>
          <a:p>
            <a:fld id="{78ABE3C1-DBE1-495D-B57B-2849774B866A}" type="datetimeFigureOut">
              <a:rPr lang="en-US" smtClean="0"/>
              <a:t>11/7/2020</a:t>
            </a:fld>
            <a:endParaRPr lang="en-US" dirty="0"/>
          </a:p>
        </p:txBody>
      </p:sp>
      <p:sp>
        <p:nvSpPr>
          <p:cNvPr id="5" name="Footer Placeholder 4">
            <a:extLst>
              <a:ext uri="{FF2B5EF4-FFF2-40B4-BE49-F238E27FC236}">
                <a16:creationId xmlns:a16="http://schemas.microsoft.com/office/drawing/2014/main" id="{BC560306-78B9-4A41-9C55-14B8A28F7D2D}"/>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3C8303E-BE3D-4EC9-AD92-6A0575762FB9}"/>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486333044"/>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72800E-7671-4D31-8351-BBD86B30559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ADF0A81-0589-4520-AD63-F0CD9DDFFA2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2A3228B-F1B4-4A02-8162-E5A04AFFC96D}"/>
              </a:ext>
            </a:extLst>
          </p:cNvPr>
          <p:cNvSpPr>
            <a:spLocks noGrp="1"/>
          </p:cNvSpPr>
          <p:nvPr>
            <p:ph type="dt" sz="half" idx="10"/>
          </p:nvPr>
        </p:nvSpPr>
        <p:spPr/>
        <p:txBody>
          <a:bodyPr/>
          <a:lstStyle/>
          <a:p>
            <a:fld id="{1FA3F48C-C7C6-4055-9F49-3777875E72AE}" type="datetimeFigureOut">
              <a:rPr lang="en-US" smtClean="0"/>
              <a:t>11/7/2020</a:t>
            </a:fld>
            <a:endParaRPr lang="en-US" dirty="0"/>
          </a:p>
        </p:txBody>
      </p:sp>
      <p:sp>
        <p:nvSpPr>
          <p:cNvPr id="5" name="Footer Placeholder 4">
            <a:extLst>
              <a:ext uri="{FF2B5EF4-FFF2-40B4-BE49-F238E27FC236}">
                <a16:creationId xmlns:a16="http://schemas.microsoft.com/office/drawing/2014/main" id="{72D5EE4D-6133-44F6-B3F4-264D52F6D21F}"/>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288489F-F3F2-4F6A-B0A7-054D53797B92}"/>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265889030"/>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4458986-D1D9-4812-BB5F-23095734989B}"/>
              </a:ext>
            </a:extLst>
          </p:cNvPr>
          <p:cNvSpPr>
            <a:spLocks noGrp="1"/>
          </p:cNvSpPr>
          <p:nvPr>
            <p:ph type="title" orient="vert"/>
          </p:nvPr>
        </p:nvSpPr>
        <p:spPr>
          <a:xfrm>
            <a:off x="6543675" y="273844"/>
            <a:ext cx="1971675" cy="4358879"/>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6404A88-27B1-49C3-B626-C3E39E92371A}"/>
              </a:ext>
            </a:extLst>
          </p:cNvPr>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CBA12F0-980C-47E4-852F-544AFE165125}"/>
              </a:ext>
            </a:extLst>
          </p:cNvPr>
          <p:cNvSpPr>
            <a:spLocks noGrp="1"/>
          </p:cNvSpPr>
          <p:nvPr>
            <p:ph type="dt" sz="half" idx="10"/>
          </p:nvPr>
        </p:nvSpPr>
        <p:spPr/>
        <p:txBody>
          <a:bodyPr/>
          <a:lstStyle/>
          <a:p>
            <a:fld id="{6178E61D-D431-422C-9764-11DAFE33AB63}" type="datetimeFigureOut">
              <a:rPr lang="en-US" smtClean="0"/>
              <a:t>11/7/2020</a:t>
            </a:fld>
            <a:endParaRPr lang="en-US" dirty="0"/>
          </a:p>
        </p:txBody>
      </p:sp>
      <p:sp>
        <p:nvSpPr>
          <p:cNvPr id="5" name="Footer Placeholder 4">
            <a:extLst>
              <a:ext uri="{FF2B5EF4-FFF2-40B4-BE49-F238E27FC236}">
                <a16:creationId xmlns:a16="http://schemas.microsoft.com/office/drawing/2014/main" id="{C2D5A30E-3B98-47F9-A7E7-BC263730F6ED}"/>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FC7E91E-CFBC-42CF-AD4C-A7F6017AAEBA}"/>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009677146"/>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40609720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0A2F61-8D35-4683-B9A8-7F7632FDF81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CF7AA0A-A10D-4682-A645-4E2BAFE960F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E696A87-E2AB-4DA4-8A5F-F6DF058DCB8B}"/>
              </a:ext>
            </a:extLst>
          </p:cNvPr>
          <p:cNvSpPr>
            <a:spLocks noGrp="1"/>
          </p:cNvSpPr>
          <p:nvPr>
            <p:ph type="dt" sz="half" idx="10"/>
          </p:nvPr>
        </p:nvSpPr>
        <p:spPr/>
        <p:txBody>
          <a:bodyPr/>
          <a:lstStyle/>
          <a:p>
            <a:fld id="{12DE42F4-6EEF-4EF7-8ED4-2208F0F89A08}" type="datetimeFigureOut">
              <a:rPr lang="en-US" smtClean="0"/>
              <a:t>11/7/2020</a:t>
            </a:fld>
            <a:endParaRPr lang="en-US" dirty="0"/>
          </a:p>
        </p:txBody>
      </p:sp>
      <p:sp>
        <p:nvSpPr>
          <p:cNvPr id="5" name="Footer Placeholder 4">
            <a:extLst>
              <a:ext uri="{FF2B5EF4-FFF2-40B4-BE49-F238E27FC236}">
                <a16:creationId xmlns:a16="http://schemas.microsoft.com/office/drawing/2014/main" id="{80F37894-0213-4727-9EB9-3543B070FE8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6EBB247E-E0C4-4DBF-8F3A-8736D92356C2}"/>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4292620585"/>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AFA736-67D3-485B-8434-2836A4A2069B}"/>
              </a:ext>
            </a:extLst>
          </p:cNvPr>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16F09289-D91F-4C62-A7B4-C20F344AD441}"/>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642A824-2C60-4B93-89C4-6E22E539F22B}"/>
              </a:ext>
            </a:extLst>
          </p:cNvPr>
          <p:cNvSpPr>
            <a:spLocks noGrp="1"/>
          </p:cNvSpPr>
          <p:nvPr>
            <p:ph type="dt" sz="half" idx="10"/>
          </p:nvPr>
        </p:nvSpPr>
        <p:spPr/>
        <p:txBody>
          <a:bodyPr/>
          <a:lstStyle/>
          <a:p>
            <a:fld id="{30578ACC-22D6-47C1-A373-4FD133E34F3C}" type="datetimeFigureOut">
              <a:rPr lang="en-US" smtClean="0"/>
              <a:t>11/7/2020</a:t>
            </a:fld>
            <a:endParaRPr lang="en-US" dirty="0"/>
          </a:p>
        </p:txBody>
      </p:sp>
      <p:sp>
        <p:nvSpPr>
          <p:cNvPr id="5" name="Footer Placeholder 4">
            <a:extLst>
              <a:ext uri="{FF2B5EF4-FFF2-40B4-BE49-F238E27FC236}">
                <a16:creationId xmlns:a16="http://schemas.microsoft.com/office/drawing/2014/main" id="{FB481D8B-B33B-4A33-8571-F60D015EFEF0}"/>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2B2A3AF-C64A-452D-8535-CC58E27256CA}"/>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402994710"/>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EC85E4-5DCF-46EC-B1EA-29A5197AE23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77B1CFD-BE56-4ADA-8058-89A0F388892B}"/>
              </a:ext>
            </a:extLst>
          </p:cNvPr>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C649EBA-31AA-4AA3-9972-4F746639AB48}"/>
              </a:ext>
            </a:extLst>
          </p:cNvPr>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2096510-1DD6-4265-8A21-86C130DCEB4B}"/>
              </a:ext>
            </a:extLst>
          </p:cNvPr>
          <p:cNvSpPr>
            <a:spLocks noGrp="1"/>
          </p:cNvSpPr>
          <p:nvPr>
            <p:ph type="dt" sz="half" idx="10"/>
          </p:nvPr>
        </p:nvSpPr>
        <p:spPr/>
        <p:txBody>
          <a:bodyPr/>
          <a:lstStyle/>
          <a:p>
            <a:fld id="{4E5A6C69-6797-4E8A-BF37-F2C3751466E9}" type="datetimeFigureOut">
              <a:rPr lang="en-US" smtClean="0"/>
              <a:t>11/7/2020</a:t>
            </a:fld>
            <a:endParaRPr lang="en-US" dirty="0"/>
          </a:p>
        </p:txBody>
      </p:sp>
      <p:sp>
        <p:nvSpPr>
          <p:cNvPr id="6" name="Footer Placeholder 5">
            <a:extLst>
              <a:ext uri="{FF2B5EF4-FFF2-40B4-BE49-F238E27FC236}">
                <a16:creationId xmlns:a16="http://schemas.microsoft.com/office/drawing/2014/main" id="{815ED662-5551-43B9-8E3F-D5575837EB65}"/>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8026DE8C-58D4-46FB-9D5C-8B02ED328611}"/>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672992079"/>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96B1CF-F128-42D0-B969-6D3FA3A179F2}"/>
              </a:ext>
            </a:extLst>
          </p:cNvPr>
          <p:cNvSpPr>
            <a:spLocks noGrp="1"/>
          </p:cNvSpPr>
          <p:nvPr>
            <p:ph type="title"/>
          </p:nvPr>
        </p:nvSpPr>
        <p:spPr>
          <a:xfrm>
            <a:off x="629841" y="273844"/>
            <a:ext cx="7886700" cy="994172"/>
          </a:xfrm>
        </p:spPr>
        <p:txBody>
          <a:bodyPr/>
          <a:lstStyle/>
          <a:p>
            <a:r>
              <a:rPr lang="en-US"/>
              <a:t>Click to edit Master title style</a:t>
            </a:r>
          </a:p>
        </p:txBody>
      </p:sp>
      <p:sp>
        <p:nvSpPr>
          <p:cNvPr id="3" name="Text Placeholder 2">
            <a:extLst>
              <a:ext uri="{FF2B5EF4-FFF2-40B4-BE49-F238E27FC236}">
                <a16:creationId xmlns:a16="http://schemas.microsoft.com/office/drawing/2014/main" id="{60B7F6FE-52B8-4742-8596-5E34438F4B9E}"/>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4CDCA607-1635-499D-BE9E-2D2FABF25697}"/>
              </a:ext>
            </a:extLst>
          </p:cNvPr>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1638DB2-41F6-4418-B63A-6989E2AE0158}"/>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4AD0070A-16C3-4484-826A-A85CD91D3635}"/>
              </a:ext>
            </a:extLst>
          </p:cNvPr>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E69CB53-BE6E-48F5-B92B-1EA5172DD3C6}"/>
              </a:ext>
            </a:extLst>
          </p:cNvPr>
          <p:cNvSpPr>
            <a:spLocks noGrp="1"/>
          </p:cNvSpPr>
          <p:nvPr>
            <p:ph type="dt" sz="half" idx="10"/>
          </p:nvPr>
        </p:nvSpPr>
        <p:spPr/>
        <p:txBody>
          <a:bodyPr/>
          <a:lstStyle/>
          <a:p>
            <a:fld id="{D82014A1-A632-4878-A0D3-F52BA7563730}" type="datetimeFigureOut">
              <a:rPr lang="en-US" smtClean="0"/>
              <a:t>11/7/2020</a:t>
            </a:fld>
            <a:endParaRPr lang="en-US" dirty="0"/>
          </a:p>
        </p:txBody>
      </p:sp>
      <p:sp>
        <p:nvSpPr>
          <p:cNvPr id="8" name="Footer Placeholder 7">
            <a:extLst>
              <a:ext uri="{FF2B5EF4-FFF2-40B4-BE49-F238E27FC236}">
                <a16:creationId xmlns:a16="http://schemas.microsoft.com/office/drawing/2014/main" id="{0A7C237F-8A1C-47DF-91BF-B31449C00066}"/>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AE6DBFF3-B802-49B7-BFD3-17F072EACA4E}"/>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883722250"/>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EABB87-4C7C-49B1-9B71-F041377D975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0D41383-95A9-44A1-8901-8DE364850198}"/>
              </a:ext>
            </a:extLst>
          </p:cNvPr>
          <p:cNvSpPr>
            <a:spLocks noGrp="1"/>
          </p:cNvSpPr>
          <p:nvPr>
            <p:ph type="dt" sz="half" idx="10"/>
          </p:nvPr>
        </p:nvSpPr>
        <p:spPr/>
        <p:txBody>
          <a:bodyPr/>
          <a:lstStyle/>
          <a:p>
            <a:fld id="{CE99F462-093F-4566-844B-4C71F2739DA5}" type="datetimeFigureOut">
              <a:rPr lang="en-US" smtClean="0"/>
              <a:t>11/7/2020</a:t>
            </a:fld>
            <a:endParaRPr lang="en-US" dirty="0"/>
          </a:p>
        </p:txBody>
      </p:sp>
      <p:sp>
        <p:nvSpPr>
          <p:cNvPr id="4" name="Footer Placeholder 3">
            <a:extLst>
              <a:ext uri="{FF2B5EF4-FFF2-40B4-BE49-F238E27FC236}">
                <a16:creationId xmlns:a16="http://schemas.microsoft.com/office/drawing/2014/main" id="{BA89DB78-C1CD-4DD3-887C-8821EDB98277}"/>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2E1D33B2-D9F3-42CA-A0A5-F212ABF716DC}"/>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814837547"/>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734EBEB-9FCD-472D-8F84-6C95E625FDDB}"/>
              </a:ext>
            </a:extLst>
          </p:cNvPr>
          <p:cNvSpPr>
            <a:spLocks noGrp="1"/>
          </p:cNvSpPr>
          <p:nvPr>
            <p:ph type="dt" sz="half" idx="10"/>
          </p:nvPr>
        </p:nvSpPr>
        <p:spPr/>
        <p:txBody>
          <a:bodyPr/>
          <a:lstStyle/>
          <a:p>
            <a:fld id="{3D24A7AC-904D-4781-85BA-7D10C17ED021}" type="datetimeFigureOut">
              <a:rPr lang="en-US" smtClean="0"/>
              <a:t>11/7/2020</a:t>
            </a:fld>
            <a:endParaRPr lang="en-US" dirty="0"/>
          </a:p>
        </p:txBody>
      </p:sp>
      <p:sp>
        <p:nvSpPr>
          <p:cNvPr id="3" name="Footer Placeholder 2">
            <a:extLst>
              <a:ext uri="{FF2B5EF4-FFF2-40B4-BE49-F238E27FC236}">
                <a16:creationId xmlns:a16="http://schemas.microsoft.com/office/drawing/2014/main" id="{9EBB9F28-3812-4EBB-AB51-34EE3DE47101}"/>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964458B4-1C01-4EA7-A9F3-6B26C1916529}"/>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2278744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6CFF54-5023-4596-8419-E37E78663D2A}"/>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AC4521A4-5CC8-459A-B262-8501AEA5EFAC}"/>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2CCACC0-FA19-4843-917B-2F47CD3992D3}"/>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D99A3362-94F6-4666-B4AF-3C108474EFA0}"/>
              </a:ext>
            </a:extLst>
          </p:cNvPr>
          <p:cNvSpPr>
            <a:spLocks noGrp="1"/>
          </p:cNvSpPr>
          <p:nvPr>
            <p:ph type="dt" sz="half" idx="10"/>
          </p:nvPr>
        </p:nvSpPr>
        <p:spPr/>
        <p:txBody>
          <a:bodyPr/>
          <a:lstStyle/>
          <a:p>
            <a:fld id="{E331444B-B92B-4E27-8C94-BB93EAF5CB18}" type="datetimeFigureOut">
              <a:rPr lang="en-US" smtClean="0"/>
              <a:t>11/7/2020</a:t>
            </a:fld>
            <a:endParaRPr lang="en-US" dirty="0"/>
          </a:p>
        </p:txBody>
      </p:sp>
      <p:sp>
        <p:nvSpPr>
          <p:cNvPr id="6" name="Footer Placeholder 5">
            <a:extLst>
              <a:ext uri="{FF2B5EF4-FFF2-40B4-BE49-F238E27FC236}">
                <a16:creationId xmlns:a16="http://schemas.microsoft.com/office/drawing/2014/main" id="{D9472A46-3773-4C51-A592-F30FBA6A52BE}"/>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17498C6B-A9AF-4B6C-AE83-D734515E86A4}"/>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067575315"/>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42C133-5452-4425-B37D-8F7A0039A587}"/>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462399FB-3A69-47DB-8C08-BE1431272630}"/>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5FD7D35E-7AF8-418D-B1FA-9756688806E0}"/>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E3365DA7-E5A9-4CAE-8215-2E110B462C3F}"/>
              </a:ext>
            </a:extLst>
          </p:cNvPr>
          <p:cNvSpPr>
            <a:spLocks noGrp="1"/>
          </p:cNvSpPr>
          <p:nvPr>
            <p:ph type="dt" sz="half" idx="10"/>
          </p:nvPr>
        </p:nvSpPr>
        <p:spPr/>
        <p:txBody>
          <a:bodyPr/>
          <a:lstStyle/>
          <a:p>
            <a:fld id="{363EFA5E-FA76-400D-B3DC-F0BA90E6D107}" type="datetimeFigureOut">
              <a:rPr lang="en-US" smtClean="0"/>
              <a:t>11/7/2020</a:t>
            </a:fld>
            <a:endParaRPr lang="en-US" dirty="0"/>
          </a:p>
        </p:txBody>
      </p:sp>
      <p:sp>
        <p:nvSpPr>
          <p:cNvPr id="6" name="Footer Placeholder 5">
            <a:extLst>
              <a:ext uri="{FF2B5EF4-FFF2-40B4-BE49-F238E27FC236}">
                <a16:creationId xmlns:a16="http://schemas.microsoft.com/office/drawing/2014/main" id="{982FC18E-D30D-459D-9D8B-9FC8D1537B4B}"/>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2BB9D19B-5F2D-468B-8A60-A07C7CDBCBE2}"/>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473015139"/>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100000">
              <a:schemeClr val="accent4">
                <a:lumMod val="60000"/>
                <a:lumOff val="40000"/>
              </a:schemeClr>
            </a:gs>
            <a:gs pos="77000">
              <a:srgbClr val="ADCC93"/>
            </a:gs>
            <a:gs pos="0">
              <a:srgbClr val="00B0F0"/>
            </a:gs>
          </a:gsLst>
          <a:lin ang="2700000" scaled="0"/>
          <a:tileRect/>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78E8169-A2A2-4E2D-928B-AC015390A590}"/>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6D0DC16-6C78-4456-91D7-96FA10F40286}"/>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63F7107-A517-4794-877B-040C31DD37EC}"/>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9D6E9DEC-419B-4CC5-A080-3B06BD5A8291}" type="datetimeFigureOut">
              <a:rPr lang="en-US" smtClean="0"/>
              <a:t>11/7/2020</a:t>
            </a:fld>
            <a:endParaRPr lang="en-US" dirty="0"/>
          </a:p>
        </p:txBody>
      </p:sp>
      <p:sp>
        <p:nvSpPr>
          <p:cNvPr id="5" name="Footer Placeholder 4">
            <a:extLst>
              <a:ext uri="{FF2B5EF4-FFF2-40B4-BE49-F238E27FC236}">
                <a16:creationId xmlns:a16="http://schemas.microsoft.com/office/drawing/2014/main" id="{3A36C697-F029-4B38-8CAC-FA9D3287FA43}"/>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97581152-DF76-4F02-B27B-90B1992E7AA0}"/>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866479825"/>
      </p:ext>
    </p:extLst>
  </p:cSld>
  <p:clrMap bg1="lt1" tx1="dk1" bg2="lt2" tx2="dk2" accent1="accent1" accent2="accent2" accent3="accent3" accent4="accent4" accent5="accent5" accent6="accent6" hlink="hlink" folHlink="folHlink"/>
  <p:sldLayoutIdLst>
    <p:sldLayoutId id="2147483719" r:id="rId1"/>
    <p:sldLayoutId id="2147483720" r:id="rId2"/>
    <p:sldLayoutId id="2147483721" r:id="rId3"/>
    <p:sldLayoutId id="2147483722" r:id="rId4"/>
    <p:sldLayoutId id="2147483723" r:id="rId5"/>
    <p:sldLayoutId id="2147483724" r:id="rId6"/>
    <p:sldLayoutId id="2147483725" r:id="rId7"/>
    <p:sldLayoutId id="2147483726" r:id="rId8"/>
    <p:sldLayoutId id="2147483727" r:id="rId9"/>
    <p:sldLayoutId id="2147483728" r:id="rId10"/>
    <p:sldLayoutId id="2147483729" r:id="rId11"/>
    <p:sldLayoutId id="2147483730" r:id="rId12"/>
  </p:sldLayoutIdLst>
  <p:hf sldNum="0"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12.xml"/><Relationship Id="rId5" Type="http://schemas.openxmlformats.org/officeDocument/2006/relationships/image" Target="../media/image120.png"/><Relationship Id="rId4" Type="http://schemas.openxmlformats.org/officeDocument/2006/relationships/image" Target="../media/image13.jpeg"/></Relationships>
</file>

<file path=ppt/slides/_rels/slide11.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12.xml"/><Relationship Id="rId4" Type="http://schemas.openxmlformats.org/officeDocument/2006/relationships/chart" Target="../charts/chart3.xml"/></Relationships>
</file>

<file path=ppt/slides/_rels/slide12.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chart" Target="../charts/chart4.xml"/><Relationship Id="rId1" Type="http://schemas.openxmlformats.org/officeDocument/2006/relationships/slideLayout" Target="../slideLayouts/slideLayout12.xml"/><Relationship Id="rId4" Type="http://schemas.openxmlformats.org/officeDocument/2006/relationships/chart" Target="../charts/chart6.xml"/></Relationships>
</file>

<file path=ppt/slides/_rels/slide13.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chart" Target="../charts/chart7.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8.xml"/><Relationship Id="rId1" Type="http://schemas.openxmlformats.org/officeDocument/2006/relationships/slideLayout" Target="../slideLayouts/slideLayout12.xml"/><Relationship Id="rId5" Type="http://schemas.openxmlformats.org/officeDocument/2006/relationships/image" Target="../media/image150.png"/><Relationship Id="rId4" Type="http://schemas.openxmlformats.org/officeDocument/2006/relationships/image" Target="../media/image140.png"/></Relationships>
</file>

<file path=ppt/slides/_rels/slide15.xml.rels><?xml version="1.0" encoding="UTF-8" standalone="yes"?>
<Relationships xmlns="http://schemas.openxmlformats.org/package/2006/relationships"><Relationship Id="rId8" Type="http://schemas.openxmlformats.org/officeDocument/2006/relationships/image" Target="../media/image210.png"/><Relationship Id="rId13" Type="http://schemas.openxmlformats.org/officeDocument/2006/relationships/image" Target="../media/image16.png"/><Relationship Id="rId12"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12.xml"/><Relationship Id="rId11" Type="http://schemas.openxmlformats.org/officeDocument/2006/relationships/image" Target="../media/image14.png"/><Relationship Id="rId10" Type="http://schemas.openxmlformats.org/officeDocument/2006/relationships/image" Target="../media/image150.png"/><Relationship Id="rId9" Type="http://schemas.openxmlformats.org/officeDocument/2006/relationships/image" Target="../media/image221.png"/><Relationship Id="rId1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chart" Target="../charts/chart10.xml"/><Relationship Id="rId2" Type="http://schemas.openxmlformats.org/officeDocument/2006/relationships/chart" Target="../charts/chart9.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chart" Target="../charts/chart11.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chart" Target="../charts/chart13.xml"/><Relationship Id="rId2" Type="http://schemas.openxmlformats.org/officeDocument/2006/relationships/chart" Target="../charts/chart12.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chart" Target="../charts/chart15.xml"/><Relationship Id="rId2" Type="http://schemas.openxmlformats.org/officeDocument/2006/relationships/chart" Target="../charts/chart14.xm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24.xml.rels><?xml version="1.0" encoding="UTF-8" standalone="yes"?>
<Relationships xmlns="http://schemas.openxmlformats.org/package/2006/relationships"><Relationship Id="rId3" Type="http://schemas.openxmlformats.org/officeDocument/2006/relationships/chart" Target="../charts/chart17.xml"/><Relationship Id="rId2" Type="http://schemas.openxmlformats.org/officeDocument/2006/relationships/chart" Target="../charts/chart16.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5.xml.rels><?xml version="1.0" encoding="UTF-8" standalone="yes"?>
<Relationships xmlns="http://schemas.openxmlformats.org/package/2006/relationships"><Relationship Id="rId3" Type="http://schemas.openxmlformats.org/officeDocument/2006/relationships/chart" Target="../charts/chart19.xml"/><Relationship Id="rId2" Type="http://schemas.openxmlformats.org/officeDocument/2006/relationships/chart" Target="../charts/chart18.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6.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chart" Target="../charts/chart21.xml"/><Relationship Id="rId2" Type="http://schemas.openxmlformats.org/officeDocument/2006/relationships/chart" Target="../charts/chart20.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chart" Target="../charts/chart22.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chart" Target="../charts/chart23.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212.png"/><Relationship Id="rId2" Type="http://schemas.openxmlformats.org/officeDocument/2006/relationships/image" Target="../media/image260.png"/><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8" Type="http://schemas.openxmlformats.org/officeDocument/2006/relationships/image" Target="../media/image210.png"/><Relationship Id="rId3" Type="http://schemas.openxmlformats.org/officeDocument/2006/relationships/image" Target="../media/image170.png"/><Relationship Id="rId7" Type="http://schemas.openxmlformats.org/officeDocument/2006/relationships/image" Target="../media/image211.png"/><Relationship Id="rId12" Type="http://schemas.openxmlformats.org/officeDocument/2006/relationships/image" Target="../media/image240.png"/><Relationship Id="rId2" Type="http://schemas.openxmlformats.org/officeDocument/2006/relationships/notesSlide" Target="../notesSlides/notesSlide19.xml"/><Relationship Id="rId1" Type="http://schemas.openxmlformats.org/officeDocument/2006/relationships/slideLayout" Target="../slideLayouts/slideLayout12.xml"/><Relationship Id="rId6" Type="http://schemas.openxmlformats.org/officeDocument/2006/relationships/image" Target="../media/image200.png"/><Relationship Id="rId11" Type="http://schemas.openxmlformats.org/officeDocument/2006/relationships/image" Target="../media/image230.png"/><Relationship Id="rId5" Type="http://schemas.openxmlformats.org/officeDocument/2006/relationships/image" Target="../media/image191.png"/><Relationship Id="rId10" Type="http://schemas.openxmlformats.org/officeDocument/2006/relationships/image" Target="../media/image150.png"/><Relationship Id="rId4" Type="http://schemas.openxmlformats.org/officeDocument/2006/relationships/image" Target="../media/image181.png"/><Relationship Id="rId9" Type="http://schemas.openxmlformats.org/officeDocument/2006/relationships/image" Target="../media/image221.png"/></Relationships>
</file>

<file path=ppt/slides/_rels/slide38.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27.png"/><Relationship Id="rId1" Type="http://schemas.openxmlformats.org/officeDocument/2006/relationships/slideLayout" Target="../slideLayouts/slideLayout12.xml"/><Relationship Id="rId5" Type="http://schemas.openxmlformats.org/officeDocument/2006/relationships/image" Target="../media/image141.png"/><Relationship Id="rId4" Type="http://schemas.openxmlformats.org/officeDocument/2006/relationships/image" Target="../media/image28.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2.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image" Target="../media/image7.png"/><Relationship Id="rId5" Type="http://schemas.openxmlformats.org/officeDocument/2006/relationships/image" Target="../media/image9.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2" name="Rectangle 1">
            <a:extLst>
              <a:ext uri="{FF2B5EF4-FFF2-40B4-BE49-F238E27FC236}">
                <a16:creationId xmlns:a16="http://schemas.microsoft.com/office/drawing/2014/main" id="{556423C4-63D3-46D0-9037-CF46C8567406}"/>
              </a:ext>
            </a:extLst>
          </p:cNvPr>
          <p:cNvSpPr/>
          <p:nvPr/>
        </p:nvSpPr>
        <p:spPr>
          <a:xfrm>
            <a:off x="490538" y="402057"/>
            <a:ext cx="8162924" cy="3058017"/>
          </a:xfrm>
          <a:prstGeom prst="rect">
            <a:avLst/>
          </a:prstGeom>
        </p:spPr>
        <p:txBody>
          <a:bodyPr wrap="square">
            <a:spAutoFit/>
          </a:bodyPr>
          <a:lstStyle/>
          <a:p>
            <a:pPr algn="ctr" rtl="1">
              <a:lnSpc>
                <a:spcPct val="120000"/>
              </a:lnSpc>
              <a:spcAft>
                <a:spcPts val="1200"/>
              </a:spcAft>
            </a:pPr>
            <a:r>
              <a:rPr lang="he-IL" sz="4000" dirty="0">
                <a:latin typeface="Calibri Light" panose="020F0302020204030204" pitchFamily="34" charset="0"/>
                <a:cs typeface="Calibri Light" panose="020F0302020204030204" pitchFamily="34" charset="0"/>
              </a:rPr>
              <a:t>הולכת חום במוט מתכת</a:t>
            </a:r>
            <a:endParaRPr lang="he-IL" sz="1600" dirty="0">
              <a:latin typeface="Calibri Light" panose="020F0302020204030204" pitchFamily="34" charset="0"/>
              <a:cs typeface="Calibri Light" panose="020F0302020204030204" pitchFamily="34" charset="0"/>
            </a:endParaRPr>
          </a:p>
          <a:p>
            <a:pPr algn="r" rtl="1">
              <a:lnSpc>
                <a:spcPct val="120000"/>
              </a:lnSpc>
              <a:spcAft>
                <a:spcPts val="1200"/>
              </a:spcAft>
            </a:pPr>
            <a:endParaRPr lang="he-IL" sz="1600" dirty="0">
              <a:latin typeface="Calibri Light" panose="020F0302020204030204" pitchFamily="34" charset="0"/>
              <a:cs typeface="Calibri Light" panose="020F0302020204030204" pitchFamily="34" charset="0"/>
            </a:endParaRPr>
          </a:p>
          <a:p>
            <a:pPr algn="r" rtl="1">
              <a:lnSpc>
                <a:spcPct val="120000"/>
              </a:lnSpc>
              <a:spcAft>
                <a:spcPts val="1200"/>
              </a:spcAft>
            </a:pPr>
            <a:r>
              <a:rPr lang="he-IL" sz="1600" dirty="0">
                <a:latin typeface="Calibri Light" panose="020F0302020204030204" pitchFamily="34" charset="0"/>
                <a:cs typeface="Calibri Light" panose="020F0302020204030204" pitchFamily="34" charset="0"/>
              </a:rPr>
              <a:t>מגישים: 	</a:t>
            </a:r>
            <a:r>
              <a:rPr lang="en-US" sz="1600" dirty="0">
                <a:latin typeface="Calibri Light" panose="020F0302020204030204" pitchFamily="34" charset="0"/>
                <a:cs typeface="Calibri Light" panose="020F0302020204030204" pitchFamily="34" charset="0"/>
              </a:rPr>
              <a:t>	</a:t>
            </a:r>
            <a:r>
              <a:rPr lang="he-IL" sz="1600" dirty="0">
                <a:latin typeface="Calibri Light" panose="020F0302020204030204" pitchFamily="34" charset="0"/>
                <a:cs typeface="Calibri Light" panose="020F0302020204030204" pitchFamily="34" charset="0"/>
              </a:rPr>
              <a:t>נועם כהן ומקסים </a:t>
            </a:r>
            <a:r>
              <a:rPr lang="he-IL" sz="1600" dirty="0" err="1">
                <a:latin typeface="Calibri Light" panose="020F0302020204030204" pitchFamily="34" charset="0"/>
                <a:cs typeface="Calibri Light" panose="020F0302020204030204" pitchFamily="34" charset="0"/>
              </a:rPr>
              <a:t>קסיאננקו</a:t>
            </a:r>
            <a:endParaRPr lang="he-IL" sz="1600" dirty="0">
              <a:latin typeface="Calibri Light" panose="020F0302020204030204" pitchFamily="34" charset="0"/>
              <a:cs typeface="Calibri Light" panose="020F0302020204030204" pitchFamily="34" charset="0"/>
            </a:endParaRPr>
          </a:p>
          <a:p>
            <a:pPr algn="r" rtl="1">
              <a:lnSpc>
                <a:spcPct val="120000"/>
              </a:lnSpc>
              <a:spcAft>
                <a:spcPts val="1200"/>
              </a:spcAft>
            </a:pPr>
            <a:r>
              <a:rPr lang="he-IL" sz="1600" dirty="0">
                <a:latin typeface="Calibri Light" panose="020F0302020204030204" pitchFamily="34" charset="0"/>
                <a:cs typeface="Calibri Light" panose="020F0302020204030204" pitchFamily="34" charset="0"/>
              </a:rPr>
              <a:t>כיתה אזורית: 	מכון דוידסון</a:t>
            </a:r>
          </a:p>
          <a:p>
            <a:pPr algn="r" rtl="1">
              <a:lnSpc>
                <a:spcPct val="120000"/>
              </a:lnSpc>
              <a:spcAft>
                <a:spcPts val="1200"/>
              </a:spcAft>
            </a:pPr>
            <a:r>
              <a:rPr lang="he-IL" sz="1600" dirty="0">
                <a:latin typeface="Calibri Light" panose="020F0302020204030204" pitchFamily="34" charset="0"/>
                <a:cs typeface="Calibri Light" panose="020F0302020204030204" pitchFamily="34" charset="0"/>
              </a:rPr>
              <a:t>בית ספר: 	</a:t>
            </a:r>
            <a:r>
              <a:rPr lang="en-US" sz="1600" dirty="0">
                <a:latin typeface="Calibri Light" panose="020F0302020204030204" pitchFamily="34" charset="0"/>
                <a:cs typeface="Calibri Light" panose="020F0302020204030204" pitchFamily="34" charset="0"/>
              </a:rPr>
              <a:t>	</a:t>
            </a:r>
            <a:r>
              <a:rPr lang="he-IL" sz="1600" dirty="0">
                <a:latin typeface="Calibri Light" panose="020F0302020204030204" pitchFamily="34" charset="0"/>
                <a:cs typeface="Calibri Light" panose="020F0302020204030204" pitchFamily="34" charset="0"/>
              </a:rPr>
              <a:t>חשמונאים בת-ים</a:t>
            </a:r>
          </a:p>
          <a:p>
            <a:pPr algn="r" rtl="1">
              <a:lnSpc>
                <a:spcPct val="120000"/>
              </a:lnSpc>
              <a:spcAft>
                <a:spcPts val="1200"/>
              </a:spcAft>
            </a:pPr>
            <a:r>
              <a:rPr lang="he-IL" sz="1600" dirty="0">
                <a:latin typeface="Calibri Light" panose="020F0302020204030204" pitchFamily="34" charset="0"/>
                <a:cs typeface="Calibri Light" panose="020F0302020204030204" pitchFamily="34" charset="0"/>
              </a:rPr>
              <a:t>מנחה: 	</a:t>
            </a:r>
            <a:r>
              <a:rPr lang="en-US" sz="1600" dirty="0">
                <a:latin typeface="Calibri Light" panose="020F0302020204030204" pitchFamily="34" charset="0"/>
                <a:cs typeface="Calibri Light" panose="020F0302020204030204" pitchFamily="34" charset="0"/>
              </a:rPr>
              <a:t>	</a:t>
            </a:r>
            <a:r>
              <a:rPr lang="he-IL" sz="1600" dirty="0">
                <a:latin typeface="Calibri Light" panose="020F0302020204030204" pitchFamily="34" charset="0"/>
                <a:cs typeface="Calibri Light" panose="020F0302020204030204" pitchFamily="34" charset="0"/>
              </a:rPr>
              <a:t>אריאל </a:t>
            </a:r>
            <a:r>
              <a:rPr lang="he-IL" sz="1600" dirty="0" err="1">
                <a:latin typeface="Calibri Light" panose="020F0302020204030204" pitchFamily="34" charset="0"/>
                <a:cs typeface="Calibri Light" panose="020F0302020204030204" pitchFamily="34" charset="0"/>
              </a:rPr>
              <a:t>אברשקין</a:t>
            </a:r>
            <a:endParaRPr lang="he-IL" sz="1600" dirty="0">
              <a:latin typeface="Calibri Light" panose="020F0302020204030204" pitchFamily="34" charset="0"/>
              <a:cs typeface="Calibri Light" panose="020F0302020204030204"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pic>
        <p:nvPicPr>
          <p:cNvPr id="95" name="Google Shape;95;p19"/>
          <p:cNvPicPr preferRelativeResize="0"/>
          <p:nvPr/>
        </p:nvPicPr>
        <p:blipFill rotWithShape="1">
          <a:blip r:embed="rId3">
            <a:alphaModFix/>
          </a:blip>
          <a:srcRect l="66016" t="15403" r="8320" b="58754"/>
          <a:stretch/>
        </p:blipFill>
        <p:spPr>
          <a:xfrm rot="5400000">
            <a:off x="151316" y="1385610"/>
            <a:ext cx="955525" cy="962100"/>
          </a:xfrm>
          <a:prstGeom prst="rect">
            <a:avLst/>
          </a:prstGeom>
          <a:noFill/>
          <a:ln>
            <a:noFill/>
          </a:ln>
        </p:spPr>
      </p:pic>
      <p:sp>
        <p:nvSpPr>
          <p:cNvPr id="97" name="Google Shape;97;p19"/>
          <p:cNvSpPr txBox="1"/>
          <p:nvPr/>
        </p:nvSpPr>
        <p:spPr>
          <a:xfrm>
            <a:off x="4166675" y="1149725"/>
            <a:ext cx="4607400" cy="1422000"/>
          </a:xfrm>
          <a:prstGeom prst="rect">
            <a:avLst/>
          </a:prstGeom>
          <a:noFill/>
          <a:ln>
            <a:noFill/>
          </a:ln>
        </p:spPr>
        <p:txBody>
          <a:bodyPr spcFirstLastPara="1" wrap="square" lIns="91425" tIns="91425" rIns="91425" bIns="91425" anchor="t" anchorCtr="0">
            <a:noAutofit/>
          </a:bodyPr>
          <a:lstStyle/>
          <a:p>
            <a:pPr marL="0" lvl="0" indent="0" algn="r" rtl="1">
              <a:spcBef>
                <a:spcPts val="0"/>
              </a:spcBef>
              <a:spcAft>
                <a:spcPts val="0"/>
              </a:spcAft>
              <a:buNone/>
            </a:pPr>
            <a:endParaRPr sz="1200" dirty="0">
              <a:latin typeface="Calibri"/>
              <a:ea typeface="Calibri"/>
              <a:cs typeface="Calibri"/>
              <a:sym typeface="Calibri"/>
            </a:endParaRPr>
          </a:p>
        </p:txBody>
      </p:sp>
      <p:pic>
        <p:nvPicPr>
          <p:cNvPr id="1026" name="Picture 2">
            <a:extLst>
              <a:ext uri="{FF2B5EF4-FFF2-40B4-BE49-F238E27FC236}">
                <a16:creationId xmlns:a16="http://schemas.microsoft.com/office/drawing/2014/main" id="{AEA7CAC6-1CEB-4410-9FB3-5E2EA972816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0899" t="51462" b="20891"/>
          <a:stretch/>
        </p:blipFill>
        <p:spPr bwMode="auto">
          <a:xfrm>
            <a:off x="87732" y="3551695"/>
            <a:ext cx="4102213" cy="955526"/>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613A276A-DC9C-41AA-AD0B-EDB6C600AE14}"/>
                  </a:ext>
                </a:extLst>
              </p:cNvPr>
              <p:cNvSpPr/>
              <p:nvPr/>
            </p:nvSpPr>
            <p:spPr>
              <a:xfrm>
                <a:off x="83587" y="2609929"/>
                <a:ext cx="3754252" cy="61093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i="0">
                          <a:latin typeface="Cambria Math" panose="02040503050406030204" pitchFamily="18" charset="0"/>
                        </a:rPr>
                        <m:t>∆</m:t>
                      </m:r>
                      <m:r>
                        <m:rPr>
                          <m:sty m:val="p"/>
                        </m:rPr>
                        <a:rPr lang="en-US" i="0">
                          <a:latin typeface="Cambria Math" panose="02040503050406030204" pitchFamily="18" charset="0"/>
                        </a:rPr>
                        <m:t>T</m:t>
                      </m:r>
                      <m:r>
                        <a:rPr lang="en-US" i="0">
                          <a:latin typeface="Cambria Math" panose="02040503050406030204" pitchFamily="18" charset="0"/>
                        </a:rPr>
                        <m:t>=</m:t>
                      </m:r>
                      <m:f>
                        <m:fPr>
                          <m:ctrlPr>
                            <a:rPr lang="en-US" i="1">
                              <a:latin typeface="Cambria Math" panose="02040503050406030204" pitchFamily="18" charset="0"/>
                            </a:rPr>
                          </m:ctrlPr>
                        </m:fPr>
                        <m:num>
                          <m:r>
                            <a:rPr lang="en-US" i="0">
                              <a:latin typeface="Cambria Math" panose="02040503050406030204" pitchFamily="18" charset="0"/>
                            </a:rPr>
                            <m:t>∆</m:t>
                          </m:r>
                          <m:r>
                            <m:rPr>
                              <m:sty m:val="p"/>
                            </m:rPr>
                            <a:rPr lang="en-US" i="0">
                              <a:latin typeface="Cambria Math" panose="02040503050406030204" pitchFamily="18" charset="0"/>
                            </a:rPr>
                            <m:t>T</m:t>
                          </m:r>
                        </m:num>
                        <m:den>
                          <m:r>
                            <a:rPr lang="en-US" i="0">
                              <a:latin typeface="Cambria Math" panose="02040503050406030204" pitchFamily="18" charset="0"/>
                            </a:rPr>
                            <m:t>∆</m:t>
                          </m:r>
                          <m:r>
                            <m:rPr>
                              <m:sty m:val="p"/>
                            </m:rPr>
                            <a:rPr lang="en-US" i="0">
                              <a:latin typeface="Cambria Math" panose="02040503050406030204" pitchFamily="18" charset="0"/>
                            </a:rPr>
                            <m:t>x</m:t>
                          </m:r>
                        </m:den>
                      </m:f>
                      <m:r>
                        <a:rPr lang="en-US" i="0">
                          <a:latin typeface="Cambria Math" panose="02040503050406030204" pitchFamily="18" charset="0"/>
                        </a:rPr>
                        <m:t>∗∆</m:t>
                      </m:r>
                      <m:r>
                        <m:rPr>
                          <m:sty m:val="p"/>
                        </m:rPr>
                        <a:rPr lang="en-US" i="0">
                          <a:latin typeface="Cambria Math" panose="02040503050406030204" pitchFamily="18" charset="0"/>
                        </a:rPr>
                        <m:t>x</m:t>
                      </m:r>
                      <m:r>
                        <a:rPr lang="en-US" i="0">
                          <a:latin typeface="Cambria Math" panose="02040503050406030204" pitchFamily="18" charset="0"/>
                        </a:rPr>
                        <m:t>=</m:t>
                      </m:r>
                      <m:d>
                        <m:dPr>
                          <m:ctrlPr>
                            <a:rPr lang="en-US" i="1">
                              <a:latin typeface="Cambria Math" panose="02040503050406030204" pitchFamily="18" charset="0"/>
                            </a:rPr>
                          </m:ctrlPr>
                        </m:dPr>
                        <m:e>
                          <m:r>
                            <m:rPr>
                              <m:sty m:val="p"/>
                            </m:rPr>
                            <a:rPr lang="en-US" i="0">
                              <a:latin typeface="Cambria Math" panose="02040503050406030204" pitchFamily="18" charset="0"/>
                            </a:rPr>
                            <m:t>graph</m:t>
                          </m:r>
                          <m:r>
                            <a:rPr lang="en-US" i="0">
                              <a:latin typeface="Cambria Math" panose="02040503050406030204" pitchFamily="18" charset="0"/>
                            </a:rPr>
                            <m:t> </m:t>
                          </m:r>
                          <m:r>
                            <m:rPr>
                              <m:sty m:val="p"/>
                            </m:rPr>
                            <a:rPr lang="en-US" i="0">
                              <a:latin typeface="Cambria Math" panose="02040503050406030204" pitchFamily="18" charset="0"/>
                            </a:rPr>
                            <m:t>slope</m:t>
                          </m:r>
                        </m:e>
                      </m:d>
                      <m:r>
                        <a:rPr lang="en-US" i="0">
                          <a:latin typeface="Cambria Math" panose="02040503050406030204" pitchFamily="18" charset="0"/>
                        </a:rPr>
                        <m:t>∗∆</m:t>
                      </m:r>
                      <m:r>
                        <m:rPr>
                          <m:sty m:val="p"/>
                        </m:rPr>
                        <a:rPr lang="en-US" i="0">
                          <a:latin typeface="Cambria Math" panose="02040503050406030204" pitchFamily="18" charset="0"/>
                        </a:rPr>
                        <m:t>x</m:t>
                      </m:r>
                    </m:oMath>
                  </m:oMathPara>
                </a14:m>
                <a:endParaRPr lang="en-US" dirty="0"/>
              </a:p>
            </p:txBody>
          </p:sp>
        </mc:Choice>
        <mc:Fallback xmlns="">
          <p:sp>
            <p:nvSpPr>
              <p:cNvPr id="2" name="Rectangle 1">
                <a:extLst>
                  <a:ext uri="{FF2B5EF4-FFF2-40B4-BE49-F238E27FC236}">
                    <a16:creationId xmlns:a16="http://schemas.microsoft.com/office/drawing/2014/main" id="{613A276A-DC9C-41AA-AD0B-EDB6C600AE14}"/>
                  </a:ext>
                </a:extLst>
              </p:cNvPr>
              <p:cNvSpPr>
                <a:spLocks noRot="1" noChangeAspect="1" noMove="1" noResize="1" noEditPoints="1" noAdjustHandles="1" noChangeArrowheads="1" noChangeShapeType="1" noTextEdit="1"/>
              </p:cNvSpPr>
              <p:nvPr/>
            </p:nvSpPr>
            <p:spPr>
              <a:xfrm>
                <a:off x="83587" y="2609929"/>
                <a:ext cx="3754252" cy="610936"/>
              </a:xfrm>
              <a:prstGeom prst="rect">
                <a:avLst/>
              </a:prstGeom>
              <a:blipFill>
                <a:blip r:embed="rId5"/>
                <a:stretch>
                  <a:fillRect/>
                </a:stretch>
              </a:blipFill>
            </p:spPr>
            <p:txBody>
              <a:bodyPr/>
              <a:lstStyle/>
              <a:p>
                <a:r>
                  <a:rPr lang="en-US">
                    <a:noFill/>
                  </a:rPr>
                  <a:t> </a:t>
                </a:r>
              </a:p>
            </p:txBody>
          </p:sp>
        </mc:Fallback>
      </mc:AlternateContent>
      <p:sp>
        <p:nvSpPr>
          <p:cNvPr id="3" name="Rectangle 2">
            <a:extLst>
              <a:ext uri="{FF2B5EF4-FFF2-40B4-BE49-F238E27FC236}">
                <a16:creationId xmlns:a16="http://schemas.microsoft.com/office/drawing/2014/main" id="{DA1E8363-8327-4F3F-BDF1-A677F6F19899}"/>
              </a:ext>
            </a:extLst>
          </p:cNvPr>
          <p:cNvSpPr/>
          <p:nvPr/>
        </p:nvSpPr>
        <p:spPr>
          <a:xfrm>
            <a:off x="4568675" y="268579"/>
            <a:ext cx="4205399" cy="3889013"/>
          </a:xfrm>
          <a:prstGeom prst="rect">
            <a:avLst/>
          </a:prstGeom>
        </p:spPr>
        <p:txBody>
          <a:bodyPr wrap="square">
            <a:spAutoFit/>
          </a:bodyPr>
          <a:lstStyle/>
          <a:p>
            <a:pPr algn="r" rtl="1">
              <a:lnSpc>
                <a:spcPct val="130000"/>
              </a:lnSpc>
              <a:spcAft>
                <a:spcPts val="1200"/>
              </a:spcAft>
            </a:pPr>
            <a:r>
              <a:rPr lang="he-IL" sz="2000" u="sng" dirty="0">
                <a:latin typeface="Calibri Light" panose="020F0302020204030204" pitchFamily="34" charset="0"/>
                <a:cs typeface="Calibri Light" panose="020F0302020204030204" pitchFamily="34" charset="0"/>
              </a:rPr>
              <a:t>שגיאות מדידה בניסוי</a:t>
            </a:r>
            <a:endParaRPr lang="en-US" sz="2000" u="sng" dirty="0">
              <a:latin typeface="Calibri Light" panose="020F0302020204030204" pitchFamily="34" charset="0"/>
              <a:cs typeface="Calibri Light" panose="020F0302020204030204" pitchFamily="34" charset="0"/>
            </a:endParaRPr>
          </a:p>
          <a:p>
            <a:pPr marL="285750" indent="-285750" algn="r" rtl="1">
              <a:lnSpc>
                <a:spcPct val="130000"/>
              </a:lnSpc>
              <a:spcAft>
                <a:spcPts val="1200"/>
              </a:spcAft>
              <a:buFont typeface="Arial" panose="020B0604020202020204" pitchFamily="34" charset="0"/>
              <a:buChar char="•"/>
            </a:pPr>
            <a:r>
              <a:rPr lang="he-IL" sz="1600" dirty="0">
                <a:latin typeface="Calibri Light" panose="020F0302020204030204" pitchFamily="34" charset="0"/>
                <a:cs typeface="Calibri Light" panose="020F0302020204030204" pitchFamily="34" charset="0"/>
              </a:rPr>
              <a:t>שגיאה בדרך הפעולה של המדדים - למדדי הטמפ יש אזור שבו הם מודדים ולא נקודה אחת ולכן מדדי הטמפ לא מדדו בצורה נקודתית אלא את הטמפ הממוצעת של אזור מסוים. </a:t>
            </a:r>
          </a:p>
          <a:p>
            <a:pPr marL="285750" indent="-285750" algn="r" rtl="1">
              <a:lnSpc>
                <a:spcPct val="130000"/>
              </a:lnSpc>
              <a:spcAft>
                <a:spcPts val="1200"/>
              </a:spcAft>
              <a:buFont typeface="Arial" panose="020B0604020202020204" pitchFamily="34" charset="0"/>
              <a:buChar char="•"/>
            </a:pPr>
            <a:r>
              <a:rPr lang="he-IL" sz="1600" dirty="0">
                <a:latin typeface="Calibri Light" panose="020F0302020204030204" pitchFamily="34" charset="0"/>
                <a:cs typeface="Calibri Light" panose="020F0302020204030204" pitchFamily="34" charset="0"/>
              </a:rPr>
              <a:t>שגיאת כיול המדדים - בתחילת הניסוי המוט היה בטמפרטורת החדר ולכן המדדים אמורים להציג את אותו טמפרטורה, אך הציגו ערכים שונים. </a:t>
            </a:r>
          </a:p>
          <a:p>
            <a:pPr marL="285750" indent="-285750" algn="r" rtl="1">
              <a:lnSpc>
                <a:spcPct val="130000"/>
              </a:lnSpc>
              <a:spcAft>
                <a:spcPts val="1200"/>
              </a:spcAft>
              <a:buFont typeface="Arial" panose="020B0604020202020204" pitchFamily="34" charset="0"/>
              <a:buChar char="•"/>
            </a:pPr>
            <a:r>
              <a:rPr lang="he-IL" sz="1600" dirty="0">
                <a:latin typeface="Calibri Light" panose="020F0302020204030204" pitchFamily="34" charset="0"/>
                <a:cs typeface="Calibri Light" panose="020F0302020204030204" pitchFamily="34" charset="0"/>
              </a:rPr>
              <a:t>השגיאה הסופית בין 1 ל-3 מעלות צלזיוס, שגיאה יחסית של 10%</a:t>
            </a:r>
          </a:p>
        </p:txBody>
      </p:sp>
      <p:grpSp>
        <p:nvGrpSpPr>
          <p:cNvPr id="5" name="Group 4">
            <a:extLst>
              <a:ext uri="{FF2B5EF4-FFF2-40B4-BE49-F238E27FC236}">
                <a16:creationId xmlns:a16="http://schemas.microsoft.com/office/drawing/2014/main" id="{85AD0DC7-DA66-42DF-96CE-8A7D9159A716}"/>
              </a:ext>
            </a:extLst>
          </p:cNvPr>
          <p:cNvGrpSpPr/>
          <p:nvPr/>
        </p:nvGrpSpPr>
        <p:grpSpPr>
          <a:xfrm>
            <a:off x="130943" y="188044"/>
            <a:ext cx="4788967" cy="2362326"/>
            <a:chOff x="130943" y="188044"/>
            <a:chExt cx="4788967" cy="2362326"/>
          </a:xfrm>
        </p:grpSpPr>
        <p:grpSp>
          <p:nvGrpSpPr>
            <p:cNvPr id="21" name="Group 20">
              <a:extLst>
                <a:ext uri="{FF2B5EF4-FFF2-40B4-BE49-F238E27FC236}">
                  <a16:creationId xmlns:a16="http://schemas.microsoft.com/office/drawing/2014/main" id="{9378BAF5-CAD5-49D2-8A9A-FFCF3D3DB01B}"/>
                </a:ext>
              </a:extLst>
            </p:cNvPr>
            <p:cNvGrpSpPr/>
            <p:nvPr/>
          </p:nvGrpSpPr>
          <p:grpSpPr>
            <a:xfrm>
              <a:off x="130943" y="188044"/>
              <a:ext cx="3757393" cy="2362326"/>
              <a:chOff x="0" y="0"/>
              <a:chExt cx="4714875" cy="2598346"/>
            </a:xfrm>
          </p:grpSpPr>
          <p:sp>
            <p:nvSpPr>
              <p:cNvPr id="22" name="Rectangle 21">
                <a:extLst>
                  <a:ext uri="{FF2B5EF4-FFF2-40B4-BE49-F238E27FC236}">
                    <a16:creationId xmlns:a16="http://schemas.microsoft.com/office/drawing/2014/main" id="{C8C803BF-5B10-4BA0-A4FA-6425086013C3}"/>
                  </a:ext>
                </a:extLst>
              </p:cNvPr>
              <p:cNvSpPr/>
              <p:nvPr/>
            </p:nvSpPr>
            <p:spPr>
              <a:xfrm>
                <a:off x="0" y="0"/>
                <a:ext cx="4714875" cy="866775"/>
              </a:xfrm>
              <a:prstGeom prst="rect">
                <a:avLst/>
              </a:prstGeom>
              <a:solidFill>
                <a:srgbClr val="5B9BD5"/>
              </a:solidFill>
              <a:ln w="12700" cap="flat" cmpd="sng" algn="ctr">
                <a:solidFill>
                  <a:srgbClr val="5B9BD5">
                    <a:shade val="50000"/>
                  </a:srgbClr>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Light" panose="020F0302020204030204" pitchFamily="34" charset="0"/>
                  <a:cs typeface="Calibri Light" panose="020F0302020204030204" pitchFamily="34" charset="0"/>
                </a:endParaRPr>
              </a:p>
            </p:txBody>
          </p:sp>
          <p:sp>
            <p:nvSpPr>
              <p:cNvPr id="23" name="Rectangle 22">
                <a:extLst>
                  <a:ext uri="{FF2B5EF4-FFF2-40B4-BE49-F238E27FC236}">
                    <a16:creationId xmlns:a16="http://schemas.microsoft.com/office/drawing/2014/main" id="{A74D1A4D-0A74-4A32-B905-232CE31C212F}"/>
                  </a:ext>
                </a:extLst>
              </p:cNvPr>
              <p:cNvSpPr/>
              <p:nvPr/>
            </p:nvSpPr>
            <p:spPr>
              <a:xfrm>
                <a:off x="1389707" y="321398"/>
                <a:ext cx="2047875" cy="228600"/>
              </a:xfrm>
              <a:prstGeom prst="rect">
                <a:avLst/>
              </a:prstGeom>
              <a:solidFill>
                <a:srgbClr val="ED7D31"/>
              </a:solidFill>
              <a:ln w="12700" cap="flat" cmpd="sng" algn="ctr">
                <a:solidFill>
                  <a:srgbClr val="ED7D31">
                    <a:shade val="50000"/>
                  </a:srgbClr>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Light" panose="020F0302020204030204" pitchFamily="34" charset="0"/>
                  <a:cs typeface="Calibri Light" panose="020F0302020204030204" pitchFamily="34" charset="0"/>
                </a:endParaRPr>
              </a:p>
            </p:txBody>
          </p:sp>
          <p:cxnSp>
            <p:nvCxnSpPr>
              <p:cNvPr id="24" name="Straight Arrow Connector 23">
                <a:extLst>
                  <a:ext uri="{FF2B5EF4-FFF2-40B4-BE49-F238E27FC236}">
                    <a16:creationId xmlns:a16="http://schemas.microsoft.com/office/drawing/2014/main" id="{33B5EB57-197B-4381-9B21-D8BEBE8565A1}"/>
                  </a:ext>
                </a:extLst>
              </p:cNvPr>
              <p:cNvCxnSpPr/>
              <p:nvPr/>
            </p:nvCxnSpPr>
            <p:spPr>
              <a:xfrm flipV="1">
                <a:off x="1389707" y="1018514"/>
                <a:ext cx="0" cy="1343025"/>
              </a:xfrm>
              <a:prstGeom prst="straightConnector1">
                <a:avLst/>
              </a:prstGeom>
              <a:noFill/>
              <a:ln w="19050" cap="flat" cmpd="sng" algn="ctr">
                <a:solidFill>
                  <a:srgbClr val="ED7D31"/>
                </a:solidFill>
                <a:prstDash val="solid"/>
                <a:miter lim="800000"/>
                <a:tailEnd type="triangle"/>
              </a:ln>
              <a:effectLst/>
            </p:spPr>
          </p:cxnSp>
          <p:cxnSp>
            <p:nvCxnSpPr>
              <p:cNvPr id="25" name="Straight Arrow Connector 24">
                <a:extLst>
                  <a:ext uri="{FF2B5EF4-FFF2-40B4-BE49-F238E27FC236}">
                    <a16:creationId xmlns:a16="http://schemas.microsoft.com/office/drawing/2014/main" id="{EF335D1E-7A4B-4BAE-93EF-01E0E2432503}"/>
                  </a:ext>
                </a:extLst>
              </p:cNvPr>
              <p:cNvCxnSpPr/>
              <p:nvPr/>
            </p:nvCxnSpPr>
            <p:spPr>
              <a:xfrm>
                <a:off x="1321806" y="2294299"/>
                <a:ext cx="2447925" cy="0"/>
              </a:xfrm>
              <a:prstGeom prst="straightConnector1">
                <a:avLst/>
              </a:prstGeom>
              <a:noFill/>
              <a:ln w="19050" cap="flat" cmpd="sng" algn="ctr">
                <a:solidFill>
                  <a:srgbClr val="ED7D31"/>
                </a:solidFill>
                <a:prstDash val="solid"/>
                <a:miter lim="800000"/>
                <a:tailEnd type="triangle"/>
              </a:ln>
              <a:effectLst/>
            </p:spPr>
          </p:cxnSp>
          <p:sp>
            <p:nvSpPr>
              <p:cNvPr id="27" name="Text Box 135">
                <a:extLst>
                  <a:ext uri="{FF2B5EF4-FFF2-40B4-BE49-F238E27FC236}">
                    <a16:creationId xmlns:a16="http://schemas.microsoft.com/office/drawing/2014/main" id="{FD161BC0-8C7D-4B30-846B-92676ECF0648}"/>
                  </a:ext>
                </a:extLst>
              </p:cNvPr>
              <p:cNvSpPr txBox="1"/>
              <p:nvPr/>
            </p:nvSpPr>
            <p:spPr>
              <a:xfrm>
                <a:off x="1826244" y="1313035"/>
                <a:ext cx="1439047" cy="316844"/>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lvl="0" indent="0" algn="r" defTabSz="914400" rtl="1" eaLnBrk="1" fontAlgn="auto" latinLnBrk="0" hangingPunct="1">
                  <a:lnSpc>
                    <a:spcPct val="100000"/>
                  </a:lnSpc>
                  <a:spcBef>
                    <a:spcPts val="0"/>
                  </a:spcBef>
                  <a:spcAft>
                    <a:spcPts val="800"/>
                  </a:spcAft>
                  <a:buClrTx/>
                  <a:buSzTx/>
                  <a:buFontTx/>
                  <a:buNone/>
                  <a:tabLst/>
                  <a:defRPr/>
                </a:pPr>
                <a:r>
                  <a:rPr kumimoji="0" lang="he-IL" sz="1100" b="0" i="0" u="none" strike="noStrike" kern="0" cap="none" spc="0" normalizeH="0" baseline="0" noProof="0" dirty="0">
                    <a:ln>
                      <a:noFill/>
                    </a:ln>
                    <a:solidFill>
                      <a:sysClr val="windowText" lastClr="000000"/>
                    </a:solidFill>
                    <a:effectLst/>
                    <a:uLnTx/>
                    <a:uFillTx/>
                    <a:latin typeface="Calibri Light" panose="020F0302020204030204" pitchFamily="34" charset="0"/>
                    <a:ea typeface="Calibri" panose="020F0502020204030204" pitchFamily="34" charset="0"/>
                    <a:cs typeface="Calibri Light" panose="020F0302020204030204" pitchFamily="34" charset="0"/>
                  </a:rPr>
                  <a:t>גרף לדוגמא</a:t>
                </a:r>
                <a:endParaRPr kumimoji="0" lang="en-US" sz="1100" b="0" i="0" u="none" strike="noStrike" kern="0" cap="none" spc="0" normalizeH="0" baseline="0" noProof="0" dirty="0">
                  <a:ln>
                    <a:noFill/>
                  </a:ln>
                  <a:solidFill>
                    <a:sysClr val="windowText" lastClr="000000"/>
                  </a:solidFill>
                  <a:effectLst/>
                  <a:uLnTx/>
                  <a:uFillTx/>
                  <a:latin typeface="Calibri Light" panose="020F0302020204030204" pitchFamily="34" charset="0"/>
                  <a:ea typeface="Calibri" panose="020F0502020204030204" pitchFamily="34" charset="0"/>
                  <a:cs typeface="Calibri Light" panose="020F0302020204030204" pitchFamily="34" charset="0"/>
                </a:endParaRPr>
              </a:p>
            </p:txBody>
          </p:sp>
          <p:sp>
            <p:nvSpPr>
              <p:cNvPr id="28" name="Text Box 136">
                <a:extLst>
                  <a:ext uri="{FF2B5EF4-FFF2-40B4-BE49-F238E27FC236}">
                    <a16:creationId xmlns:a16="http://schemas.microsoft.com/office/drawing/2014/main" id="{00A483EE-9AC2-4467-9A12-9F5FDA8A1BD2}"/>
                  </a:ext>
                </a:extLst>
              </p:cNvPr>
              <p:cNvSpPr txBox="1"/>
              <p:nvPr/>
            </p:nvSpPr>
            <p:spPr>
              <a:xfrm>
                <a:off x="113167" y="236356"/>
                <a:ext cx="1130773" cy="297799"/>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lvl="0" indent="0" algn="r" defTabSz="914400" rtl="1" eaLnBrk="1" fontAlgn="auto" latinLnBrk="0" hangingPunct="1">
                  <a:lnSpc>
                    <a:spcPct val="100000"/>
                  </a:lnSpc>
                  <a:spcBef>
                    <a:spcPts val="0"/>
                  </a:spcBef>
                  <a:spcAft>
                    <a:spcPts val="800"/>
                  </a:spcAft>
                  <a:buClrTx/>
                  <a:buSzTx/>
                  <a:buFontTx/>
                  <a:buNone/>
                  <a:tabLst/>
                  <a:defRPr/>
                </a:pPr>
                <a:r>
                  <a:rPr kumimoji="0" lang="he-IL" sz="1000" b="0" i="0" u="none" strike="noStrike" kern="0" cap="none" spc="0" normalizeH="0" baseline="0" noProof="0" dirty="0">
                    <a:ln>
                      <a:noFill/>
                    </a:ln>
                    <a:solidFill>
                      <a:sysClr val="windowText" lastClr="000000"/>
                    </a:solidFill>
                    <a:effectLst/>
                    <a:uLnTx/>
                    <a:uFillTx/>
                    <a:latin typeface="Calibri Light" panose="020F0302020204030204" pitchFamily="34" charset="0"/>
                    <a:ea typeface="Calibri" panose="020F0502020204030204" pitchFamily="34" charset="0"/>
                    <a:cs typeface="Calibri Light" panose="020F0302020204030204" pitchFamily="34" charset="0"/>
                  </a:rPr>
                  <a:t>מוט המתכת</a:t>
                </a:r>
                <a:endParaRPr kumimoji="0" lang="en-US" sz="1100" b="0" i="0" u="none" strike="noStrike" kern="0" cap="none" spc="0" normalizeH="0" baseline="0" noProof="0" dirty="0">
                  <a:ln>
                    <a:noFill/>
                  </a:ln>
                  <a:solidFill>
                    <a:sysClr val="windowText" lastClr="000000"/>
                  </a:solidFill>
                  <a:effectLst/>
                  <a:uLnTx/>
                  <a:uFillTx/>
                  <a:latin typeface="Calibri Light" panose="020F0302020204030204" pitchFamily="34" charset="0"/>
                  <a:ea typeface="Calibri" panose="020F0502020204030204" pitchFamily="34" charset="0"/>
                  <a:cs typeface="Calibri Light" panose="020F0302020204030204" pitchFamily="34" charset="0"/>
                </a:endParaRPr>
              </a:p>
            </p:txBody>
          </p:sp>
          <p:sp>
            <p:nvSpPr>
              <p:cNvPr id="29" name="Text Box 137">
                <a:extLst>
                  <a:ext uri="{FF2B5EF4-FFF2-40B4-BE49-F238E27FC236}">
                    <a16:creationId xmlns:a16="http://schemas.microsoft.com/office/drawing/2014/main" id="{5376CE98-D529-46E4-84EC-12AC9DA42D22}"/>
                  </a:ext>
                </a:extLst>
              </p:cNvPr>
              <p:cNvSpPr txBox="1"/>
              <p:nvPr/>
            </p:nvSpPr>
            <p:spPr>
              <a:xfrm>
                <a:off x="1416866" y="259992"/>
                <a:ext cx="1058054" cy="310378"/>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lvl="0" indent="0" algn="r" defTabSz="914400" rtl="1" eaLnBrk="1" fontAlgn="auto" latinLnBrk="0" hangingPunct="1">
                  <a:lnSpc>
                    <a:spcPct val="100000"/>
                  </a:lnSpc>
                  <a:spcBef>
                    <a:spcPts val="0"/>
                  </a:spcBef>
                  <a:spcAft>
                    <a:spcPts val="800"/>
                  </a:spcAft>
                  <a:buClrTx/>
                  <a:buSzTx/>
                  <a:buFontTx/>
                  <a:buNone/>
                  <a:tabLst/>
                  <a:defRPr/>
                </a:pPr>
                <a:r>
                  <a:rPr kumimoji="0" lang="he-IL" sz="1100" b="0" i="0" u="none" strike="noStrike" kern="0" cap="none" spc="0" normalizeH="0" baseline="0" noProof="0" dirty="0">
                    <a:ln>
                      <a:noFill/>
                    </a:ln>
                    <a:solidFill>
                      <a:sysClr val="windowText" lastClr="000000"/>
                    </a:solidFill>
                    <a:effectLst/>
                    <a:uLnTx/>
                    <a:uFillTx/>
                    <a:latin typeface="Calibri Light" panose="020F0302020204030204" pitchFamily="34" charset="0"/>
                    <a:ea typeface="Calibri" panose="020F0502020204030204" pitchFamily="34" charset="0"/>
                    <a:cs typeface="Calibri Light" panose="020F0302020204030204" pitchFamily="34" charset="0"/>
                  </a:rPr>
                  <a:t>מדד הטמפ</a:t>
                </a:r>
                <a:endParaRPr kumimoji="0" lang="en-US" sz="1100" b="0" i="0" u="none" strike="noStrike" kern="0" cap="none" spc="0" normalizeH="0" baseline="0" noProof="0" dirty="0">
                  <a:ln>
                    <a:noFill/>
                  </a:ln>
                  <a:solidFill>
                    <a:sysClr val="windowText" lastClr="000000"/>
                  </a:solidFill>
                  <a:effectLst/>
                  <a:uLnTx/>
                  <a:uFillTx/>
                  <a:latin typeface="Calibri Light" panose="020F0302020204030204" pitchFamily="34" charset="0"/>
                  <a:ea typeface="Calibri" panose="020F0502020204030204" pitchFamily="34" charset="0"/>
                  <a:cs typeface="Calibri Light" panose="020F0302020204030204" pitchFamily="34" charset="0"/>
                </a:endParaRPr>
              </a:p>
            </p:txBody>
          </p:sp>
          <p:sp>
            <p:nvSpPr>
              <p:cNvPr id="30" name="Text Box 138">
                <a:extLst>
                  <a:ext uri="{FF2B5EF4-FFF2-40B4-BE49-F238E27FC236}">
                    <a16:creationId xmlns:a16="http://schemas.microsoft.com/office/drawing/2014/main" id="{C55A48BC-9915-4D6D-B954-2E6838CD106F}"/>
                  </a:ext>
                </a:extLst>
              </p:cNvPr>
              <p:cNvSpPr txBox="1"/>
              <p:nvPr/>
            </p:nvSpPr>
            <p:spPr>
              <a:xfrm>
                <a:off x="355684" y="1018514"/>
                <a:ext cx="992559" cy="462242"/>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lvl="0" indent="0" algn="r" defTabSz="914400" rtl="1" eaLnBrk="1" fontAlgn="auto" latinLnBrk="0" hangingPunct="1">
                  <a:lnSpc>
                    <a:spcPct val="100000"/>
                  </a:lnSpc>
                  <a:spcBef>
                    <a:spcPts val="0"/>
                  </a:spcBef>
                  <a:spcAft>
                    <a:spcPts val="800"/>
                  </a:spcAft>
                  <a:buClrTx/>
                  <a:buSzTx/>
                  <a:buFontTx/>
                  <a:buNone/>
                  <a:tabLst/>
                  <a:defRPr/>
                </a:pPr>
                <a:r>
                  <a:rPr kumimoji="0" lang="he-IL" sz="1100" b="0" i="0" u="none" strike="noStrike" kern="0" cap="none" spc="0" normalizeH="0" baseline="0" noProof="0" dirty="0">
                    <a:ln>
                      <a:noFill/>
                    </a:ln>
                    <a:solidFill>
                      <a:sysClr val="windowText" lastClr="000000"/>
                    </a:solidFill>
                    <a:effectLst/>
                    <a:uLnTx/>
                    <a:uFillTx/>
                    <a:latin typeface="Calibri Light" panose="020F0302020204030204" pitchFamily="34" charset="0"/>
                    <a:ea typeface="Calibri" panose="020F0502020204030204" pitchFamily="34" charset="0"/>
                    <a:cs typeface="Calibri Light" panose="020F0302020204030204" pitchFamily="34" charset="0"/>
                  </a:rPr>
                  <a:t>טמפרטורה</a:t>
                </a:r>
                <a:endParaRPr kumimoji="0" lang="en-US" sz="1100" b="0" i="0" u="none" strike="noStrike" kern="0" cap="none" spc="0" normalizeH="0" baseline="0" noProof="0" dirty="0">
                  <a:ln>
                    <a:noFill/>
                  </a:ln>
                  <a:solidFill>
                    <a:sysClr val="windowText" lastClr="000000"/>
                  </a:solidFill>
                  <a:effectLst/>
                  <a:uLnTx/>
                  <a:uFillTx/>
                  <a:latin typeface="Calibri Light" panose="020F0302020204030204" pitchFamily="34" charset="0"/>
                  <a:ea typeface="Calibri" panose="020F0502020204030204" pitchFamily="34" charset="0"/>
                  <a:cs typeface="Calibri Light" panose="020F0302020204030204" pitchFamily="34" charset="0"/>
                </a:endParaRPr>
              </a:p>
            </p:txBody>
          </p:sp>
          <p:sp>
            <p:nvSpPr>
              <p:cNvPr id="31" name="Text Box 139">
                <a:extLst>
                  <a:ext uri="{FF2B5EF4-FFF2-40B4-BE49-F238E27FC236}">
                    <a16:creationId xmlns:a16="http://schemas.microsoft.com/office/drawing/2014/main" id="{F47CCB3F-2A63-447E-A8C1-EA5A86FA3BB8}"/>
                  </a:ext>
                </a:extLst>
              </p:cNvPr>
              <p:cNvSpPr txBox="1"/>
              <p:nvPr/>
            </p:nvSpPr>
            <p:spPr>
              <a:xfrm>
                <a:off x="2851366" y="2280840"/>
                <a:ext cx="1554252" cy="317506"/>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lvl="0" indent="0" algn="r" defTabSz="914400" rtl="1" eaLnBrk="1" fontAlgn="auto" latinLnBrk="0" hangingPunct="1">
                  <a:lnSpc>
                    <a:spcPct val="100000"/>
                  </a:lnSpc>
                  <a:spcBef>
                    <a:spcPts val="0"/>
                  </a:spcBef>
                  <a:spcAft>
                    <a:spcPts val="800"/>
                  </a:spcAft>
                  <a:buClrTx/>
                  <a:buSzTx/>
                  <a:buFontTx/>
                  <a:buNone/>
                  <a:tabLst/>
                  <a:defRPr/>
                </a:pPr>
                <a:r>
                  <a:rPr kumimoji="0" lang="he-IL" sz="1100" b="0" i="0" u="none" strike="noStrike" kern="0" cap="none" spc="0" normalizeH="0" baseline="0" noProof="0" dirty="0">
                    <a:ln>
                      <a:noFill/>
                    </a:ln>
                    <a:solidFill>
                      <a:sysClr val="windowText" lastClr="000000"/>
                    </a:solidFill>
                    <a:effectLst/>
                    <a:uLnTx/>
                    <a:uFillTx/>
                    <a:latin typeface="Calibri Light" panose="020F0302020204030204" pitchFamily="34" charset="0"/>
                    <a:ea typeface="Calibri" panose="020F0502020204030204" pitchFamily="34" charset="0"/>
                    <a:cs typeface="Calibri Light" panose="020F0302020204030204" pitchFamily="34" charset="0"/>
                  </a:rPr>
                  <a:t>מיקום על המדד</a:t>
                </a:r>
                <a:endParaRPr kumimoji="0" lang="en-US" sz="1100" b="0" i="0" u="none" strike="noStrike" kern="0" cap="none" spc="0" normalizeH="0" baseline="0" noProof="0" dirty="0">
                  <a:ln>
                    <a:noFill/>
                  </a:ln>
                  <a:solidFill>
                    <a:sysClr val="windowText" lastClr="000000"/>
                  </a:solidFill>
                  <a:effectLst/>
                  <a:uLnTx/>
                  <a:uFillTx/>
                  <a:latin typeface="Calibri Light" panose="020F0302020204030204" pitchFamily="34" charset="0"/>
                  <a:ea typeface="Calibri" panose="020F0502020204030204" pitchFamily="34" charset="0"/>
                  <a:cs typeface="Calibri Light" panose="020F0302020204030204" pitchFamily="34" charset="0"/>
                </a:endParaRPr>
              </a:p>
            </p:txBody>
          </p:sp>
        </p:grpSp>
        <p:sp>
          <p:nvSpPr>
            <p:cNvPr id="4" name="Arc 3">
              <a:extLst>
                <a:ext uri="{FF2B5EF4-FFF2-40B4-BE49-F238E27FC236}">
                  <a16:creationId xmlns:a16="http://schemas.microsoft.com/office/drawing/2014/main" id="{EDE37977-9115-41C3-8762-86E214FD58E2}"/>
                </a:ext>
              </a:extLst>
            </p:cNvPr>
            <p:cNvSpPr/>
            <p:nvPr/>
          </p:nvSpPr>
          <p:spPr>
            <a:xfrm rot="10800000">
              <a:off x="1238433" y="924194"/>
              <a:ext cx="3681477" cy="1310301"/>
            </a:xfrm>
            <a:prstGeom prst="arc">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grpSp>
      <p:cxnSp>
        <p:nvCxnSpPr>
          <p:cNvPr id="7" name="Straight Arrow Connector 6">
            <a:extLst>
              <a:ext uri="{FF2B5EF4-FFF2-40B4-BE49-F238E27FC236}">
                <a16:creationId xmlns:a16="http://schemas.microsoft.com/office/drawing/2014/main" id="{0FBF3C9C-58AB-4C20-8E6B-4EC6CB0A11FC}"/>
              </a:ext>
            </a:extLst>
          </p:cNvPr>
          <p:cNvCxnSpPr/>
          <p:nvPr/>
        </p:nvCxnSpPr>
        <p:spPr>
          <a:xfrm>
            <a:off x="385011" y="1973179"/>
            <a:ext cx="441157" cy="0"/>
          </a:xfrm>
          <a:prstGeom prst="straightConnector1">
            <a:avLst/>
          </a:prstGeom>
          <a:ln>
            <a:headEnd type="triangle" w="med" len="med"/>
            <a:tailEnd type="triangle" w="med" len="med"/>
          </a:ln>
        </p:spPr>
        <p:style>
          <a:lnRef idx="3">
            <a:schemeClr val="accent2"/>
          </a:lnRef>
          <a:fillRef idx="0">
            <a:schemeClr val="accent2"/>
          </a:fillRef>
          <a:effectRef idx="2">
            <a:schemeClr val="accent2"/>
          </a:effectRef>
          <a:fontRef idx="minor">
            <a:schemeClr val="tx1"/>
          </a:fontRef>
        </p:style>
      </p:cxnSp>
      <p:sp>
        <p:nvSpPr>
          <p:cNvPr id="10" name="Freeform: Shape 9">
            <a:extLst>
              <a:ext uri="{FF2B5EF4-FFF2-40B4-BE49-F238E27FC236}">
                <a16:creationId xmlns:a16="http://schemas.microsoft.com/office/drawing/2014/main" id="{D995435B-B221-4E02-AD3D-09483B018E8C}"/>
              </a:ext>
            </a:extLst>
          </p:cNvPr>
          <p:cNvSpPr/>
          <p:nvPr/>
        </p:nvSpPr>
        <p:spPr>
          <a:xfrm>
            <a:off x="593579" y="2051719"/>
            <a:ext cx="790994" cy="400115"/>
          </a:xfrm>
          <a:custGeom>
            <a:avLst/>
            <a:gdLst>
              <a:gd name="connsiteX0" fmla="*/ 0 w 1007269"/>
              <a:gd name="connsiteY0" fmla="*/ 0 h 466833"/>
              <a:gd name="connsiteX1" fmla="*/ 302419 w 1007269"/>
              <a:gd name="connsiteY1" fmla="*/ 454819 h 466833"/>
              <a:gd name="connsiteX2" fmla="*/ 1007269 w 1007269"/>
              <a:gd name="connsiteY2" fmla="*/ 326231 h 466833"/>
            </a:gdLst>
            <a:ahLst/>
            <a:cxnLst>
              <a:cxn ang="0">
                <a:pos x="connsiteX0" y="connsiteY0"/>
              </a:cxn>
              <a:cxn ang="0">
                <a:pos x="connsiteX1" y="connsiteY1"/>
              </a:cxn>
              <a:cxn ang="0">
                <a:pos x="connsiteX2" y="connsiteY2"/>
              </a:cxn>
            </a:cxnLst>
            <a:rect l="l" t="t" r="r" b="b"/>
            <a:pathLst>
              <a:path w="1007269" h="466833">
                <a:moveTo>
                  <a:pt x="0" y="0"/>
                </a:moveTo>
                <a:cubicBezTo>
                  <a:pt x="67270" y="200223"/>
                  <a:pt x="134541" y="400447"/>
                  <a:pt x="302419" y="454819"/>
                </a:cubicBezTo>
                <a:cubicBezTo>
                  <a:pt x="470297" y="509191"/>
                  <a:pt x="865585" y="363537"/>
                  <a:pt x="1007269" y="326231"/>
                </a:cubicBezTo>
              </a:path>
            </a:pathLst>
          </a:custGeom>
          <a:noFill/>
          <a:ln>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DADA1BA-4E12-47F9-ACAA-406C72F18481}"/>
              </a:ext>
            </a:extLst>
          </p:cNvPr>
          <p:cNvSpPr txBox="1"/>
          <p:nvPr/>
        </p:nvSpPr>
        <p:spPr>
          <a:xfrm>
            <a:off x="4315327" y="459465"/>
            <a:ext cx="4283242" cy="1405256"/>
          </a:xfrm>
          <a:prstGeom prst="rect">
            <a:avLst/>
          </a:prstGeom>
          <a:noFill/>
        </p:spPr>
        <p:txBody>
          <a:bodyPr wrap="square" rtlCol="0">
            <a:spAutoFit/>
          </a:bodyPr>
          <a:lstStyle/>
          <a:p>
            <a:pPr algn="r" rtl="1">
              <a:lnSpc>
                <a:spcPct val="120000"/>
              </a:lnSpc>
              <a:spcAft>
                <a:spcPts val="600"/>
              </a:spcAft>
            </a:pPr>
            <a:r>
              <a:rPr lang="he-IL" sz="2000" u="sng" dirty="0">
                <a:latin typeface="Calibri Light" panose="020F0302020204030204" pitchFamily="34" charset="0"/>
                <a:cs typeface="Calibri Light" panose="020F0302020204030204" pitchFamily="34" charset="0"/>
              </a:rPr>
              <a:t>תוצאות הניסוי</a:t>
            </a:r>
          </a:p>
          <a:p>
            <a:pPr algn="r" rtl="1">
              <a:lnSpc>
                <a:spcPct val="120000"/>
              </a:lnSpc>
              <a:spcAft>
                <a:spcPts val="600"/>
              </a:spcAft>
            </a:pPr>
            <a:r>
              <a:rPr lang="he-IL" sz="1600" dirty="0">
                <a:latin typeface="Calibri Light" panose="020F0302020204030204" pitchFamily="34" charset="0"/>
                <a:cs typeface="Calibri Light" panose="020F0302020204030204" pitchFamily="34" charset="0"/>
              </a:rPr>
              <a:t>טמפרטורת המוט ביחס למיקום הינו גרף יורד לא ליניארי. </a:t>
            </a:r>
            <a:br>
              <a:rPr lang="en-US" sz="1600" dirty="0">
                <a:latin typeface="Calibri Light" panose="020F0302020204030204" pitchFamily="34" charset="0"/>
                <a:cs typeface="Calibri Light" panose="020F0302020204030204" pitchFamily="34" charset="0"/>
              </a:rPr>
            </a:br>
            <a:r>
              <a:rPr lang="he-IL" sz="1600" dirty="0">
                <a:latin typeface="Calibri Light" panose="020F0302020204030204" pitchFamily="34" charset="0"/>
                <a:cs typeface="Calibri Light" panose="020F0302020204030204" pitchFamily="34" charset="0"/>
              </a:rPr>
              <a:t>ככל שהזמן קטן יותר הגרף "שטוח" יותר. </a:t>
            </a:r>
            <a:br>
              <a:rPr lang="en-US" sz="1600" dirty="0">
                <a:latin typeface="Calibri Light" panose="020F0302020204030204" pitchFamily="34" charset="0"/>
                <a:cs typeface="Calibri Light" panose="020F0302020204030204" pitchFamily="34" charset="0"/>
              </a:rPr>
            </a:br>
            <a:r>
              <a:rPr lang="he-IL" sz="1600" dirty="0">
                <a:latin typeface="Calibri Light" panose="020F0302020204030204" pitchFamily="34" charset="0"/>
                <a:cs typeface="Calibri Light" panose="020F0302020204030204" pitchFamily="34" charset="0"/>
              </a:rPr>
              <a:t>במצב שיווי משקל המערכת לא מגיע לטמפרטורה אחידה. </a:t>
            </a:r>
          </a:p>
        </p:txBody>
      </p:sp>
      <p:graphicFrame>
        <p:nvGraphicFramePr>
          <p:cNvPr id="6" name="Chart 5">
            <a:extLst>
              <a:ext uri="{FF2B5EF4-FFF2-40B4-BE49-F238E27FC236}">
                <a16:creationId xmlns:a16="http://schemas.microsoft.com/office/drawing/2014/main" id="{00000000-0008-0000-0500-000002000000}"/>
              </a:ext>
            </a:extLst>
          </p:cNvPr>
          <p:cNvGraphicFramePr/>
          <p:nvPr>
            <p:extLst>
              <p:ext uri="{D42A27DB-BD31-4B8C-83A1-F6EECF244321}">
                <p14:modId xmlns:p14="http://schemas.microsoft.com/office/powerpoint/2010/main" val="191443796"/>
              </p:ext>
            </p:extLst>
          </p:nvPr>
        </p:nvGraphicFramePr>
        <p:xfrm>
          <a:off x="257928" y="459465"/>
          <a:ext cx="3961146" cy="219456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3" name="Chart 2">
            <a:extLst>
              <a:ext uri="{FF2B5EF4-FFF2-40B4-BE49-F238E27FC236}">
                <a16:creationId xmlns:a16="http://schemas.microsoft.com/office/drawing/2014/main" id="{00000000-0008-0000-0500-000002000000}"/>
              </a:ext>
            </a:extLst>
          </p:cNvPr>
          <p:cNvGraphicFramePr/>
          <p:nvPr>
            <p:extLst>
              <p:ext uri="{D42A27DB-BD31-4B8C-83A1-F6EECF244321}">
                <p14:modId xmlns:p14="http://schemas.microsoft.com/office/powerpoint/2010/main" val="3354767664"/>
              </p:ext>
            </p:extLst>
          </p:nvPr>
        </p:nvGraphicFramePr>
        <p:xfrm>
          <a:off x="257928" y="2654026"/>
          <a:ext cx="3961146" cy="219456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5" name="Chart 4">
            <a:extLst>
              <a:ext uri="{FF2B5EF4-FFF2-40B4-BE49-F238E27FC236}">
                <a16:creationId xmlns:a16="http://schemas.microsoft.com/office/drawing/2014/main" id="{00000000-0008-0000-0500-000002000000}"/>
              </a:ext>
            </a:extLst>
          </p:cNvPr>
          <p:cNvGraphicFramePr/>
          <p:nvPr>
            <p:extLst>
              <p:ext uri="{D42A27DB-BD31-4B8C-83A1-F6EECF244321}">
                <p14:modId xmlns:p14="http://schemas.microsoft.com/office/powerpoint/2010/main" val="663090197"/>
              </p:ext>
            </p:extLst>
          </p:nvPr>
        </p:nvGraphicFramePr>
        <p:xfrm>
          <a:off x="4637423" y="2654025"/>
          <a:ext cx="3961146" cy="219456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23081174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DADA1BA-4E12-47F9-ACAA-406C72F18481}"/>
              </a:ext>
            </a:extLst>
          </p:cNvPr>
          <p:cNvSpPr txBox="1"/>
          <p:nvPr/>
        </p:nvSpPr>
        <p:spPr>
          <a:xfrm>
            <a:off x="4572000" y="480792"/>
            <a:ext cx="4098758" cy="2073132"/>
          </a:xfrm>
          <a:prstGeom prst="rect">
            <a:avLst/>
          </a:prstGeom>
          <a:noFill/>
        </p:spPr>
        <p:txBody>
          <a:bodyPr wrap="square" rtlCol="0">
            <a:spAutoFit/>
          </a:bodyPr>
          <a:lstStyle/>
          <a:p>
            <a:pPr algn="r" rtl="1">
              <a:lnSpc>
                <a:spcPct val="120000"/>
              </a:lnSpc>
              <a:spcAft>
                <a:spcPts val="600"/>
              </a:spcAft>
            </a:pPr>
            <a:r>
              <a:rPr lang="he-IL" sz="2000" u="sng" dirty="0">
                <a:latin typeface="Calibri Light" panose="020F0302020204030204" pitchFamily="34" charset="0"/>
                <a:cs typeface="Calibri Light" panose="020F0302020204030204" pitchFamily="34" charset="0"/>
              </a:rPr>
              <a:t>תוצאות הניסוי</a:t>
            </a:r>
          </a:p>
          <a:p>
            <a:pPr algn="r" rtl="1">
              <a:lnSpc>
                <a:spcPct val="120000"/>
              </a:lnSpc>
              <a:spcAft>
                <a:spcPts val="600"/>
              </a:spcAft>
            </a:pPr>
            <a:r>
              <a:rPr lang="he-IL" sz="1600" dirty="0">
                <a:latin typeface="Calibri Light" panose="020F0302020204030204" pitchFamily="34" charset="0"/>
                <a:cs typeface="Calibri Light" panose="020F0302020204030204" pitchFamily="34" charset="0"/>
              </a:rPr>
              <a:t>טמפרטורת המוט ביחס לזמן הינו גרף עולה לא ליניארי. </a:t>
            </a:r>
            <a:br>
              <a:rPr lang="en-US" sz="1600" dirty="0">
                <a:latin typeface="Calibri Light" panose="020F0302020204030204" pitchFamily="34" charset="0"/>
                <a:cs typeface="Calibri Light" panose="020F0302020204030204" pitchFamily="34" charset="0"/>
              </a:rPr>
            </a:br>
            <a:r>
              <a:rPr lang="he-IL" sz="1600" dirty="0">
                <a:latin typeface="Calibri Light" panose="020F0302020204030204" pitchFamily="34" charset="0"/>
                <a:cs typeface="Calibri Light" panose="020F0302020204030204" pitchFamily="34" charset="0"/>
              </a:rPr>
              <a:t>ככל שמתרחקים מן מקור החום הגרף "שטוח" יותר. </a:t>
            </a:r>
            <a:br>
              <a:rPr lang="en-US" sz="1600" dirty="0">
                <a:latin typeface="Calibri Light" panose="020F0302020204030204" pitchFamily="34" charset="0"/>
                <a:cs typeface="Calibri Light" panose="020F0302020204030204" pitchFamily="34" charset="0"/>
              </a:rPr>
            </a:br>
            <a:r>
              <a:rPr lang="he-IL" sz="1600" dirty="0">
                <a:latin typeface="Calibri Light" panose="020F0302020204030204" pitchFamily="34" charset="0"/>
                <a:cs typeface="Calibri Light" panose="020F0302020204030204" pitchFamily="34" charset="0"/>
              </a:rPr>
              <a:t>במיקומים הרחוקים מן התנור השינוי בטמפרטורה נמוכה מאוד. </a:t>
            </a:r>
            <a:br>
              <a:rPr lang="en-US" sz="1600" dirty="0">
                <a:latin typeface="Calibri Light" panose="020F0302020204030204" pitchFamily="34" charset="0"/>
                <a:cs typeface="Calibri Light" panose="020F0302020204030204" pitchFamily="34" charset="0"/>
              </a:rPr>
            </a:br>
            <a:r>
              <a:rPr lang="he-IL" sz="1600" dirty="0">
                <a:latin typeface="Calibri Light" panose="020F0302020204030204" pitchFamily="34" charset="0"/>
                <a:cs typeface="Calibri Light" panose="020F0302020204030204" pitchFamily="34" charset="0"/>
              </a:rPr>
              <a:t>לאחר זמן מסוים המוט לא מתחמם עוד וגרף נהיה ישר. </a:t>
            </a:r>
          </a:p>
        </p:txBody>
      </p:sp>
      <p:graphicFrame>
        <p:nvGraphicFramePr>
          <p:cNvPr id="8" name="Chart 7">
            <a:extLst>
              <a:ext uri="{FF2B5EF4-FFF2-40B4-BE49-F238E27FC236}">
                <a16:creationId xmlns:a16="http://schemas.microsoft.com/office/drawing/2014/main" id="{251493A4-BFA7-4650-B131-2DCE7AA1CAA2}"/>
              </a:ext>
            </a:extLst>
          </p:cNvPr>
          <p:cNvGraphicFramePr/>
          <p:nvPr>
            <p:extLst>
              <p:ext uri="{D42A27DB-BD31-4B8C-83A1-F6EECF244321}">
                <p14:modId xmlns:p14="http://schemas.microsoft.com/office/powerpoint/2010/main" val="1601867264"/>
              </p:ext>
            </p:extLst>
          </p:nvPr>
        </p:nvGraphicFramePr>
        <p:xfrm>
          <a:off x="257929" y="480792"/>
          <a:ext cx="3961145" cy="219456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9" name="Chart 8">
            <a:extLst>
              <a:ext uri="{FF2B5EF4-FFF2-40B4-BE49-F238E27FC236}">
                <a16:creationId xmlns:a16="http://schemas.microsoft.com/office/drawing/2014/main" id="{251493A4-BFA7-4650-B131-2DCE7AA1CAA2}"/>
              </a:ext>
            </a:extLst>
          </p:cNvPr>
          <p:cNvGraphicFramePr/>
          <p:nvPr>
            <p:extLst>
              <p:ext uri="{D42A27DB-BD31-4B8C-83A1-F6EECF244321}">
                <p14:modId xmlns:p14="http://schemas.microsoft.com/office/powerpoint/2010/main" val="1569179985"/>
              </p:ext>
            </p:extLst>
          </p:nvPr>
        </p:nvGraphicFramePr>
        <p:xfrm>
          <a:off x="257928" y="2682431"/>
          <a:ext cx="3961145" cy="2194559"/>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0" name="Chart 9">
            <a:extLst>
              <a:ext uri="{FF2B5EF4-FFF2-40B4-BE49-F238E27FC236}">
                <a16:creationId xmlns:a16="http://schemas.microsoft.com/office/drawing/2014/main" id="{251493A4-BFA7-4650-B131-2DCE7AA1CAA2}"/>
              </a:ext>
            </a:extLst>
          </p:cNvPr>
          <p:cNvGraphicFramePr/>
          <p:nvPr>
            <p:extLst>
              <p:ext uri="{D42A27DB-BD31-4B8C-83A1-F6EECF244321}">
                <p14:modId xmlns:p14="http://schemas.microsoft.com/office/powerpoint/2010/main" val="2508492115"/>
              </p:ext>
            </p:extLst>
          </p:nvPr>
        </p:nvGraphicFramePr>
        <p:xfrm>
          <a:off x="4709613" y="2668272"/>
          <a:ext cx="3961145" cy="2208718"/>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35690432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05366F2-B7E8-49C6-9E92-8FEE49AB8C5A}"/>
              </a:ext>
            </a:extLst>
          </p:cNvPr>
          <p:cNvSpPr txBox="1"/>
          <p:nvPr/>
        </p:nvSpPr>
        <p:spPr>
          <a:xfrm>
            <a:off x="850232" y="304801"/>
            <a:ext cx="8005010" cy="1186735"/>
          </a:xfrm>
          <a:prstGeom prst="rect">
            <a:avLst/>
          </a:prstGeom>
          <a:noFill/>
        </p:spPr>
        <p:txBody>
          <a:bodyPr wrap="square" rtlCol="0">
            <a:spAutoFit/>
          </a:bodyPr>
          <a:lstStyle/>
          <a:p>
            <a:pPr algn="r" rtl="1">
              <a:lnSpc>
                <a:spcPct val="120000"/>
              </a:lnSpc>
              <a:spcAft>
                <a:spcPts val="600"/>
              </a:spcAft>
            </a:pPr>
            <a:r>
              <a:rPr lang="he-IL" sz="2000" u="sng" dirty="0">
                <a:latin typeface="Calibri Light" panose="020F0302020204030204" pitchFamily="34" charset="0"/>
                <a:cs typeface="Calibri Light" panose="020F0302020204030204" pitchFamily="34" charset="0"/>
              </a:rPr>
              <a:t>תוצאות הניסוי - מוטות שונים</a:t>
            </a:r>
          </a:p>
          <a:p>
            <a:pPr algn="r" rtl="1">
              <a:lnSpc>
                <a:spcPct val="120000"/>
              </a:lnSpc>
              <a:spcAft>
                <a:spcPts val="600"/>
              </a:spcAft>
            </a:pPr>
            <a:r>
              <a:rPr lang="he-IL" sz="1600" dirty="0">
                <a:latin typeface="Calibri Light" panose="020F0302020204030204" pitchFamily="34" charset="0"/>
                <a:cs typeface="Calibri Light" panose="020F0302020204030204" pitchFamily="34" charset="0"/>
              </a:rPr>
              <a:t>כל המוטות הראו תופעה דומה. </a:t>
            </a:r>
          </a:p>
          <a:p>
            <a:pPr algn="r" rtl="1">
              <a:lnSpc>
                <a:spcPct val="120000"/>
              </a:lnSpc>
              <a:spcAft>
                <a:spcPts val="600"/>
              </a:spcAft>
            </a:pPr>
            <a:r>
              <a:rPr lang="he-IL" sz="1600" dirty="0">
                <a:latin typeface="Calibri Light" panose="020F0302020204030204" pitchFamily="34" charset="0"/>
                <a:cs typeface="Calibri Light" panose="020F0302020204030204" pitchFamily="34" charset="0"/>
              </a:rPr>
              <a:t>הגרפים היו דומים בצורתם אך שונים בערכם. </a:t>
            </a:r>
          </a:p>
        </p:txBody>
      </p:sp>
      <p:graphicFrame>
        <p:nvGraphicFramePr>
          <p:cNvPr id="5" name="Chart 4">
            <a:extLst>
              <a:ext uri="{FF2B5EF4-FFF2-40B4-BE49-F238E27FC236}">
                <a16:creationId xmlns:a16="http://schemas.microsoft.com/office/drawing/2014/main" id="{E6D413F9-E67E-4912-987F-D7D70BB8AEA6}"/>
              </a:ext>
            </a:extLst>
          </p:cNvPr>
          <p:cNvGraphicFramePr/>
          <p:nvPr>
            <p:extLst>
              <p:ext uri="{D42A27DB-BD31-4B8C-83A1-F6EECF244321}">
                <p14:modId xmlns:p14="http://schemas.microsoft.com/office/powerpoint/2010/main" val="3591827926"/>
              </p:ext>
            </p:extLst>
          </p:nvPr>
        </p:nvGraphicFramePr>
        <p:xfrm>
          <a:off x="4572000" y="2280365"/>
          <a:ext cx="4297680" cy="27432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 name="Chart 5">
            <a:extLst>
              <a:ext uri="{FF2B5EF4-FFF2-40B4-BE49-F238E27FC236}">
                <a16:creationId xmlns:a16="http://schemas.microsoft.com/office/drawing/2014/main" id="{F3B0ADC4-172E-444F-8291-B2CA1E0E8CF5}"/>
              </a:ext>
            </a:extLst>
          </p:cNvPr>
          <p:cNvGraphicFramePr/>
          <p:nvPr>
            <p:extLst>
              <p:ext uri="{D42A27DB-BD31-4B8C-83A1-F6EECF244321}">
                <p14:modId xmlns:p14="http://schemas.microsoft.com/office/powerpoint/2010/main" val="3220000685"/>
              </p:ext>
            </p:extLst>
          </p:nvPr>
        </p:nvGraphicFramePr>
        <p:xfrm>
          <a:off x="274320" y="2280365"/>
          <a:ext cx="4297680" cy="27432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030092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37" name="Rectangle 36">
            <a:extLst>
              <a:ext uri="{FF2B5EF4-FFF2-40B4-BE49-F238E27FC236}">
                <a16:creationId xmlns:a16="http://schemas.microsoft.com/office/drawing/2014/main" id="{64AF56C7-4E9D-4E0B-810E-C86D29D285A5}"/>
              </a:ext>
            </a:extLst>
          </p:cNvPr>
          <p:cNvSpPr/>
          <p:nvPr/>
        </p:nvSpPr>
        <p:spPr>
          <a:xfrm>
            <a:off x="4472930" y="199910"/>
            <a:ext cx="4440893" cy="4085990"/>
          </a:xfrm>
          <a:prstGeom prst="rect">
            <a:avLst/>
          </a:prstGeom>
        </p:spPr>
        <p:txBody>
          <a:bodyPr wrap="square">
            <a:spAutoFit/>
          </a:bodyPr>
          <a:lstStyle/>
          <a:p>
            <a:pPr algn="r" rtl="1">
              <a:lnSpc>
                <a:spcPct val="120000"/>
              </a:lnSpc>
              <a:spcAft>
                <a:spcPts val="1200"/>
              </a:spcAft>
            </a:pPr>
            <a:r>
              <a:rPr lang="he-IL" sz="2000" u="sng" dirty="0">
                <a:latin typeface="Calibri Light" panose="020F0302020204030204" pitchFamily="34" charset="0"/>
                <a:cs typeface="Calibri Light" panose="020F0302020204030204" pitchFamily="34" charset="0"/>
              </a:rPr>
              <a:t>פתרון אנליטי למצב שיווי משקל – </a:t>
            </a:r>
          </a:p>
          <a:p>
            <a:pPr algn="r" rtl="1">
              <a:lnSpc>
                <a:spcPct val="120000"/>
              </a:lnSpc>
              <a:spcAft>
                <a:spcPts val="1200"/>
              </a:spcAft>
            </a:pPr>
            <a:r>
              <a:rPr lang="en-US" sz="2000" u="sng" dirty="0">
                <a:latin typeface="Calibri Light" panose="020F0302020204030204" pitchFamily="34" charset="0"/>
                <a:cs typeface="Calibri Light" panose="020F0302020204030204" pitchFamily="34" charset="0"/>
              </a:rPr>
              <a:t>Fin equation</a:t>
            </a:r>
          </a:p>
          <a:p>
            <a:pPr algn="r" rtl="1">
              <a:lnSpc>
                <a:spcPct val="120000"/>
              </a:lnSpc>
              <a:spcAft>
                <a:spcPts val="1200"/>
              </a:spcAft>
            </a:pPr>
            <a:r>
              <a:rPr lang="he-IL" sz="1600" dirty="0">
                <a:latin typeface="Calibri Light" panose="020F0302020204030204" pitchFamily="34" charset="0"/>
                <a:cs typeface="Calibri Light" panose="020F0302020204030204" pitchFamily="34" charset="0"/>
              </a:rPr>
              <a:t>מציאת פתרון אנליטי להתפלגות הטמפרטורה כתלות במיקום ובזמן לאורך המוט היא מורכבת מאוד מתמטית, מאחר והטמפרטורה תלויה גם במקום וגם בזמן. </a:t>
            </a:r>
          </a:p>
          <a:p>
            <a:pPr algn="r" rtl="1">
              <a:lnSpc>
                <a:spcPct val="120000"/>
              </a:lnSpc>
              <a:spcAft>
                <a:spcPts val="1200"/>
              </a:spcAft>
            </a:pPr>
            <a:r>
              <a:rPr lang="he-IL" sz="1600" dirty="0">
                <a:latin typeface="Calibri Light" panose="020F0302020204030204" pitchFamily="34" charset="0"/>
                <a:cs typeface="Calibri Light" panose="020F0302020204030204" pitchFamily="34" charset="0"/>
              </a:rPr>
              <a:t>אך במצב שיווי המשקל של המערכת גם אם נחכה זמן רב התפלגות הטמפרטורה של המערכת לא תשתנה. לכן ניתן למצוא פתרון אנליטי למצב שיווי המשקל מאחר והטמפרטורה תלויה רק במקום. </a:t>
            </a:r>
          </a:p>
          <a:p>
            <a:pPr algn="r" rtl="1">
              <a:lnSpc>
                <a:spcPct val="120000"/>
              </a:lnSpc>
              <a:spcAft>
                <a:spcPts val="1200"/>
              </a:spcAft>
            </a:pPr>
            <a:r>
              <a:rPr lang="he-IL" sz="1600" dirty="0">
                <a:latin typeface="Calibri Light" panose="020F0302020204030204" pitchFamily="34" charset="0"/>
                <a:cs typeface="Calibri Light" panose="020F0302020204030204" pitchFamily="34" charset="0"/>
              </a:rPr>
              <a:t>במצב שיווי המשקל סך השינוי באנרגיה הפנימית של המוט שווה ל-0. </a:t>
            </a:r>
          </a:p>
        </p:txBody>
      </p:sp>
      <p:grpSp>
        <p:nvGrpSpPr>
          <p:cNvPr id="36" name="Group 35">
            <a:extLst>
              <a:ext uri="{FF2B5EF4-FFF2-40B4-BE49-F238E27FC236}">
                <a16:creationId xmlns:a16="http://schemas.microsoft.com/office/drawing/2014/main" id="{94527E9C-3733-4426-9AE6-3BC486750535}"/>
              </a:ext>
            </a:extLst>
          </p:cNvPr>
          <p:cNvGrpSpPr/>
          <p:nvPr/>
        </p:nvGrpSpPr>
        <p:grpSpPr>
          <a:xfrm>
            <a:off x="0" y="310514"/>
            <a:ext cx="4048127" cy="4522471"/>
            <a:chOff x="152400" y="0"/>
            <a:chExt cx="4048127" cy="4522945"/>
          </a:xfrm>
        </p:grpSpPr>
        <p:grpSp>
          <p:nvGrpSpPr>
            <p:cNvPr id="39" name="Group 38">
              <a:extLst>
                <a:ext uri="{FF2B5EF4-FFF2-40B4-BE49-F238E27FC236}">
                  <a16:creationId xmlns:a16="http://schemas.microsoft.com/office/drawing/2014/main" id="{966A32DA-76AE-4A55-8FC5-E2D376965507}"/>
                </a:ext>
              </a:extLst>
            </p:cNvPr>
            <p:cNvGrpSpPr/>
            <p:nvPr/>
          </p:nvGrpSpPr>
          <p:grpSpPr>
            <a:xfrm>
              <a:off x="152400" y="0"/>
              <a:ext cx="4048127" cy="4522945"/>
              <a:chOff x="-19050" y="0"/>
              <a:chExt cx="4048127" cy="4522945"/>
            </a:xfrm>
          </p:grpSpPr>
          <p:grpSp>
            <p:nvGrpSpPr>
              <p:cNvPr id="41" name="Group 40">
                <a:extLst>
                  <a:ext uri="{FF2B5EF4-FFF2-40B4-BE49-F238E27FC236}">
                    <a16:creationId xmlns:a16="http://schemas.microsoft.com/office/drawing/2014/main" id="{AB045139-48AA-4AC5-8B79-89FF45DF94A5}"/>
                  </a:ext>
                </a:extLst>
              </p:cNvPr>
              <p:cNvGrpSpPr/>
              <p:nvPr/>
            </p:nvGrpSpPr>
            <p:grpSpPr>
              <a:xfrm>
                <a:off x="-19050" y="0"/>
                <a:ext cx="4048127" cy="2583180"/>
                <a:chOff x="-27848" y="0"/>
                <a:chExt cx="5917584" cy="3234055"/>
              </a:xfrm>
            </p:grpSpPr>
            <p:sp>
              <p:nvSpPr>
                <p:cNvPr id="59" name="Cube 58">
                  <a:extLst>
                    <a:ext uri="{FF2B5EF4-FFF2-40B4-BE49-F238E27FC236}">
                      <a16:creationId xmlns:a16="http://schemas.microsoft.com/office/drawing/2014/main" id="{B4761909-8E8F-49D9-A322-6463F136E7D3}"/>
                    </a:ext>
                  </a:extLst>
                </p:cNvPr>
                <p:cNvSpPr/>
                <p:nvPr/>
              </p:nvSpPr>
              <p:spPr>
                <a:xfrm>
                  <a:off x="73152" y="0"/>
                  <a:ext cx="1252220" cy="3234055"/>
                </a:xfrm>
                <a:prstGeom prst="cube">
                  <a:avLst>
                    <a:gd name="adj" fmla="val 75651"/>
                  </a:avLst>
                </a:prstGeom>
                <a:solidFill>
                  <a:srgbClr val="5B9BD5"/>
                </a:solidFill>
                <a:ln w="12700" cap="flat" cmpd="sng" algn="ctr">
                  <a:solidFill>
                    <a:srgbClr val="5B9BD5">
                      <a:shade val="50000"/>
                    </a:srgbClr>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60" name="Cylinder 59">
                  <a:extLst>
                    <a:ext uri="{FF2B5EF4-FFF2-40B4-BE49-F238E27FC236}">
                      <a16:creationId xmlns:a16="http://schemas.microsoft.com/office/drawing/2014/main" id="{9C796B64-ABFA-438E-8D47-524FD4854749}"/>
                    </a:ext>
                  </a:extLst>
                </p:cNvPr>
                <p:cNvSpPr/>
                <p:nvPr/>
              </p:nvSpPr>
              <p:spPr>
                <a:xfrm rot="5400000">
                  <a:off x="2526284" y="-1102055"/>
                  <a:ext cx="1289487" cy="5376153"/>
                </a:xfrm>
                <a:prstGeom prst="can">
                  <a:avLst>
                    <a:gd name="adj" fmla="val 44858"/>
                  </a:avLst>
                </a:prstGeom>
                <a:solidFill>
                  <a:srgbClr val="5B9BD5"/>
                </a:solidFill>
                <a:ln w="12700" cap="flat" cmpd="sng" algn="ctr">
                  <a:solidFill>
                    <a:srgbClr val="5B9BD5">
                      <a:shade val="50000"/>
                    </a:srgbClr>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cxnSp>
              <p:nvCxnSpPr>
                <p:cNvPr id="61" name="Straight Connector 60">
                  <a:extLst>
                    <a:ext uri="{FF2B5EF4-FFF2-40B4-BE49-F238E27FC236}">
                      <a16:creationId xmlns:a16="http://schemas.microsoft.com/office/drawing/2014/main" id="{2D0E9D62-47AF-4481-8CEE-6C2D5167E1DD}"/>
                    </a:ext>
                  </a:extLst>
                </p:cNvPr>
                <p:cNvCxnSpPr/>
                <p:nvPr/>
              </p:nvCxnSpPr>
              <p:spPr>
                <a:xfrm flipH="1" flipV="1">
                  <a:off x="5318150" y="1089965"/>
                  <a:ext cx="235809" cy="527873"/>
                </a:xfrm>
                <a:prstGeom prst="line">
                  <a:avLst/>
                </a:prstGeom>
                <a:noFill/>
                <a:ln w="19050" cap="flat" cmpd="sng" algn="ctr">
                  <a:solidFill>
                    <a:srgbClr val="70AD47"/>
                  </a:solidFill>
                  <a:prstDash val="solid"/>
                  <a:miter lim="800000"/>
                </a:ln>
                <a:effectLst>
                  <a:softEdge rad="0"/>
                </a:effectLst>
              </p:spPr>
            </p:cxnSp>
            <p:sp>
              <p:nvSpPr>
                <p:cNvPr id="62" name="Text Box 66">
                  <a:extLst>
                    <a:ext uri="{FF2B5EF4-FFF2-40B4-BE49-F238E27FC236}">
                      <a16:creationId xmlns:a16="http://schemas.microsoft.com/office/drawing/2014/main" id="{212576D1-3254-4EA9-9E25-0712FFA74EB4}"/>
                    </a:ext>
                  </a:extLst>
                </p:cNvPr>
                <p:cNvSpPr txBox="1"/>
                <p:nvPr/>
              </p:nvSpPr>
              <p:spPr>
                <a:xfrm>
                  <a:off x="5343508" y="1115378"/>
                  <a:ext cx="386771" cy="328062"/>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gn="r" rtl="1">
                    <a:spcBef>
                      <a:spcPts val="0"/>
                    </a:spcBef>
                    <a:spcAft>
                      <a:spcPts val="800"/>
                    </a:spcAft>
                  </a:pPr>
                  <a:r>
                    <a:rPr lang="en-US" sz="1100">
                      <a:effectLst/>
                      <a:latin typeface="Calibri Light" panose="020F0302020204030204" pitchFamily="34" charset="0"/>
                      <a:ea typeface="Calibri" panose="020F0502020204030204" pitchFamily="34" charset="0"/>
                    </a:rPr>
                    <a:t>R</a:t>
                  </a:r>
                </a:p>
              </p:txBody>
            </p:sp>
            <p:sp>
              <p:nvSpPr>
                <p:cNvPr id="63" name="Text Box 68">
                  <a:extLst>
                    <a:ext uri="{FF2B5EF4-FFF2-40B4-BE49-F238E27FC236}">
                      <a16:creationId xmlns:a16="http://schemas.microsoft.com/office/drawing/2014/main" id="{DD8F97B1-A552-42D3-AEFE-EE86A6C9BD7B}"/>
                    </a:ext>
                  </a:extLst>
                </p:cNvPr>
                <p:cNvSpPr txBox="1"/>
                <p:nvPr/>
              </p:nvSpPr>
              <p:spPr>
                <a:xfrm>
                  <a:off x="-27848" y="1821964"/>
                  <a:ext cx="649853" cy="447658"/>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gn="r" rtl="1">
                    <a:spcBef>
                      <a:spcPts val="0"/>
                    </a:spcBef>
                    <a:spcAft>
                      <a:spcPts val="800"/>
                    </a:spcAft>
                  </a:pPr>
                  <a:r>
                    <a:rPr lang="he-IL" sz="1100" dirty="0">
                      <a:effectLst/>
                      <a:latin typeface="Calibri Light" panose="020F0302020204030204" pitchFamily="34" charset="0"/>
                      <a:ea typeface="Calibri" panose="020F0502020204030204" pitchFamily="34" charset="0"/>
                    </a:rPr>
                    <a:t>תנור</a:t>
                  </a:r>
                  <a:endParaRPr lang="en-US" sz="1100" dirty="0">
                    <a:effectLst/>
                    <a:latin typeface="Calibri Light" panose="020F0302020204030204" pitchFamily="34" charset="0"/>
                    <a:ea typeface="Calibri" panose="020F0502020204030204" pitchFamily="34" charset="0"/>
                  </a:endParaRPr>
                </a:p>
              </p:txBody>
            </p:sp>
            <p:sp>
              <p:nvSpPr>
                <p:cNvPr id="64" name="Text Box 71">
                  <a:extLst>
                    <a:ext uri="{FF2B5EF4-FFF2-40B4-BE49-F238E27FC236}">
                      <a16:creationId xmlns:a16="http://schemas.microsoft.com/office/drawing/2014/main" id="{19CC376C-5800-40D1-A1D0-23CE8822AC7E}"/>
                    </a:ext>
                  </a:extLst>
                </p:cNvPr>
                <p:cNvSpPr txBox="1"/>
                <p:nvPr/>
              </p:nvSpPr>
              <p:spPr>
                <a:xfrm>
                  <a:off x="724767" y="561679"/>
                  <a:ext cx="564416" cy="479111"/>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gn="l" rtl="0">
                    <a:spcBef>
                      <a:spcPts val="0"/>
                    </a:spcBef>
                    <a:spcAft>
                      <a:spcPts val="800"/>
                    </a:spcAft>
                  </a:pPr>
                  <a:r>
                    <a:rPr lang="en-US" sz="1200">
                      <a:effectLst/>
                      <a:latin typeface="Calibri Light" panose="020F0302020204030204" pitchFamily="34" charset="0"/>
                      <a:ea typeface="Calibri" panose="020F0502020204030204" pitchFamily="34" charset="0"/>
                    </a:rPr>
                    <a:t>T</a:t>
                  </a:r>
                  <a:r>
                    <a:rPr lang="he-IL" sz="1200" baseline="-25000">
                      <a:effectLst/>
                      <a:latin typeface="Calibri Light" panose="020F0302020204030204" pitchFamily="34" charset="0"/>
                      <a:ea typeface="Calibri" panose="020F0502020204030204" pitchFamily="34" charset="0"/>
                    </a:rPr>
                    <a:t>1</a:t>
                  </a:r>
                  <a:endParaRPr lang="en-US" sz="1100">
                    <a:effectLst/>
                    <a:latin typeface="Calibri Light" panose="020F0302020204030204" pitchFamily="34" charset="0"/>
                    <a:ea typeface="Calibri" panose="020F0502020204030204" pitchFamily="34" charset="0"/>
                  </a:endParaRPr>
                </a:p>
              </p:txBody>
            </p:sp>
            <p:sp>
              <p:nvSpPr>
                <p:cNvPr id="65" name="Text Box 72">
                  <a:extLst>
                    <a:ext uri="{FF2B5EF4-FFF2-40B4-BE49-F238E27FC236}">
                      <a16:creationId xmlns:a16="http://schemas.microsoft.com/office/drawing/2014/main" id="{553E89C4-5499-41F5-92D8-5BC92CCBC3CB}"/>
                    </a:ext>
                  </a:extLst>
                </p:cNvPr>
                <p:cNvSpPr txBox="1"/>
                <p:nvPr/>
              </p:nvSpPr>
              <p:spPr>
                <a:xfrm>
                  <a:off x="5357436" y="561679"/>
                  <a:ext cx="532300" cy="392540"/>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gn="l" rtl="0">
                    <a:spcBef>
                      <a:spcPts val="0"/>
                    </a:spcBef>
                    <a:spcAft>
                      <a:spcPts val="800"/>
                    </a:spcAft>
                  </a:pPr>
                  <a:r>
                    <a:rPr lang="en-US" sz="1200">
                      <a:effectLst/>
                      <a:latin typeface="Calibri Light" panose="020F0302020204030204" pitchFamily="34" charset="0"/>
                      <a:ea typeface="Calibri" panose="020F0502020204030204" pitchFamily="34" charset="0"/>
                    </a:rPr>
                    <a:t>T</a:t>
                  </a:r>
                  <a:r>
                    <a:rPr lang="he-IL" sz="1200" baseline="-25000">
                      <a:effectLst/>
                      <a:latin typeface="Calibri Light" panose="020F0302020204030204" pitchFamily="34" charset="0"/>
                      <a:ea typeface="Calibri" panose="020F0502020204030204" pitchFamily="34" charset="0"/>
                    </a:rPr>
                    <a:t>0</a:t>
                  </a:r>
                  <a:endParaRPr lang="en-US" sz="1100">
                    <a:effectLst/>
                    <a:latin typeface="Calibri Light" panose="020F0302020204030204" pitchFamily="34" charset="0"/>
                    <a:ea typeface="Calibri" panose="020F0502020204030204" pitchFamily="34" charset="0"/>
                  </a:endParaRPr>
                </a:p>
              </p:txBody>
            </p:sp>
            <p:sp>
              <p:nvSpPr>
                <p:cNvPr id="66" name="Text Box 73">
                  <a:extLst>
                    <a:ext uri="{FF2B5EF4-FFF2-40B4-BE49-F238E27FC236}">
                      <a16:creationId xmlns:a16="http://schemas.microsoft.com/office/drawing/2014/main" id="{D40E4011-9157-40D3-935C-5A40F70C3F62}"/>
                    </a:ext>
                  </a:extLst>
                </p:cNvPr>
                <p:cNvSpPr txBox="1"/>
                <p:nvPr/>
              </p:nvSpPr>
              <p:spPr>
                <a:xfrm>
                  <a:off x="355790" y="2269621"/>
                  <a:ext cx="874648" cy="591760"/>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gn="r" rtl="1">
                    <a:spcBef>
                      <a:spcPts val="0"/>
                    </a:spcBef>
                    <a:spcAft>
                      <a:spcPts val="800"/>
                    </a:spcAft>
                  </a:pPr>
                  <a:r>
                    <a:rPr lang="en-US" sz="1100">
                      <a:effectLst/>
                      <a:latin typeface="Calibri Light" panose="020F0302020204030204" pitchFamily="34" charset="0"/>
                      <a:ea typeface="Calibri" panose="020F0502020204030204" pitchFamily="34" charset="0"/>
                    </a:rPr>
                    <a:t>X = 0</a:t>
                  </a:r>
                </a:p>
              </p:txBody>
            </p:sp>
            <p:sp>
              <p:nvSpPr>
                <p:cNvPr id="67" name="Text Box 74">
                  <a:extLst>
                    <a:ext uri="{FF2B5EF4-FFF2-40B4-BE49-F238E27FC236}">
                      <a16:creationId xmlns:a16="http://schemas.microsoft.com/office/drawing/2014/main" id="{29ACE45E-87A0-4FF3-87DC-9751051ABDDA}"/>
                    </a:ext>
                  </a:extLst>
                </p:cNvPr>
                <p:cNvSpPr txBox="1"/>
                <p:nvPr/>
              </p:nvSpPr>
              <p:spPr>
                <a:xfrm>
                  <a:off x="5016681" y="2333208"/>
                  <a:ext cx="798749" cy="528174"/>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gn="r" rtl="1">
                    <a:spcBef>
                      <a:spcPts val="0"/>
                    </a:spcBef>
                    <a:spcAft>
                      <a:spcPts val="800"/>
                    </a:spcAft>
                  </a:pPr>
                  <a:r>
                    <a:rPr lang="en-US" sz="1100">
                      <a:effectLst/>
                      <a:latin typeface="Calibri Light" panose="020F0302020204030204" pitchFamily="34" charset="0"/>
                      <a:ea typeface="Calibri" panose="020F0502020204030204" pitchFamily="34" charset="0"/>
                    </a:rPr>
                    <a:t>X = L</a:t>
                  </a:r>
                </a:p>
              </p:txBody>
            </p:sp>
          </p:grpSp>
          <p:grpSp>
            <p:nvGrpSpPr>
              <p:cNvPr id="42" name="Group 41">
                <a:extLst>
                  <a:ext uri="{FF2B5EF4-FFF2-40B4-BE49-F238E27FC236}">
                    <a16:creationId xmlns:a16="http://schemas.microsoft.com/office/drawing/2014/main" id="{81539E97-CD73-4488-956B-5089302A950A}"/>
                  </a:ext>
                </a:extLst>
              </p:cNvPr>
              <p:cNvGrpSpPr/>
              <p:nvPr/>
            </p:nvGrpSpPr>
            <p:grpSpPr>
              <a:xfrm>
                <a:off x="285750" y="2632281"/>
                <a:ext cx="2859405" cy="1890664"/>
                <a:chOff x="0" y="-335934"/>
                <a:chExt cx="4227483" cy="2544211"/>
              </a:xfrm>
            </p:grpSpPr>
            <p:grpSp>
              <p:nvGrpSpPr>
                <p:cNvPr id="45" name="Group 44">
                  <a:extLst>
                    <a:ext uri="{FF2B5EF4-FFF2-40B4-BE49-F238E27FC236}">
                      <a16:creationId xmlns:a16="http://schemas.microsoft.com/office/drawing/2014/main" id="{FE16A1DD-B029-4473-9C1A-C96880CD0182}"/>
                    </a:ext>
                  </a:extLst>
                </p:cNvPr>
                <p:cNvGrpSpPr/>
                <p:nvPr/>
              </p:nvGrpSpPr>
              <p:grpSpPr>
                <a:xfrm>
                  <a:off x="0" y="-335934"/>
                  <a:ext cx="4227483" cy="2544211"/>
                  <a:chOff x="0" y="-335934"/>
                  <a:chExt cx="4227483" cy="2544211"/>
                </a:xfrm>
              </p:grpSpPr>
              <p:cxnSp>
                <p:nvCxnSpPr>
                  <p:cNvPr id="48" name="Straight Connector 47">
                    <a:extLst>
                      <a:ext uri="{FF2B5EF4-FFF2-40B4-BE49-F238E27FC236}">
                        <a16:creationId xmlns:a16="http://schemas.microsoft.com/office/drawing/2014/main" id="{7BBBD672-C246-4B82-AFE3-8D2C70AE9FDE}"/>
                      </a:ext>
                    </a:extLst>
                  </p:cNvPr>
                  <p:cNvCxnSpPr/>
                  <p:nvPr/>
                </p:nvCxnSpPr>
                <p:spPr>
                  <a:xfrm>
                    <a:off x="310551" y="500332"/>
                    <a:ext cx="3804920" cy="0"/>
                  </a:xfrm>
                  <a:prstGeom prst="line">
                    <a:avLst/>
                  </a:prstGeom>
                  <a:noFill/>
                  <a:ln w="12700" cap="flat" cmpd="sng" algn="ctr">
                    <a:solidFill>
                      <a:srgbClr val="5B9BD5">
                        <a:lumMod val="75000"/>
                      </a:srgbClr>
                    </a:solidFill>
                    <a:prstDash val="dash"/>
                    <a:miter lim="800000"/>
                  </a:ln>
                  <a:effectLst/>
                </p:spPr>
              </p:cxnSp>
              <p:cxnSp>
                <p:nvCxnSpPr>
                  <p:cNvPr id="49" name="Straight Connector 48">
                    <a:extLst>
                      <a:ext uri="{FF2B5EF4-FFF2-40B4-BE49-F238E27FC236}">
                        <a16:creationId xmlns:a16="http://schemas.microsoft.com/office/drawing/2014/main" id="{2A8D6461-C897-4BE2-AFB8-714A36BA7FF8}"/>
                      </a:ext>
                    </a:extLst>
                  </p:cNvPr>
                  <p:cNvCxnSpPr/>
                  <p:nvPr/>
                </p:nvCxnSpPr>
                <p:spPr>
                  <a:xfrm>
                    <a:off x="362309" y="1794294"/>
                    <a:ext cx="3804920" cy="0"/>
                  </a:xfrm>
                  <a:prstGeom prst="line">
                    <a:avLst/>
                  </a:prstGeom>
                  <a:noFill/>
                  <a:ln w="12700" cap="flat" cmpd="sng" algn="ctr">
                    <a:solidFill>
                      <a:srgbClr val="5B9BD5">
                        <a:lumMod val="75000"/>
                      </a:srgbClr>
                    </a:solidFill>
                    <a:prstDash val="dash"/>
                    <a:miter lim="800000"/>
                  </a:ln>
                  <a:effectLst/>
                </p:spPr>
              </p:cxnSp>
              <p:sp>
                <p:nvSpPr>
                  <p:cNvPr id="50" name="Cylinder 49">
                    <a:extLst>
                      <a:ext uri="{FF2B5EF4-FFF2-40B4-BE49-F238E27FC236}">
                        <a16:creationId xmlns:a16="http://schemas.microsoft.com/office/drawing/2014/main" id="{5F010A5F-B261-4EEF-8526-CAE2CB1756D3}"/>
                      </a:ext>
                    </a:extLst>
                  </p:cNvPr>
                  <p:cNvSpPr/>
                  <p:nvPr/>
                </p:nvSpPr>
                <p:spPr>
                  <a:xfrm rot="5400000">
                    <a:off x="1591891" y="289302"/>
                    <a:ext cx="1289050" cy="1710589"/>
                  </a:xfrm>
                  <a:prstGeom prst="can">
                    <a:avLst>
                      <a:gd name="adj" fmla="val 52578"/>
                    </a:avLst>
                  </a:prstGeom>
                  <a:solidFill>
                    <a:srgbClr val="5B9BD5"/>
                  </a:solidFill>
                  <a:ln w="12700" cap="flat" cmpd="sng" algn="ctr">
                    <a:solidFill>
                      <a:srgbClr val="5B9BD5">
                        <a:shade val="50000"/>
                      </a:srgbClr>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cxnSp>
                <p:nvCxnSpPr>
                  <p:cNvPr id="51" name="מחבר חץ ישר 53">
                    <a:extLst>
                      <a:ext uri="{FF2B5EF4-FFF2-40B4-BE49-F238E27FC236}">
                        <a16:creationId xmlns:a16="http://schemas.microsoft.com/office/drawing/2014/main" id="{5996A17C-46E4-4CB2-97B9-4D145D090AEF}"/>
                      </a:ext>
                    </a:extLst>
                  </p:cNvPr>
                  <p:cNvCxnSpPr/>
                  <p:nvPr/>
                </p:nvCxnSpPr>
                <p:spPr>
                  <a:xfrm>
                    <a:off x="0" y="1185772"/>
                    <a:ext cx="1285875" cy="0"/>
                  </a:xfrm>
                  <a:prstGeom prst="straightConnector1">
                    <a:avLst/>
                  </a:prstGeom>
                  <a:noFill/>
                  <a:ln w="28575" cap="flat" cmpd="sng" algn="ctr">
                    <a:solidFill>
                      <a:srgbClr val="5B9BD5"/>
                    </a:solidFill>
                    <a:prstDash val="solid"/>
                    <a:miter lim="800000"/>
                    <a:headEnd type="none" w="med" len="med"/>
                    <a:tailEnd type="arrow" w="med" len="med"/>
                  </a:ln>
                  <a:effectLst/>
                </p:spPr>
              </p:cxnSp>
              <p:cxnSp>
                <p:nvCxnSpPr>
                  <p:cNvPr id="52" name="מחבר חץ ישר 59">
                    <a:extLst>
                      <a:ext uri="{FF2B5EF4-FFF2-40B4-BE49-F238E27FC236}">
                        <a16:creationId xmlns:a16="http://schemas.microsoft.com/office/drawing/2014/main" id="{480C2119-45B6-4F2A-AAAF-09E9A89BCC53}"/>
                      </a:ext>
                    </a:extLst>
                  </p:cNvPr>
                  <p:cNvCxnSpPr/>
                  <p:nvPr/>
                </p:nvCxnSpPr>
                <p:spPr>
                  <a:xfrm>
                    <a:off x="2941608" y="1182178"/>
                    <a:ext cx="1285875" cy="0"/>
                  </a:xfrm>
                  <a:prstGeom prst="straightConnector1">
                    <a:avLst/>
                  </a:prstGeom>
                  <a:noFill/>
                  <a:ln w="28575" cap="flat" cmpd="sng" algn="ctr">
                    <a:solidFill>
                      <a:srgbClr val="5B9BD5"/>
                    </a:solidFill>
                    <a:prstDash val="solid"/>
                    <a:miter lim="800000"/>
                    <a:headEnd type="none" w="med" len="med"/>
                    <a:tailEnd type="arrow" w="med" len="med"/>
                  </a:ln>
                  <a:effectLst/>
                </p:spPr>
              </p:cxnSp>
              <mc:AlternateContent xmlns:mc="http://schemas.openxmlformats.org/markup-compatibility/2006" xmlns:a14="http://schemas.microsoft.com/office/drawing/2010/main">
                <mc:Choice Requires="a14">
                  <p:sp>
                    <p:nvSpPr>
                      <p:cNvPr id="53" name="תיבת טקסט 60">
                        <a:extLst>
                          <a:ext uri="{FF2B5EF4-FFF2-40B4-BE49-F238E27FC236}">
                            <a16:creationId xmlns:a16="http://schemas.microsoft.com/office/drawing/2014/main" id="{053FFC7D-2E50-4D35-ACB6-86D9FF71DFD5}"/>
                          </a:ext>
                        </a:extLst>
                      </p:cNvPr>
                      <p:cNvSpPr txBox="1"/>
                      <p:nvPr/>
                    </p:nvSpPr>
                    <p:spPr>
                      <a:xfrm>
                        <a:off x="497831" y="700402"/>
                        <a:ext cx="1061944" cy="528580"/>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gn="r" rtl="1">
                          <a:spcBef>
                            <a:spcPts val="0"/>
                          </a:spcBef>
                          <a:spcAft>
                            <a:spcPts val="800"/>
                          </a:spcAft>
                        </a:pPr>
                        <a14:m>
                          <m:oMathPara xmlns:m="http://schemas.openxmlformats.org/officeDocument/2006/math">
                            <m:oMathParaPr>
                              <m:jc m:val="centerGroup"/>
                            </m:oMathParaPr>
                            <m:oMath xmlns:m="http://schemas.openxmlformats.org/officeDocument/2006/math">
                              <m:sSub>
                                <m:sSubPr>
                                  <m:ctrlPr>
                                    <a:rPr lang="en-US" sz="1200" i="1">
                                      <a:effectLst/>
                                      <a:latin typeface="Cambria Math" panose="02040503050406030204" pitchFamily="18" charset="0"/>
                                      <a:ea typeface="Calibri" panose="020F0502020204030204" pitchFamily="34" charset="0"/>
                                      <a:cs typeface="David" panose="020E0502060401010101" pitchFamily="34" charset="-79"/>
                                    </a:rPr>
                                  </m:ctrlPr>
                                </m:sSubPr>
                                <m:e>
                                  <m:r>
                                    <m:rPr>
                                      <m:sty m:val="p"/>
                                    </m:rPr>
                                    <a:rPr lang="en-US" sz="1100">
                                      <a:effectLst/>
                                      <a:latin typeface="Cambria Math" panose="02040503050406030204" pitchFamily="18" charset="0"/>
                                      <a:ea typeface="Calibri" panose="020F0502020204030204" pitchFamily="34" charset="0"/>
                                    </a:rPr>
                                    <m:t>Φ</m:t>
                                  </m:r>
                                </m:e>
                                <m:sub>
                                  <m:r>
                                    <a:rPr lang="en-US" sz="1100" i="1">
                                      <a:effectLst/>
                                      <a:latin typeface="Cambria Math" panose="02040503050406030204" pitchFamily="18" charset="0"/>
                                      <a:ea typeface="Calibri" panose="020F0502020204030204" pitchFamily="34" charset="0"/>
                                    </a:rPr>
                                    <m:t>𝑖𝑛</m:t>
                                  </m:r>
                                </m:sub>
                              </m:sSub>
                            </m:oMath>
                          </m:oMathPara>
                        </a14:m>
                        <a:endParaRPr lang="en-US" sz="1100">
                          <a:effectLst/>
                          <a:latin typeface="Calibri Light" panose="020F0302020204030204" pitchFamily="34" charset="0"/>
                          <a:ea typeface="Calibri" panose="020F0502020204030204" pitchFamily="34" charset="0"/>
                        </a:endParaRPr>
                      </a:p>
                    </p:txBody>
                  </p:sp>
                </mc:Choice>
                <mc:Fallback xmlns="">
                  <p:sp>
                    <p:nvSpPr>
                      <p:cNvPr id="53" name="תיבת טקסט 60">
                        <a:extLst>
                          <a:ext uri="{FF2B5EF4-FFF2-40B4-BE49-F238E27FC236}">
                            <a16:creationId xmlns:a16="http://schemas.microsoft.com/office/drawing/2014/main" id="{053FFC7D-2E50-4D35-ACB6-86D9FF71DFD5}"/>
                          </a:ext>
                        </a:extLst>
                      </p:cNvPr>
                      <p:cNvSpPr txBox="1">
                        <a:spLocks noRot="1" noChangeAspect="1" noMove="1" noResize="1" noEditPoints="1" noAdjustHandles="1" noChangeArrowheads="1" noChangeShapeType="1" noTextEdit="1"/>
                      </p:cNvSpPr>
                      <p:nvPr/>
                    </p:nvSpPr>
                    <p:spPr>
                      <a:xfrm>
                        <a:off x="497831" y="700402"/>
                        <a:ext cx="1061944" cy="528580"/>
                      </a:xfrm>
                      <a:prstGeom prst="rect">
                        <a:avLst/>
                      </a:prstGeom>
                      <a:blipFill>
                        <a:blip r:embed="rId3"/>
                        <a:stretch>
                          <a:fillRect/>
                        </a:stretch>
                      </a:blipFill>
                      <a:ln w="635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תיבת טקסט 62">
                        <a:extLst>
                          <a:ext uri="{FF2B5EF4-FFF2-40B4-BE49-F238E27FC236}">
                            <a16:creationId xmlns:a16="http://schemas.microsoft.com/office/drawing/2014/main" id="{F4B56935-1B8D-454E-8BA2-B2C6748B04EA}"/>
                          </a:ext>
                        </a:extLst>
                      </p:cNvPr>
                      <p:cNvSpPr txBox="1"/>
                      <p:nvPr/>
                    </p:nvSpPr>
                    <p:spPr>
                      <a:xfrm>
                        <a:off x="3187386" y="770039"/>
                        <a:ext cx="958432" cy="528580"/>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gn="r" rtl="1">
                          <a:spcBef>
                            <a:spcPts val="0"/>
                          </a:spcBef>
                          <a:spcAft>
                            <a:spcPts val="800"/>
                          </a:spcAft>
                        </a:pPr>
                        <a14:m>
                          <m:oMathPara xmlns:m="http://schemas.openxmlformats.org/officeDocument/2006/math">
                            <m:oMathParaPr>
                              <m:jc m:val="centerGroup"/>
                            </m:oMathParaPr>
                            <m:oMath xmlns:m="http://schemas.openxmlformats.org/officeDocument/2006/math">
                              <m:sSub>
                                <m:sSubPr>
                                  <m:ctrlPr>
                                    <a:rPr lang="en-US" sz="1200" i="1">
                                      <a:effectLst/>
                                      <a:latin typeface="Cambria Math" panose="02040503050406030204" pitchFamily="18" charset="0"/>
                                      <a:ea typeface="Calibri" panose="020F0502020204030204" pitchFamily="34" charset="0"/>
                                      <a:cs typeface="David" panose="020E0502060401010101" pitchFamily="34" charset="-79"/>
                                    </a:rPr>
                                  </m:ctrlPr>
                                </m:sSubPr>
                                <m:e>
                                  <m:r>
                                    <m:rPr>
                                      <m:sty m:val="p"/>
                                    </m:rPr>
                                    <a:rPr lang="en-US" sz="1100">
                                      <a:effectLst/>
                                      <a:latin typeface="Cambria Math" panose="02040503050406030204" pitchFamily="18" charset="0"/>
                                      <a:ea typeface="Calibri" panose="020F0502020204030204" pitchFamily="34" charset="0"/>
                                    </a:rPr>
                                    <m:t>Φ</m:t>
                                  </m:r>
                                </m:e>
                                <m:sub>
                                  <m:r>
                                    <a:rPr lang="en-US" sz="1100" i="1">
                                      <a:effectLst/>
                                      <a:latin typeface="Cambria Math" panose="02040503050406030204" pitchFamily="18" charset="0"/>
                                      <a:ea typeface="Calibri" panose="020F0502020204030204" pitchFamily="34" charset="0"/>
                                    </a:rPr>
                                    <m:t>𝑜𝑢𝑡</m:t>
                                  </m:r>
                                </m:sub>
                              </m:sSub>
                            </m:oMath>
                          </m:oMathPara>
                        </a14:m>
                        <a:endParaRPr lang="en-US" sz="1100">
                          <a:effectLst/>
                          <a:latin typeface="Calibri Light" panose="020F0302020204030204" pitchFamily="34" charset="0"/>
                          <a:ea typeface="Calibri" panose="020F0502020204030204" pitchFamily="34" charset="0"/>
                        </a:endParaRPr>
                      </a:p>
                    </p:txBody>
                  </p:sp>
                </mc:Choice>
                <mc:Fallback xmlns="">
                  <p:sp>
                    <p:nvSpPr>
                      <p:cNvPr id="54" name="תיבת טקסט 62">
                        <a:extLst>
                          <a:ext uri="{FF2B5EF4-FFF2-40B4-BE49-F238E27FC236}">
                            <a16:creationId xmlns:a16="http://schemas.microsoft.com/office/drawing/2014/main" id="{F4B56935-1B8D-454E-8BA2-B2C6748B04EA}"/>
                          </a:ext>
                        </a:extLst>
                      </p:cNvPr>
                      <p:cNvSpPr txBox="1">
                        <a:spLocks noRot="1" noChangeAspect="1" noMove="1" noResize="1" noEditPoints="1" noAdjustHandles="1" noChangeArrowheads="1" noChangeShapeType="1" noTextEdit="1"/>
                      </p:cNvSpPr>
                      <p:nvPr/>
                    </p:nvSpPr>
                    <p:spPr>
                      <a:xfrm>
                        <a:off x="3187386" y="770039"/>
                        <a:ext cx="958432" cy="528580"/>
                      </a:xfrm>
                      <a:prstGeom prst="rect">
                        <a:avLst/>
                      </a:prstGeom>
                      <a:blipFill>
                        <a:blip r:embed="rId4"/>
                        <a:stretch>
                          <a:fillRect/>
                        </a:stretch>
                      </a:blipFill>
                      <a:ln w="635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תיבת טקסט 63">
                        <a:extLst>
                          <a:ext uri="{FF2B5EF4-FFF2-40B4-BE49-F238E27FC236}">
                            <a16:creationId xmlns:a16="http://schemas.microsoft.com/office/drawing/2014/main" id="{E4914EA1-A9AF-41B4-9A6B-51D8D2CF334E}"/>
                          </a:ext>
                        </a:extLst>
                      </p:cNvPr>
                      <p:cNvSpPr txBox="1"/>
                      <p:nvPr/>
                    </p:nvSpPr>
                    <p:spPr>
                      <a:xfrm>
                        <a:off x="1826908" y="-335934"/>
                        <a:ext cx="920815" cy="493425"/>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gn="r" rtl="1">
                          <a:spcBef>
                            <a:spcPts val="0"/>
                          </a:spcBef>
                          <a:spcAft>
                            <a:spcPts val="800"/>
                          </a:spcAft>
                        </a:pPr>
                        <a14:m>
                          <m:oMathPara xmlns:m="http://schemas.openxmlformats.org/officeDocument/2006/math">
                            <m:oMathParaPr>
                              <m:jc m:val="centerGroup"/>
                            </m:oMathParaPr>
                            <m:oMath xmlns:m="http://schemas.openxmlformats.org/officeDocument/2006/math">
                              <m:sSub>
                                <m:sSubPr>
                                  <m:ctrlPr>
                                    <a:rPr lang="en-US" sz="1200" i="1">
                                      <a:effectLst/>
                                      <a:latin typeface="Cambria Math" panose="02040503050406030204" pitchFamily="18" charset="0"/>
                                      <a:ea typeface="Calibri" panose="020F0502020204030204" pitchFamily="34" charset="0"/>
                                      <a:cs typeface="David" panose="020E0502060401010101" pitchFamily="34" charset="-79"/>
                                    </a:rPr>
                                  </m:ctrlPr>
                                </m:sSubPr>
                                <m:e>
                                  <m:r>
                                    <m:rPr>
                                      <m:sty m:val="p"/>
                                    </m:rPr>
                                    <a:rPr lang="en-US" sz="1100">
                                      <a:effectLst/>
                                      <a:latin typeface="Cambria Math" panose="02040503050406030204" pitchFamily="18" charset="0"/>
                                      <a:ea typeface="Calibri" panose="020F0502020204030204" pitchFamily="34" charset="0"/>
                                    </a:rPr>
                                    <m:t>Φ</m:t>
                                  </m:r>
                                </m:e>
                                <m:sub>
                                  <m:r>
                                    <a:rPr lang="en-US" sz="1100" i="1">
                                      <a:effectLst/>
                                      <a:latin typeface="Cambria Math" panose="02040503050406030204" pitchFamily="18" charset="0"/>
                                      <a:ea typeface="Calibri" panose="020F0502020204030204" pitchFamily="34" charset="0"/>
                                    </a:rPr>
                                    <m:t>𝑎𝑖𝑟</m:t>
                                  </m:r>
                                </m:sub>
                              </m:sSub>
                            </m:oMath>
                          </m:oMathPara>
                        </a14:m>
                        <a:endParaRPr lang="en-US" sz="1100">
                          <a:effectLst/>
                          <a:latin typeface="Calibri Light" panose="020F0302020204030204" pitchFamily="34" charset="0"/>
                          <a:ea typeface="Calibri" panose="020F0502020204030204" pitchFamily="34" charset="0"/>
                        </a:endParaRPr>
                      </a:p>
                    </p:txBody>
                  </p:sp>
                </mc:Choice>
                <mc:Fallback xmlns="">
                  <p:sp>
                    <p:nvSpPr>
                      <p:cNvPr id="55" name="תיבת טקסט 63">
                        <a:extLst>
                          <a:ext uri="{FF2B5EF4-FFF2-40B4-BE49-F238E27FC236}">
                            <a16:creationId xmlns:a16="http://schemas.microsoft.com/office/drawing/2014/main" id="{E4914EA1-A9AF-41B4-9A6B-51D8D2CF334E}"/>
                          </a:ext>
                        </a:extLst>
                      </p:cNvPr>
                      <p:cNvSpPr txBox="1">
                        <a:spLocks noRot="1" noChangeAspect="1" noMove="1" noResize="1" noEditPoints="1" noAdjustHandles="1" noChangeArrowheads="1" noChangeShapeType="1" noTextEdit="1"/>
                      </p:cNvSpPr>
                      <p:nvPr/>
                    </p:nvSpPr>
                    <p:spPr>
                      <a:xfrm>
                        <a:off x="1826908" y="-335934"/>
                        <a:ext cx="920815" cy="493425"/>
                      </a:xfrm>
                      <a:prstGeom prst="rect">
                        <a:avLst/>
                      </a:prstGeom>
                      <a:blipFill>
                        <a:blip r:embed="rId5"/>
                        <a:stretch>
                          <a:fillRect/>
                        </a:stretch>
                      </a:blipFill>
                      <a:ln w="6350">
                        <a:noFill/>
                      </a:ln>
                    </p:spPr>
                    <p:txBody>
                      <a:bodyPr/>
                      <a:lstStyle/>
                      <a:p>
                        <a:r>
                          <a:rPr lang="en-US">
                            <a:noFill/>
                          </a:rPr>
                          <a:t> </a:t>
                        </a:r>
                      </a:p>
                    </p:txBody>
                  </p:sp>
                </mc:Fallback>
              </mc:AlternateContent>
              <p:sp>
                <p:nvSpPr>
                  <p:cNvPr id="56" name="Text Box 64">
                    <a:extLst>
                      <a:ext uri="{FF2B5EF4-FFF2-40B4-BE49-F238E27FC236}">
                        <a16:creationId xmlns:a16="http://schemas.microsoft.com/office/drawing/2014/main" id="{AFB2A8A7-1A87-45CE-AA95-3154BB382B9E}"/>
                      </a:ext>
                    </a:extLst>
                  </p:cNvPr>
                  <p:cNvSpPr txBox="1"/>
                  <p:nvPr/>
                </p:nvSpPr>
                <p:spPr>
                  <a:xfrm>
                    <a:off x="1249966" y="1727022"/>
                    <a:ext cx="596657" cy="481255"/>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gn="r" rtl="1">
                      <a:spcBef>
                        <a:spcPts val="0"/>
                      </a:spcBef>
                      <a:spcAft>
                        <a:spcPts val="800"/>
                      </a:spcAft>
                    </a:pPr>
                    <a:r>
                      <a:rPr lang="en-US" sz="1200">
                        <a:effectLst/>
                        <a:latin typeface="Calibri Light" panose="020F0302020204030204" pitchFamily="34" charset="0"/>
                        <a:ea typeface="Calibri" panose="020F0502020204030204" pitchFamily="34" charset="0"/>
                      </a:rPr>
                      <a:t>x</a:t>
                    </a:r>
                    <a:endParaRPr lang="en-US" sz="1100">
                      <a:effectLst/>
                      <a:latin typeface="Calibri Light" panose="020F0302020204030204" pitchFamily="34" charset="0"/>
                      <a:ea typeface="Calibri" panose="020F0502020204030204" pitchFamily="34" charset="0"/>
                    </a:endParaRPr>
                  </a:p>
                </p:txBody>
              </p:sp>
              <p:sp>
                <p:nvSpPr>
                  <p:cNvPr id="57" name="Text Box 67">
                    <a:extLst>
                      <a:ext uri="{FF2B5EF4-FFF2-40B4-BE49-F238E27FC236}">
                        <a16:creationId xmlns:a16="http://schemas.microsoft.com/office/drawing/2014/main" id="{73F151B1-3066-4CAF-B3ED-9DA928A95F8F}"/>
                      </a:ext>
                    </a:extLst>
                  </p:cNvPr>
                  <p:cNvSpPr txBox="1"/>
                  <p:nvPr/>
                </p:nvSpPr>
                <p:spPr>
                  <a:xfrm>
                    <a:off x="2502014" y="1727022"/>
                    <a:ext cx="826615" cy="479761"/>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gn="r" rtl="1">
                      <a:spcBef>
                        <a:spcPts val="0"/>
                      </a:spcBef>
                      <a:spcAft>
                        <a:spcPts val="800"/>
                      </a:spcAft>
                    </a:pPr>
                    <a:r>
                      <a:rPr lang="en-US" sz="1200">
                        <a:effectLst/>
                        <a:latin typeface="Calibri Light" panose="020F0302020204030204" pitchFamily="34" charset="0"/>
                        <a:ea typeface="Calibri" panose="020F0502020204030204" pitchFamily="34" charset="0"/>
                      </a:rPr>
                      <a:t>x +dx</a:t>
                    </a:r>
                    <a:endParaRPr lang="en-US" sz="1100">
                      <a:effectLst/>
                      <a:latin typeface="Calibri Light" panose="020F0302020204030204" pitchFamily="34" charset="0"/>
                      <a:ea typeface="Calibri" panose="020F0502020204030204" pitchFamily="34" charset="0"/>
                    </a:endParaRPr>
                  </a:p>
                </p:txBody>
              </p:sp>
              <p:cxnSp>
                <p:nvCxnSpPr>
                  <p:cNvPr id="58" name="Straight Arrow Connector 57">
                    <a:extLst>
                      <a:ext uri="{FF2B5EF4-FFF2-40B4-BE49-F238E27FC236}">
                        <a16:creationId xmlns:a16="http://schemas.microsoft.com/office/drawing/2014/main" id="{5930FB1F-7771-4CC0-BE5E-8CBB71DFD729}"/>
                      </a:ext>
                    </a:extLst>
                  </p:cNvPr>
                  <p:cNvCxnSpPr/>
                  <p:nvPr/>
                </p:nvCxnSpPr>
                <p:spPr>
                  <a:xfrm flipV="1">
                    <a:off x="2239633" y="12220"/>
                    <a:ext cx="0" cy="629728"/>
                  </a:xfrm>
                  <a:prstGeom prst="straightConnector1">
                    <a:avLst/>
                  </a:prstGeom>
                  <a:noFill/>
                  <a:ln w="28575" cap="flat" cmpd="sng" algn="ctr">
                    <a:solidFill>
                      <a:srgbClr val="5B9BD5"/>
                    </a:solidFill>
                    <a:prstDash val="solid"/>
                    <a:miter lim="800000"/>
                    <a:tailEnd type="triangle"/>
                  </a:ln>
                  <a:effectLst/>
                </p:spPr>
              </p:cxnSp>
            </p:grpSp>
            <p:sp>
              <p:nvSpPr>
                <p:cNvPr id="46" name="Text Box 80">
                  <a:extLst>
                    <a:ext uri="{FF2B5EF4-FFF2-40B4-BE49-F238E27FC236}">
                      <a16:creationId xmlns:a16="http://schemas.microsoft.com/office/drawing/2014/main" id="{90B2B75F-BC37-40C9-98C6-91794235B6E3}"/>
                    </a:ext>
                  </a:extLst>
                </p:cNvPr>
                <p:cNvSpPr txBox="1"/>
                <p:nvPr/>
              </p:nvSpPr>
              <p:spPr>
                <a:xfrm>
                  <a:off x="1343864" y="100670"/>
                  <a:ext cx="845398" cy="564416"/>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gn="r" rtl="1">
                    <a:spcBef>
                      <a:spcPts val="0"/>
                    </a:spcBef>
                    <a:spcAft>
                      <a:spcPts val="800"/>
                    </a:spcAft>
                  </a:pPr>
                  <a:r>
                    <a:rPr lang="en-US" sz="1200">
                      <a:effectLst/>
                      <a:latin typeface="Calibri Light" panose="020F0302020204030204" pitchFamily="34" charset="0"/>
                      <a:ea typeface="Calibri" panose="020F0502020204030204" pitchFamily="34" charset="0"/>
                    </a:rPr>
                    <a:t>T</a:t>
                  </a:r>
                  <a:r>
                    <a:rPr lang="en-US" sz="1200" baseline="-25000">
                      <a:effectLst/>
                      <a:latin typeface="Calibri Light" panose="020F0302020204030204" pitchFamily="34" charset="0"/>
                      <a:ea typeface="Calibri" panose="020F0502020204030204" pitchFamily="34" charset="0"/>
                    </a:rPr>
                    <a:t>(x)</a:t>
                  </a:r>
                  <a:endParaRPr lang="en-US" sz="1100">
                    <a:effectLst/>
                    <a:latin typeface="Calibri Light" panose="020F0302020204030204" pitchFamily="34" charset="0"/>
                    <a:ea typeface="Calibri" panose="020F0502020204030204" pitchFamily="34" charset="0"/>
                  </a:endParaRPr>
                </a:p>
              </p:txBody>
            </p:sp>
            <p:sp>
              <p:nvSpPr>
                <p:cNvPr id="47" name="Text Box 81">
                  <a:extLst>
                    <a:ext uri="{FF2B5EF4-FFF2-40B4-BE49-F238E27FC236}">
                      <a16:creationId xmlns:a16="http://schemas.microsoft.com/office/drawing/2014/main" id="{951F3058-AF6B-4063-B2C8-D0459E526C5D}"/>
                    </a:ext>
                  </a:extLst>
                </p:cNvPr>
                <p:cNvSpPr txBox="1"/>
                <p:nvPr/>
              </p:nvSpPr>
              <p:spPr>
                <a:xfrm>
                  <a:off x="2522827" y="119034"/>
                  <a:ext cx="897260" cy="427978"/>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gn="r" rtl="1">
                    <a:spcBef>
                      <a:spcPts val="0"/>
                    </a:spcBef>
                    <a:spcAft>
                      <a:spcPts val="800"/>
                    </a:spcAft>
                  </a:pPr>
                  <a:r>
                    <a:rPr lang="en-US" sz="1200">
                      <a:effectLst/>
                      <a:latin typeface="Calibri Light" panose="020F0302020204030204" pitchFamily="34" charset="0"/>
                      <a:ea typeface="Calibri" panose="020F0502020204030204" pitchFamily="34" charset="0"/>
                    </a:rPr>
                    <a:t>T</a:t>
                  </a:r>
                  <a:r>
                    <a:rPr lang="en-US" sz="1200" baseline="-25000">
                      <a:effectLst/>
                      <a:latin typeface="Calibri Light" panose="020F0302020204030204" pitchFamily="34" charset="0"/>
                      <a:ea typeface="Calibri" panose="020F0502020204030204" pitchFamily="34" charset="0"/>
                    </a:rPr>
                    <a:t>(x + dx)</a:t>
                  </a:r>
                  <a:endParaRPr lang="en-US" sz="1100">
                    <a:effectLst/>
                    <a:latin typeface="Calibri Light" panose="020F0302020204030204" pitchFamily="34" charset="0"/>
                    <a:ea typeface="Calibri" panose="020F0502020204030204" pitchFamily="34" charset="0"/>
                  </a:endParaRPr>
                </a:p>
              </p:txBody>
            </p:sp>
          </p:grpSp>
          <p:cxnSp>
            <p:nvCxnSpPr>
              <p:cNvPr id="43" name="Straight Connector 42">
                <a:extLst>
                  <a:ext uri="{FF2B5EF4-FFF2-40B4-BE49-F238E27FC236}">
                    <a16:creationId xmlns:a16="http://schemas.microsoft.com/office/drawing/2014/main" id="{A645201D-8B52-4226-8A76-F6D79DFFF1D5}"/>
                  </a:ext>
                </a:extLst>
              </p:cNvPr>
              <p:cNvCxnSpPr/>
              <p:nvPr/>
            </p:nvCxnSpPr>
            <p:spPr>
              <a:xfrm flipH="1" flipV="1">
                <a:off x="1943100" y="1829869"/>
                <a:ext cx="201930" cy="1404738"/>
              </a:xfrm>
              <a:prstGeom prst="line">
                <a:avLst/>
              </a:prstGeom>
              <a:noFill/>
              <a:ln w="12700" cap="flat" cmpd="sng" algn="ctr">
                <a:solidFill>
                  <a:srgbClr val="ED7D31"/>
                </a:solidFill>
                <a:prstDash val="dash"/>
                <a:miter lim="800000"/>
              </a:ln>
              <a:effectLst/>
            </p:spPr>
          </p:cxnSp>
          <p:cxnSp>
            <p:nvCxnSpPr>
              <p:cNvPr id="44" name="Straight Connector 43">
                <a:extLst>
                  <a:ext uri="{FF2B5EF4-FFF2-40B4-BE49-F238E27FC236}">
                    <a16:creationId xmlns:a16="http://schemas.microsoft.com/office/drawing/2014/main" id="{46DE63B3-33F8-4541-BDE0-A28A7AB1D0C0}"/>
                  </a:ext>
                </a:extLst>
              </p:cNvPr>
              <p:cNvCxnSpPr/>
              <p:nvPr/>
            </p:nvCxnSpPr>
            <p:spPr>
              <a:xfrm flipV="1">
                <a:off x="1400175" y="1847850"/>
                <a:ext cx="438150" cy="1402109"/>
              </a:xfrm>
              <a:prstGeom prst="line">
                <a:avLst/>
              </a:prstGeom>
              <a:noFill/>
              <a:ln w="12700" cap="flat" cmpd="sng" algn="ctr">
                <a:solidFill>
                  <a:srgbClr val="ED7D31"/>
                </a:solidFill>
                <a:prstDash val="dash"/>
                <a:miter lim="800000"/>
              </a:ln>
              <a:effectLst/>
            </p:spPr>
          </p:cxnSp>
        </p:grpSp>
        <p:sp>
          <p:nvSpPr>
            <p:cNvPr id="40" name="Cylinder 39">
              <a:extLst>
                <a:ext uri="{FF2B5EF4-FFF2-40B4-BE49-F238E27FC236}">
                  <a16:creationId xmlns:a16="http://schemas.microsoft.com/office/drawing/2014/main" id="{E2FE1788-E0D7-4C69-9253-2DB48F36A739}"/>
                </a:ext>
              </a:extLst>
            </p:cNvPr>
            <p:cNvSpPr/>
            <p:nvPr/>
          </p:nvSpPr>
          <p:spPr>
            <a:xfrm rot="5400000">
              <a:off x="1554162" y="1192213"/>
              <a:ext cx="1027430" cy="158115"/>
            </a:xfrm>
            <a:prstGeom prst="can">
              <a:avLst>
                <a:gd name="adj" fmla="val 50000"/>
              </a:avLst>
            </a:prstGeom>
            <a:solidFill>
              <a:srgbClr val="5B9BD5"/>
            </a:solidFill>
            <a:ln w="12700" cap="flat" cmpd="sng" algn="ctr">
              <a:solidFill>
                <a:srgbClr val="5B9BD5">
                  <a:shade val="50000"/>
                </a:srgbClr>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37" name="Rectangle 36">
            <a:extLst>
              <a:ext uri="{FF2B5EF4-FFF2-40B4-BE49-F238E27FC236}">
                <a16:creationId xmlns:a16="http://schemas.microsoft.com/office/drawing/2014/main" id="{64AF56C7-4E9D-4E0B-810E-C86D29D285A5}"/>
              </a:ext>
            </a:extLst>
          </p:cNvPr>
          <p:cNvSpPr/>
          <p:nvPr/>
        </p:nvSpPr>
        <p:spPr>
          <a:xfrm>
            <a:off x="4295775" y="270409"/>
            <a:ext cx="4577944" cy="400110"/>
          </a:xfrm>
          <a:prstGeom prst="rect">
            <a:avLst/>
          </a:prstGeom>
        </p:spPr>
        <p:txBody>
          <a:bodyPr wrap="square">
            <a:spAutoFit/>
          </a:bodyPr>
          <a:lstStyle/>
          <a:p>
            <a:pPr algn="r" rtl="1">
              <a:lnSpc>
                <a:spcPts val="2400"/>
              </a:lnSpc>
              <a:spcAft>
                <a:spcPts val="600"/>
              </a:spcAft>
            </a:pPr>
            <a:r>
              <a:rPr lang="he-IL" sz="2000" u="sng" dirty="0">
                <a:latin typeface="Calibri Light" panose="020F0302020204030204" pitchFamily="34" charset="0"/>
                <a:cs typeface="Calibri Light" panose="020F0302020204030204" pitchFamily="34" charset="0"/>
              </a:rPr>
              <a:t>פתרון אנליטי למצב שיווי משקל - </a:t>
            </a:r>
            <a:r>
              <a:rPr lang="en-US" sz="2000" u="sng" dirty="0">
                <a:latin typeface="Calibri Light" panose="020F0302020204030204" pitchFamily="34" charset="0"/>
                <a:cs typeface="Calibri Light" panose="020F0302020204030204" pitchFamily="34" charset="0"/>
              </a:rPr>
              <a:t>Fin equation</a:t>
            </a:r>
          </a:p>
        </p:txBody>
      </p:sp>
      <p:grpSp>
        <p:nvGrpSpPr>
          <p:cNvPr id="10" name="Group 9">
            <a:extLst>
              <a:ext uri="{FF2B5EF4-FFF2-40B4-BE49-F238E27FC236}">
                <a16:creationId xmlns:a16="http://schemas.microsoft.com/office/drawing/2014/main" id="{E2CE3D22-360F-46FE-AB66-9A20CACF3640}"/>
              </a:ext>
            </a:extLst>
          </p:cNvPr>
          <p:cNvGrpSpPr/>
          <p:nvPr/>
        </p:nvGrpSpPr>
        <p:grpSpPr>
          <a:xfrm>
            <a:off x="247648" y="372992"/>
            <a:ext cx="4048127" cy="4522471"/>
            <a:chOff x="152400" y="0"/>
            <a:chExt cx="4048127" cy="4522945"/>
          </a:xfrm>
        </p:grpSpPr>
        <p:grpSp>
          <p:nvGrpSpPr>
            <p:cNvPr id="11" name="Group 10">
              <a:extLst>
                <a:ext uri="{FF2B5EF4-FFF2-40B4-BE49-F238E27FC236}">
                  <a16:creationId xmlns:a16="http://schemas.microsoft.com/office/drawing/2014/main" id="{DC581139-C341-4B3E-AFA1-75C79AF8637C}"/>
                </a:ext>
              </a:extLst>
            </p:cNvPr>
            <p:cNvGrpSpPr/>
            <p:nvPr/>
          </p:nvGrpSpPr>
          <p:grpSpPr>
            <a:xfrm>
              <a:off x="152400" y="0"/>
              <a:ext cx="4048127" cy="4522945"/>
              <a:chOff x="-19050" y="0"/>
              <a:chExt cx="4048127" cy="4522945"/>
            </a:xfrm>
          </p:grpSpPr>
          <p:grpSp>
            <p:nvGrpSpPr>
              <p:cNvPr id="13" name="Group 12">
                <a:extLst>
                  <a:ext uri="{FF2B5EF4-FFF2-40B4-BE49-F238E27FC236}">
                    <a16:creationId xmlns:a16="http://schemas.microsoft.com/office/drawing/2014/main" id="{D47E9DFE-7CD4-4298-BD40-B2C48AD2A03F}"/>
                  </a:ext>
                </a:extLst>
              </p:cNvPr>
              <p:cNvGrpSpPr/>
              <p:nvPr/>
            </p:nvGrpSpPr>
            <p:grpSpPr>
              <a:xfrm>
                <a:off x="-19050" y="0"/>
                <a:ext cx="4048127" cy="2583180"/>
                <a:chOff x="-27848" y="0"/>
                <a:chExt cx="5917584" cy="3234055"/>
              </a:xfrm>
            </p:grpSpPr>
            <p:sp>
              <p:nvSpPr>
                <p:cNvPr id="31" name="Cube 30">
                  <a:extLst>
                    <a:ext uri="{FF2B5EF4-FFF2-40B4-BE49-F238E27FC236}">
                      <a16:creationId xmlns:a16="http://schemas.microsoft.com/office/drawing/2014/main" id="{9DE53F38-0FF8-4C00-BC44-6F23957AC060}"/>
                    </a:ext>
                  </a:extLst>
                </p:cNvPr>
                <p:cNvSpPr/>
                <p:nvPr/>
              </p:nvSpPr>
              <p:spPr>
                <a:xfrm>
                  <a:off x="73152" y="0"/>
                  <a:ext cx="1252220" cy="3234055"/>
                </a:xfrm>
                <a:prstGeom prst="cube">
                  <a:avLst>
                    <a:gd name="adj" fmla="val 75651"/>
                  </a:avLst>
                </a:prstGeom>
                <a:solidFill>
                  <a:srgbClr val="5B9BD5"/>
                </a:solidFill>
                <a:ln w="12700" cap="flat" cmpd="sng" algn="ctr">
                  <a:solidFill>
                    <a:srgbClr val="5B9BD5">
                      <a:shade val="50000"/>
                    </a:srgbClr>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32" name="Cylinder 31">
                  <a:extLst>
                    <a:ext uri="{FF2B5EF4-FFF2-40B4-BE49-F238E27FC236}">
                      <a16:creationId xmlns:a16="http://schemas.microsoft.com/office/drawing/2014/main" id="{C4CA1BBF-CEE0-480E-8B4F-EF41FA0AC3AC}"/>
                    </a:ext>
                  </a:extLst>
                </p:cNvPr>
                <p:cNvSpPr/>
                <p:nvPr/>
              </p:nvSpPr>
              <p:spPr>
                <a:xfrm rot="5400000">
                  <a:off x="2526284" y="-1102055"/>
                  <a:ext cx="1289487" cy="5376153"/>
                </a:xfrm>
                <a:prstGeom prst="can">
                  <a:avLst>
                    <a:gd name="adj" fmla="val 44858"/>
                  </a:avLst>
                </a:prstGeom>
                <a:solidFill>
                  <a:srgbClr val="5B9BD5"/>
                </a:solidFill>
                <a:ln w="12700" cap="flat" cmpd="sng" algn="ctr">
                  <a:solidFill>
                    <a:srgbClr val="5B9BD5">
                      <a:shade val="50000"/>
                    </a:srgbClr>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cxnSp>
              <p:nvCxnSpPr>
                <p:cNvPr id="33" name="Straight Connector 32">
                  <a:extLst>
                    <a:ext uri="{FF2B5EF4-FFF2-40B4-BE49-F238E27FC236}">
                      <a16:creationId xmlns:a16="http://schemas.microsoft.com/office/drawing/2014/main" id="{088231B3-8AB2-4957-813E-C26A82691551}"/>
                    </a:ext>
                  </a:extLst>
                </p:cNvPr>
                <p:cNvCxnSpPr/>
                <p:nvPr/>
              </p:nvCxnSpPr>
              <p:spPr>
                <a:xfrm flipH="1" flipV="1">
                  <a:off x="5318150" y="1089965"/>
                  <a:ext cx="235809" cy="527873"/>
                </a:xfrm>
                <a:prstGeom prst="line">
                  <a:avLst/>
                </a:prstGeom>
                <a:noFill/>
                <a:ln w="19050" cap="flat" cmpd="sng" algn="ctr">
                  <a:solidFill>
                    <a:srgbClr val="70AD47"/>
                  </a:solidFill>
                  <a:prstDash val="solid"/>
                  <a:miter lim="800000"/>
                </a:ln>
                <a:effectLst>
                  <a:softEdge rad="0"/>
                </a:effectLst>
              </p:spPr>
            </p:cxnSp>
            <p:sp>
              <p:nvSpPr>
                <p:cNvPr id="34" name="Text Box 66">
                  <a:extLst>
                    <a:ext uri="{FF2B5EF4-FFF2-40B4-BE49-F238E27FC236}">
                      <a16:creationId xmlns:a16="http://schemas.microsoft.com/office/drawing/2014/main" id="{174A851B-F660-46D8-AE1D-7E342B8E01D2}"/>
                    </a:ext>
                  </a:extLst>
                </p:cNvPr>
                <p:cNvSpPr txBox="1"/>
                <p:nvPr/>
              </p:nvSpPr>
              <p:spPr>
                <a:xfrm>
                  <a:off x="5343508" y="1115378"/>
                  <a:ext cx="386771" cy="328062"/>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gn="r" rtl="1">
                    <a:spcBef>
                      <a:spcPts val="0"/>
                    </a:spcBef>
                    <a:spcAft>
                      <a:spcPts val="800"/>
                    </a:spcAft>
                  </a:pPr>
                  <a:r>
                    <a:rPr lang="en-US" sz="1100">
                      <a:effectLst/>
                      <a:latin typeface="Calibri Light" panose="020F0302020204030204" pitchFamily="34" charset="0"/>
                      <a:ea typeface="Calibri" panose="020F0502020204030204" pitchFamily="34" charset="0"/>
                    </a:rPr>
                    <a:t>R</a:t>
                  </a:r>
                </a:p>
              </p:txBody>
            </p:sp>
            <p:sp>
              <p:nvSpPr>
                <p:cNvPr id="35" name="Text Box 68">
                  <a:extLst>
                    <a:ext uri="{FF2B5EF4-FFF2-40B4-BE49-F238E27FC236}">
                      <a16:creationId xmlns:a16="http://schemas.microsoft.com/office/drawing/2014/main" id="{C1C0D6F0-2153-421C-92DD-17525D45256D}"/>
                    </a:ext>
                  </a:extLst>
                </p:cNvPr>
                <p:cNvSpPr txBox="1"/>
                <p:nvPr/>
              </p:nvSpPr>
              <p:spPr>
                <a:xfrm>
                  <a:off x="-27848" y="1821964"/>
                  <a:ext cx="649853" cy="447658"/>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gn="r" rtl="1">
                    <a:spcBef>
                      <a:spcPts val="0"/>
                    </a:spcBef>
                    <a:spcAft>
                      <a:spcPts val="800"/>
                    </a:spcAft>
                  </a:pPr>
                  <a:r>
                    <a:rPr lang="he-IL" sz="1200" dirty="0">
                      <a:effectLst/>
                      <a:latin typeface="Calibri Light" panose="020F0302020204030204" pitchFamily="34" charset="0"/>
                      <a:ea typeface="Calibri" panose="020F0502020204030204" pitchFamily="34" charset="0"/>
                      <a:cs typeface="Calibri Light" panose="020F0302020204030204" pitchFamily="34" charset="0"/>
                    </a:rPr>
                    <a:t>תנור</a:t>
                  </a:r>
                  <a:endParaRPr lang="en-US" sz="1200" dirty="0">
                    <a:effectLst/>
                    <a:latin typeface="Calibri Light" panose="020F0302020204030204" pitchFamily="34" charset="0"/>
                    <a:ea typeface="Calibri" panose="020F0502020204030204" pitchFamily="34" charset="0"/>
                    <a:cs typeface="Calibri Light" panose="020F0302020204030204" pitchFamily="34" charset="0"/>
                  </a:endParaRPr>
                </a:p>
              </p:txBody>
            </p:sp>
            <p:sp>
              <p:nvSpPr>
                <p:cNvPr id="39" name="Text Box 71">
                  <a:extLst>
                    <a:ext uri="{FF2B5EF4-FFF2-40B4-BE49-F238E27FC236}">
                      <a16:creationId xmlns:a16="http://schemas.microsoft.com/office/drawing/2014/main" id="{DA2D8B3C-258C-4607-B904-2EB8A2A3ACE3}"/>
                    </a:ext>
                  </a:extLst>
                </p:cNvPr>
                <p:cNvSpPr txBox="1"/>
                <p:nvPr/>
              </p:nvSpPr>
              <p:spPr>
                <a:xfrm>
                  <a:off x="724767" y="561679"/>
                  <a:ext cx="564416" cy="479111"/>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gn="l" rtl="0">
                    <a:spcBef>
                      <a:spcPts val="0"/>
                    </a:spcBef>
                    <a:spcAft>
                      <a:spcPts val="800"/>
                    </a:spcAft>
                  </a:pPr>
                  <a:r>
                    <a:rPr lang="en-US" sz="1200" dirty="0">
                      <a:effectLst/>
                      <a:latin typeface="Calibri Light" panose="020F0302020204030204" pitchFamily="34" charset="0"/>
                      <a:ea typeface="Calibri" panose="020F0502020204030204" pitchFamily="34" charset="0"/>
                    </a:rPr>
                    <a:t>T</a:t>
                  </a:r>
                  <a:r>
                    <a:rPr lang="he-IL" sz="1200" baseline="-25000" dirty="0">
                      <a:effectLst/>
                      <a:latin typeface="Calibri Light" panose="020F0302020204030204" pitchFamily="34" charset="0"/>
                      <a:ea typeface="Calibri" panose="020F0502020204030204" pitchFamily="34" charset="0"/>
                    </a:rPr>
                    <a:t>1</a:t>
                  </a:r>
                  <a:endParaRPr lang="en-US" sz="1100" dirty="0">
                    <a:effectLst/>
                    <a:latin typeface="Calibri Light" panose="020F0302020204030204" pitchFamily="34" charset="0"/>
                    <a:ea typeface="Calibri" panose="020F0502020204030204" pitchFamily="34" charset="0"/>
                  </a:endParaRPr>
                </a:p>
              </p:txBody>
            </p:sp>
            <p:sp>
              <p:nvSpPr>
                <p:cNvPr id="40" name="Text Box 72">
                  <a:extLst>
                    <a:ext uri="{FF2B5EF4-FFF2-40B4-BE49-F238E27FC236}">
                      <a16:creationId xmlns:a16="http://schemas.microsoft.com/office/drawing/2014/main" id="{E4E7FFFA-9B47-4B78-9AF5-91DC1DC31A72}"/>
                    </a:ext>
                  </a:extLst>
                </p:cNvPr>
                <p:cNvSpPr txBox="1"/>
                <p:nvPr/>
              </p:nvSpPr>
              <p:spPr>
                <a:xfrm>
                  <a:off x="5357436" y="561679"/>
                  <a:ext cx="532300" cy="392540"/>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gn="l" rtl="0">
                    <a:spcBef>
                      <a:spcPts val="0"/>
                    </a:spcBef>
                    <a:spcAft>
                      <a:spcPts val="800"/>
                    </a:spcAft>
                  </a:pPr>
                  <a:r>
                    <a:rPr lang="en-US" sz="1200" dirty="0">
                      <a:effectLst/>
                      <a:latin typeface="Calibri Light" panose="020F0302020204030204" pitchFamily="34" charset="0"/>
                      <a:ea typeface="Calibri" panose="020F0502020204030204" pitchFamily="34" charset="0"/>
                    </a:rPr>
                    <a:t>T</a:t>
                  </a:r>
                  <a:r>
                    <a:rPr lang="he-IL" sz="1200" baseline="-25000" dirty="0">
                      <a:effectLst/>
                      <a:latin typeface="Calibri Light" panose="020F0302020204030204" pitchFamily="34" charset="0"/>
                      <a:ea typeface="Calibri" panose="020F0502020204030204" pitchFamily="34" charset="0"/>
                    </a:rPr>
                    <a:t>0</a:t>
                  </a:r>
                  <a:endParaRPr lang="en-US" sz="1100" dirty="0">
                    <a:effectLst/>
                    <a:latin typeface="Calibri Light" panose="020F0302020204030204" pitchFamily="34" charset="0"/>
                    <a:ea typeface="Calibri" panose="020F0502020204030204" pitchFamily="34" charset="0"/>
                  </a:endParaRPr>
                </a:p>
              </p:txBody>
            </p:sp>
            <p:sp>
              <p:nvSpPr>
                <p:cNvPr id="41" name="Text Box 73">
                  <a:extLst>
                    <a:ext uri="{FF2B5EF4-FFF2-40B4-BE49-F238E27FC236}">
                      <a16:creationId xmlns:a16="http://schemas.microsoft.com/office/drawing/2014/main" id="{6DC87781-8E45-43EB-8289-B9E760409F93}"/>
                    </a:ext>
                  </a:extLst>
                </p:cNvPr>
                <p:cNvSpPr txBox="1"/>
                <p:nvPr/>
              </p:nvSpPr>
              <p:spPr>
                <a:xfrm>
                  <a:off x="355790" y="2269621"/>
                  <a:ext cx="874648" cy="591760"/>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gn="r" rtl="1">
                    <a:spcBef>
                      <a:spcPts val="0"/>
                    </a:spcBef>
                    <a:spcAft>
                      <a:spcPts val="800"/>
                    </a:spcAft>
                  </a:pPr>
                  <a:r>
                    <a:rPr lang="en-US" sz="1100" dirty="0">
                      <a:effectLst/>
                      <a:latin typeface="Calibri Light" panose="020F0302020204030204" pitchFamily="34" charset="0"/>
                      <a:ea typeface="Calibri" panose="020F0502020204030204" pitchFamily="34" charset="0"/>
                    </a:rPr>
                    <a:t>X = 0</a:t>
                  </a:r>
                </a:p>
              </p:txBody>
            </p:sp>
            <p:sp>
              <p:nvSpPr>
                <p:cNvPr id="42" name="Text Box 74">
                  <a:extLst>
                    <a:ext uri="{FF2B5EF4-FFF2-40B4-BE49-F238E27FC236}">
                      <a16:creationId xmlns:a16="http://schemas.microsoft.com/office/drawing/2014/main" id="{6C20C0D5-D066-49F9-8D48-207D7C5F0B66}"/>
                    </a:ext>
                  </a:extLst>
                </p:cNvPr>
                <p:cNvSpPr txBox="1"/>
                <p:nvPr/>
              </p:nvSpPr>
              <p:spPr>
                <a:xfrm>
                  <a:off x="5016681" y="2333208"/>
                  <a:ext cx="798749" cy="528174"/>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gn="r" rtl="1">
                    <a:spcBef>
                      <a:spcPts val="0"/>
                    </a:spcBef>
                    <a:spcAft>
                      <a:spcPts val="800"/>
                    </a:spcAft>
                  </a:pPr>
                  <a:r>
                    <a:rPr lang="en-US" sz="1100" dirty="0">
                      <a:effectLst/>
                      <a:latin typeface="Calibri Light" panose="020F0302020204030204" pitchFamily="34" charset="0"/>
                      <a:ea typeface="Calibri" panose="020F0502020204030204" pitchFamily="34" charset="0"/>
                    </a:rPr>
                    <a:t>X = L</a:t>
                  </a:r>
                </a:p>
              </p:txBody>
            </p:sp>
          </p:grpSp>
          <p:grpSp>
            <p:nvGrpSpPr>
              <p:cNvPr id="14" name="Group 13">
                <a:extLst>
                  <a:ext uri="{FF2B5EF4-FFF2-40B4-BE49-F238E27FC236}">
                    <a16:creationId xmlns:a16="http://schemas.microsoft.com/office/drawing/2014/main" id="{26283798-3BCD-45AA-A543-C27AE6DCBA09}"/>
                  </a:ext>
                </a:extLst>
              </p:cNvPr>
              <p:cNvGrpSpPr/>
              <p:nvPr/>
            </p:nvGrpSpPr>
            <p:grpSpPr>
              <a:xfrm>
                <a:off x="285750" y="2632281"/>
                <a:ext cx="2859405" cy="1890664"/>
                <a:chOff x="0" y="-335934"/>
                <a:chExt cx="4227483" cy="2544211"/>
              </a:xfrm>
            </p:grpSpPr>
            <p:grpSp>
              <p:nvGrpSpPr>
                <p:cNvPr id="17" name="Group 16">
                  <a:extLst>
                    <a:ext uri="{FF2B5EF4-FFF2-40B4-BE49-F238E27FC236}">
                      <a16:creationId xmlns:a16="http://schemas.microsoft.com/office/drawing/2014/main" id="{9836E881-A2D3-41DD-B46B-05E6FDD2BADF}"/>
                    </a:ext>
                  </a:extLst>
                </p:cNvPr>
                <p:cNvGrpSpPr/>
                <p:nvPr/>
              </p:nvGrpSpPr>
              <p:grpSpPr>
                <a:xfrm>
                  <a:off x="0" y="-335934"/>
                  <a:ext cx="4227483" cy="2544211"/>
                  <a:chOff x="0" y="-335934"/>
                  <a:chExt cx="4227483" cy="2544211"/>
                </a:xfrm>
              </p:grpSpPr>
              <p:cxnSp>
                <p:nvCxnSpPr>
                  <p:cNvPr id="20" name="Straight Connector 19">
                    <a:extLst>
                      <a:ext uri="{FF2B5EF4-FFF2-40B4-BE49-F238E27FC236}">
                        <a16:creationId xmlns:a16="http://schemas.microsoft.com/office/drawing/2014/main" id="{2720C22E-1B62-4DCA-8640-79210E5FB9EF}"/>
                      </a:ext>
                    </a:extLst>
                  </p:cNvPr>
                  <p:cNvCxnSpPr/>
                  <p:nvPr/>
                </p:nvCxnSpPr>
                <p:spPr>
                  <a:xfrm>
                    <a:off x="310551" y="500332"/>
                    <a:ext cx="3804920" cy="0"/>
                  </a:xfrm>
                  <a:prstGeom prst="line">
                    <a:avLst/>
                  </a:prstGeom>
                  <a:noFill/>
                  <a:ln w="12700" cap="flat" cmpd="sng" algn="ctr">
                    <a:solidFill>
                      <a:srgbClr val="5B9BD5">
                        <a:lumMod val="75000"/>
                      </a:srgbClr>
                    </a:solidFill>
                    <a:prstDash val="dash"/>
                    <a:miter lim="800000"/>
                  </a:ln>
                  <a:effectLst/>
                </p:spPr>
              </p:cxnSp>
              <p:cxnSp>
                <p:nvCxnSpPr>
                  <p:cNvPr id="21" name="Straight Connector 20">
                    <a:extLst>
                      <a:ext uri="{FF2B5EF4-FFF2-40B4-BE49-F238E27FC236}">
                        <a16:creationId xmlns:a16="http://schemas.microsoft.com/office/drawing/2014/main" id="{B994AEAF-2760-474C-969B-5490B741D4F5}"/>
                      </a:ext>
                    </a:extLst>
                  </p:cNvPr>
                  <p:cNvCxnSpPr/>
                  <p:nvPr/>
                </p:nvCxnSpPr>
                <p:spPr>
                  <a:xfrm>
                    <a:off x="362309" y="1794294"/>
                    <a:ext cx="3804920" cy="0"/>
                  </a:xfrm>
                  <a:prstGeom prst="line">
                    <a:avLst/>
                  </a:prstGeom>
                  <a:noFill/>
                  <a:ln w="12700" cap="flat" cmpd="sng" algn="ctr">
                    <a:solidFill>
                      <a:srgbClr val="5B9BD5">
                        <a:lumMod val="75000"/>
                      </a:srgbClr>
                    </a:solidFill>
                    <a:prstDash val="dash"/>
                    <a:miter lim="800000"/>
                  </a:ln>
                  <a:effectLst/>
                </p:spPr>
              </p:cxnSp>
              <p:sp>
                <p:nvSpPr>
                  <p:cNvPr id="22" name="Cylinder 21">
                    <a:extLst>
                      <a:ext uri="{FF2B5EF4-FFF2-40B4-BE49-F238E27FC236}">
                        <a16:creationId xmlns:a16="http://schemas.microsoft.com/office/drawing/2014/main" id="{A5BE7D3C-B0FB-4FD2-8149-B8A574C00AF7}"/>
                      </a:ext>
                    </a:extLst>
                  </p:cNvPr>
                  <p:cNvSpPr/>
                  <p:nvPr/>
                </p:nvSpPr>
                <p:spPr>
                  <a:xfrm rot="5400000">
                    <a:off x="1591891" y="289302"/>
                    <a:ext cx="1289050" cy="1710589"/>
                  </a:xfrm>
                  <a:prstGeom prst="can">
                    <a:avLst>
                      <a:gd name="adj" fmla="val 52578"/>
                    </a:avLst>
                  </a:prstGeom>
                  <a:solidFill>
                    <a:srgbClr val="5B9BD5"/>
                  </a:solidFill>
                  <a:ln w="12700" cap="flat" cmpd="sng" algn="ctr">
                    <a:solidFill>
                      <a:srgbClr val="5B9BD5">
                        <a:shade val="50000"/>
                      </a:srgbClr>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cxnSp>
                <p:nvCxnSpPr>
                  <p:cNvPr id="23" name="מחבר חץ ישר 53">
                    <a:extLst>
                      <a:ext uri="{FF2B5EF4-FFF2-40B4-BE49-F238E27FC236}">
                        <a16:creationId xmlns:a16="http://schemas.microsoft.com/office/drawing/2014/main" id="{DF30CD0D-0604-4B40-8B3D-2ABD502B321E}"/>
                      </a:ext>
                    </a:extLst>
                  </p:cNvPr>
                  <p:cNvCxnSpPr/>
                  <p:nvPr/>
                </p:nvCxnSpPr>
                <p:spPr>
                  <a:xfrm>
                    <a:off x="0" y="1185772"/>
                    <a:ext cx="1285875" cy="0"/>
                  </a:xfrm>
                  <a:prstGeom prst="straightConnector1">
                    <a:avLst/>
                  </a:prstGeom>
                  <a:noFill/>
                  <a:ln w="28575" cap="flat" cmpd="sng" algn="ctr">
                    <a:solidFill>
                      <a:srgbClr val="5B9BD5"/>
                    </a:solidFill>
                    <a:prstDash val="solid"/>
                    <a:miter lim="800000"/>
                    <a:headEnd type="none" w="med" len="med"/>
                    <a:tailEnd type="arrow" w="med" len="med"/>
                  </a:ln>
                  <a:effectLst/>
                </p:spPr>
              </p:cxnSp>
              <p:cxnSp>
                <p:nvCxnSpPr>
                  <p:cNvPr id="24" name="מחבר חץ ישר 59">
                    <a:extLst>
                      <a:ext uri="{FF2B5EF4-FFF2-40B4-BE49-F238E27FC236}">
                        <a16:creationId xmlns:a16="http://schemas.microsoft.com/office/drawing/2014/main" id="{5D5933C6-6E61-49A1-9E3C-4C7444501113}"/>
                      </a:ext>
                    </a:extLst>
                  </p:cNvPr>
                  <p:cNvCxnSpPr/>
                  <p:nvPr/>
                </p:nvCxnSpPr>
                <p:spPr>
                  <a:xfrm>
                    <a:off x="2941608" y="1182178"/>
                    <a:ext cx="1285875" cy="0"/>
                  </a:xfrm>
                  <a:prstGeom prst="straightConnector1">
                    <a:avLst/>
                  </a:prstGeom>
                  <a:noFill/>
                  <a:ln w="28575" cap="flat" cmpd="sng" algn="ctr">
                    <a:solidFill>
                      <a:srgbClr val="5B9BD5"/>
                    </a:solidFill>
                    <a:prstDash val="solid"/>
                    <a:miter lim="800000"/>
                    <a:headEnd type="none" w="med" len="med"/>
                    <a:tailEnd type="arrow" w="med" len="med"/>
                  </a:ln>
                  <a:effectLst/>
                </p:spPr>
              </p:cxnSp>
              <mc:AlternateContent xmlns:mc="http://schemas.openxmlformats.org/markup-compatibility/2006" xmlns:a14="http://schemas.microsoft.com/office/drawing/2010/main">
                <mc:Choice Requires="a14">
                  <p:sp>
                    <p:nvSpPr>
                      <p:cNvPr id="25" name="תיבת טקסט 60">
                        <a:extLst>
                          <a:ext uri="{FF2B5EF4-FFF2-40B4-BE49-F238E27FC236}">
                            <a16:creationId xmlns:a16="http://schemas.microsoft.com/office/drawing/2014/main" id="{099F9C82-AE55-46D4-B9AE-46D5E4363765}"/>
                          </a:ext>
                        </a:extLst>
                      </p:cNvPr>
                      <p:cNvSpPr txBox="1"/>
                      <p:nvPr/>
                    </p:nvSpPr>
                    <p:spPr>
                      <a:xfrm>
                        <a:off x="497831" y="700402"/>
                        <a:ext cx="1061944" cy="528580"/>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gn="r" rtl="1">
                          <a:spcBef>
                            <a:spcPts val="0"/>
                          </a:spcBef>
                          <a:spcAft>
                            <a:spcPts val="800"/>
                          </a:spcAft>
                        </a:pPr>
                        <a14:m>
                          <m:oMathPara xmlns:m="http://schemas.openxmlformats.org/officeDocument/2006/math">
                            <m:oMathParaPr>
                              <m:jc m:val="centerGroup"/>
                            </m:oMathParaPr>
                            <m:oMath xmlns:m="http://schemas.openxmlformats.org/officeDocument/2006/math">
                              <m:sSub>
                                <m:sSubPr>
                                  <m:ctrlPr>
                                    <a:rPr lang="en-US" sz="1200" i="1">
                                      <a:effectLst/>
                                      <a:latin typeface="Cambria Math" panose="02040503050406030204" pitchFamily="18" charset="0"/>
                                      <a:ea typeface="Calibri" panose="020F0502020204030204" pitchFamily="34" charset="0"/>
                                      <a:cs typeface="David" panose="020E0502060401010101" pitchFamily="34" charset="-79"/>
                                    </a:rPr>
                                  </m:ctrlPr>
                                </m:sSubPr>
                                <m:e>
                                  <m:r>
                                    <m:rPr>
                                      <m:sty m:val="p"/>
                                    </m:rPr>
                                    <a:rPr lang="en-US" sz="1100">
                                      <a:effectLst/>
                                      <a:latin typeface="Cambria Math" panose="02040503050406030204" pitchFamily="18" charset="0"/>
                                      <a:ea typeface="Calibri" panose="020F0502020204030204" pitchFamily="34" charset="0"/>
                                    </a:rPr>
                                    <m:t>Φ</m:t>
                                  </m:r>
                                </m:e>
                                <m:sub>
                                  <m:r>
                                    <a:rPr lang="en-US" sz="1100" i="1">
                                      <a:effectLst/>
                                      <a:latin typeface="Cambria Math" panose="02040503050406030204" pitchFamily="18" charset="0"/>
                                      <a:ea typeface="Calibri" panose="020F0502020204030204" pitchFamily="34" charset="0"/>
                                    </a:rPr>
                                    <m:t>𝑖𝑛</m:t>
                                  </m:r>
                                </m:sub>
                              </m:sSub>
                            </m:oMath>
                          </m:oMathPara>
                        </a14:m>
                        <a:endParaRPr lang="en-US" sz="1100">
                          <a:effectLst/>
                          <a:latin typeface="Calibri Light" panose="020F0302020204030204" pitchFamily="34" charset="0"/>
                          <a:ea typeface="Calibri" panose="020F0502020204030204" pitchFamily="34" charset="0"/>
                        </a:endParaRPr>
                      </a:p>
                    </p:txBody>
                  </p:sp>
                </mc:Choice>
                <mc:Fallback xmlns="">
                  <p:sp>
                    <p:nvSpPr>
                      <p:cNvPr id="25" name="תיבת טקסט 60">
                        <a:extLst>
                          <a:ext uri="{FF2B5EF4-FFF2-40B4-BE49-F238E27FC236}">
                            <a16:creationId xmlns:a16="http://schemas.microsoft.com/office/drawing/2014/main" id="{099F9C82-AE55-46D4-B9AE-46D5E4363765}"/>
                          </a:ext>
                        </a:extLst>
                      </p:cNvPr>
                      <p:cNvSpPr txBox="1">
                        <a:spLocks noRot="1" noChangeAspect="1" noMove="1" noResize="1" noEditPoints="1" noAdjustHandles="1" noChangeArrowheads="1" noChangeShapeType="1" noTextEdit="1"/>
                      </p:cNvSpPr>
                      <p:nvPr/>
                    </p:nvSpPr>
                    <p:spPr>
                      <a:xfrm>
                        <a:off x="497831" y="700402"/>
                        <a:ext cx="1061944" cy="528580"/>
                      </a:xfrm>
                      <a:prstGeom prst="rect">
                        <a:avLst/>
                      </a:prstGeom>
                      <a:blipFill>
                        <a:blip r:embed="rId8"/>
                        <a:stretch>
                          <a:fillRect/>
                        </a:stretch>
                      </a:blipFill>
                      <a:ln w="635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תיבת טקסט 62">
                        <a:extLst>
                          <a:ext uri="{FF2B5EF4-FFF2-40B4-BE49-F238E27FC236}">
                            <a16:creationId xmlns:a16="http://schemas.microsoft.com/office/drawing/2014/main" id="{F3A4DFA2-43F0-4EC9-9F35-3DF966F58F70}"/>
                          </a:ext>
                        </a:extLst>
                      </p:cNvPr>
                      <p:cNvSpPr txBox="1"/>
                      <p:nvPr/>
                    </p:nvSpPr>
                    <p:spPr>
                      <a:xfrm>
                        <a:off x="3187386" y="770039"/>
                        <a:ext cx="958432" cy="528580"/>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gn="r" rtl="1">
                          <a:spcBef>
                            <a:spcPts val="0"/>
                          </a:spcBef>
                          <a:spcAft>
                            <a:spcPts val="800"/>
                          </a:spcAft>
                        </a:pPr>
                        <a14:m>
                          <m:oMathPara xmlns:m="http://schemas.openxmlformats.org/officeDocument/2006/math">
                            <m:oMathParaPr>
                              <m:jc m:val="centerGroup"/>
                            </m:oMathParaPr>
                            <m:oMath xmlns:m="http://schemas.openxmlformats.org/officeDocument/2006/math">
                              <m:sSub>
                                <m:sSubPr>
                                  <m:ctrlPr>
                                    <a:rPr lang="en-US" sz="1200" i="1">
                                      <a:effectLst/>
                                      <a:latin typeface="Cambria Math" panose="02040503050406030204" pitchFamily="18" charset="0"/>
                                      <a:ea typeface="Calibri" panose="020F0502020204030204" pitchFamily="34" charset="0"/>
                                      <a:cs typeface="David" panose="020E0502060401010101" pitchFamily="34" charset="-79"/>
                                    </a:rPr>
                                  </m:ctrlPr>
                                </m:sSubPr>
                                <m:e>
                                  <m:r>
                                    <m:rPr>
                                      <m:sty m:val="p"/>
                                    </m:rPr>
                                    <a:rPr lang="en-US" sz="1100" i="0">
                                      <a:effectLst/>
                                      <a:latin typeface="Cambria Math" panose="02040503050406030204" pitchFamily="18" charset="0"/>
                                      <a:ea typeface="Calibri" panose="020F0502020204030204" pitchFamily="34" charset="0"/>
                                    </a:rPr>
                                    <m:t>Φ</m:t>
                                  </m:r>
                                </m:e>
                                <m:sub>
                                  <m:r>
                                    <a:rPr lang="en-US" sz="1100" i="1">
                                      <a:effectLst/>
                                      <a:latin typeface="Cambria Math" panose="02040503050406030204" pitchFamily="18" charset="0"/>
                                      <a:ea typeface="Calibri" panose="020F0502020204030204" pitchFamily="34" charset="0"/>
                                    </a:rPr>
                                    <m:t>𝑜𝑢𝑡</m:t>
                                  </m:r>
                                </m:sub>
                              </m:sSub>
                            </m:oMath>
                          </m:oMathPara>
                        </a14:m>
                        <a:endParaRPr lang="en-US" sz="1100" dirty="0">
                          <a:effectLst/>
                          <a:latin typeface="Calibri Light" panose="020F0302020204030204" pitchFamily="34" charset="0"/>
                          <a:ea typeface="Calibri" panose="020F0502020204030204" pitchFamily="34" charset="0"/>
                        </a:endParaRPr>
                      </a:p>
                    </p:txBody>
                  </p:sp>
                </mc:Choice>
                <mc:Fallback xmlns="">
                  <p:sp>
                    <p:nvSpPr>
                      <p:cNvPr id="26" name="תיבת טקסט 62">
                        <a:extLst>
                          <a:ext uri="{FF2B5EF4-FFF2-40B4-BE49-F238E27FC236}">
                            <a16:creationId xmlns:a16="http://schemas.microsoft.com/office/drawing/2014/main" id="{F3A4DFA2-43F0-4EC9-9F35-3DF966F58F70}"/>
                          </a:ext>
                        </a:extLst>
                      </p:cNvPr>
                      <p:cNvSpPr txBox="1">
                        <a:spLocks noRot="1" noChangeAspect="1" noMove="1" noResize="1" noEditPoints="1" noAdjustHandles="1" noChangeArrowheads="1" noChangeShapeType="1" noTextEdit="1"/>
                      </p:cNvSpPr>
                      <p:nvPr/>
                    </p:nvSpPr>
                    <p:spPr>
                      <a:xfrm>
                        <a:off x="3187386" y="770039"/>
                        <a:ext cx="958432" cy="528580"/>
                      </a:xfrm>
                      <a:prstGeom prst="rect">
                        <a:avLst/>
                      </a:prstGeom>
                      <a:blipFill>
                        <a:blip r:embed="rId9"/>
                        <a:stretch>
                          <a:fillRect/>
                        </a:stretch>
                      </a:blipFill>
                      <a:ln w="635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תיבת טקסט 63">
                        <a:extLst>
                          <a:ext uri="{FF2B5EF4-FFF2-40B4-BE49-F238E27FC236}">
                            <a16:creationId xmlns:a16="http://schemas.microsoft.com/office/drawing/2014/main" id="{F7F0BE89-E9AD-4A5B-897F-5620AB1A1613}"/>
                          </a:ext>
                        </a:extLst>
                      </p:cNvPr>
                      <p:cNvSpPr txBox="1"/>
                      <p:nvPr/>
                    </p:nvSpPr>
                    <p:spPr>
                      <a:xfrm>
                        <a:off x="1826908" y="-335934"/>
                        <a:ext cx="920815" cy="493425"/>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gn="r" rtl="1">
                          <a:spcBef>
                            <a:spcPts val="0"/>
                          </a:spcBef>
                          <a:spcAft>
                            <a:spcPts val="800"/>
                          </a:spcAft>
                        </a:pPr>
                        <a14:m>
                          <m:oMathPara xmlns:m="http://schemas.openxmlformats.org/officeDocument/2006/math">
                            <m:oMathParaPr>
                              <m:jc m:val="centerGroup"/>
                            </m:oMathParaPr>
                            <m:oMath xmlns:m="http://schemas.openxmlformats.org/officeDocument/2006/math">
                              <m:sSub>
                                <m:sSubPr>
                                  <m:ctrlPr>
                                    <a:rPr lang="en-US" sz="1200" i="1">
                                      <a:effectLst/>
                                      <a:latin typeface="Cambria Math" panose="02040503050406030204" pitchFamily="18" charset="0"/>
                                      <a:ea typeface="Calibri" panose="020F0502020204030204" pitchFamily="34" charset="0"/>
                                      <a:cs typeface="David" panose="020E0502060401010101" pitchFamily="34" charset="-79"/>
                                    </a:rPr>
                                  </m:ctrlPr>
                                </m:sSubPr>
                                <m:e>
                                  <m:r>
                                    <m:rPr>
                                      <m:sty m:val="p"/>
                                    </m:rPr>
                                    <a:rPr lang="en-US" sz="1100">
                                      <a:effectLst/>
                                      <a:latin typeface="Cambria Math" panose="02040503050406030204" pitchFamily="18" charset="0"/>
                                      <a:ea typeface="Calibri" panose="020F0502020204030204" pitchFamily="34" charset="0"/>
                                    </a:rPr>
                                    <m:t>Φ</m:t>
                                  </m:r>
                                </m:e>
                                <m:sub>
                                  <m:r>
                                    <a:rPr lang="en-US" sz="1100" i="1">
                                      <a:effectLst/>
                                      <a:latin typeface="Cambria Math" panose="02040503050406030204" pitchFamily="18" charset="0"/>
                                      <a:ea typeface="Calibri" panose="020F0502020204030204" pitchFamily="34" charset="0"/>
                                    </a:rPr>
                                    <m:t>𝑎𝑖𝑟</m:t>
                                  </m:r>
                                </m:sub>
                              </m:sSub>
                            </m:oMath>
                          </m:oMathPara>
                        </a14:m>
                        <a:endParaRPr lang="en-US" sz="1100">
                          <a:effectLst/>
                          <a:latin typeface="Calibri Light" panose="020F0302020204030204" pitchFamily="34" charset="0"/>
                          <a:ea typeface="Calibri" panose="020F0502020204030204" pitchFamily="34" charset="0"/>
                        </a:endParaRPr>
                      </a:p>
                    </p:txBody>
                  </p:sp>
                </mc:Choice>
                <mc:Fallback xmlns="">
                  <p:sp>
                    <p:nvSpPr>
                      <p:cNvPr id="27" name="תיבת טקסט 63">
                        <a:extLst>
                          <a:ext uri="{FF2B5EF4-FFF2-40B4-BE49-F238E27FC236}">
                            <a16:creationId xmlns:a16="http://schemas.microsoft.com/office/drawing/2014/main" id="{F7F0BE89-E9AD-4A5B-897F-5620AB1A1613}"/>
                          </a:ext>
                        </a:extLst>
                      </p:cNvPr>
                      <p:cNvSpPr txBox="1">
                        <a:spLocks noRot="1" noChangeAspect="1" noMove="1" noResize="1" noEditPoints="1" noAdjustHandles="1" noChangeArrowheads="1" noChangeShapeType="1" noTextEdit="1"/>
                      </p:cNvSpPr>
                      <p:nvPr/>
                    </p:nvSpPr>
                    <p:spPr>
                      <a:xfrm>
                        <a:off x="1826908" y="-335934"/>
                        <a:ext cx="920815" cy="493425"/>
                      </a:xfrm>
                      <a:prstGeom prst="rect">
                        <a:avLst/>
                      </a:prstGeom>
                      <a:blipFill>
                        <a:blip r:embed="rId10"/>
                        <a:stretch>
                          <a:fillRect/>
                        </a:stretch>
                      </a:blipFill>
                      <a:ln w="6350">
                        <a:noFill/>
                      </a:ln>
                    </p:spPr>
                    <p:txBody>
                      <a:bodyPr/>
                      <a:lstStyle/>
                      <a:p>
                        <a:r>
                          <a:rPr lang="en-US">
                            <a:noFill/>
                          </a:rPr>
                          <a:t> </a:t>
                        </a:r>
                      </a:p>
                    </p:txBody>
                  </p:sp>
                </mc:Fallback>
              </mc:AlternateContent>
              <p:sp>
                <p:nvSpPr>
                  <p:cNvPr id="28" name="Text Box 64">
                    <a:extLst>
                      <a:ext uri="{FF2B5EF4-FFF2-40B4-BE49-F238E27FC236}">
                        <a16:creationId xmlns:a16="http://schemas.microsoft.com/office/drawing/2014/main" id="{546ADC08-935F-4E49-9634-8F78EBBC3818}"/>
                      </a:ext>
                    </a:extLst>
                  </p:cNvPr>
                  <p:cNvSpPr txBox="1"/>
                  <p:nvPr/>
                </p:nvSpPr>
                <p:spPr>
                  <a:xfrm>
                    <a:off x="1249966" y="1727022"/>
                    <a:ext cx="596657" cy="481255"/>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gn="r" rtl="1">
                      <a:spcBef>
                        <a:spcPts val="0"/>
                      </a:spcBef>
                      <a:spcAft>
                        <a:spcPts val="800"/>
                      </a:spcAft>
                    </a:pPr>
                    <a:r>
                      <a:rPr lang="en-US" sz="1200">
                        <a:effectLst/>
                        <a:latin typeface="Calibri Light" panose="020F0302020204030204" pitchFamily="34" charset="0"/>
                        <a:ea typeface="Calibri" panose="020F0502020204030204" pitchFamily="34" charset="0"/>
                      </a:rPr>
                      <a:t>x</a:t>
                    </a:r>
                    <a:endParaRPr lang="en-US" sz="1100">
                      <a:effectLst/>
                      <a:latin typeface="Calibri Light" panose="020F0302020204030204" pitchFamily="34" charset="0"/>
                      <a:ea typeface="Calibri" panose="020F0502020204030204" pitchFamily="34" charset="0"/>
                    </a:endParaRPr>
                  </a:p>
                </p:txBody>
              </p:sp>
              <p:sp>
                <p:nvSpPr>
                  <p:cNvPr id="29" name="Text Box 67">
                    <a:extLst>
                      <a:ext uri="{FF2B5EF4-FFF2-40B4-BE49-F238E27FC236}">
                        <a16:creationId xmlns:a16="http://schemas.microsoft.com/office/drawing/2014/main" id="{39F6A5BC-A670-4B05-92CB-80F80EE5400D}"/>
                      </a:ext>
                    </a:extLst>
                  </p:cNvPr>
                  <p:cNvSpPr txBox="1"/>
                  <p:nvPr/>
                </p:nvSpPr>
                <p:spPr>
                  <a:xfrm>
                    <a:off x="2502014" y="1727022"/>
                    <a:ext cx="826615" cy="479761"/>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gn="r" rtl="1">
                      <a:spcBef>
                        <a:spcPts val="0"/>
                      </a:spcBef>
                      <a:spcAft>
                        <a:spcPts val="800"/>
                      </a:spcAft>
                    </a:pPr>
                    <a:r>
                      <a:rPr lang="en-US" sz="1200">
                        <a:effectLst/>
                        <a:latin typeface="Calibri Light" panose="020F0302020204030204" pitchFamily="34" charset="0"/>
                        <a:ea typeface="Calibri" panose="020F0502020204030204" pitchFamily="34" charset="0"/>
                      </a:rPr>
                      <a:t>x +dx</a:t>
                    </a:r>
                    <a:endParaRPr lang="en-US" sz="1100">
                      <a:effectLst/>
                      <a:latin typeface="Calibri Light" panose="020F0302020204030204" pitchFamily="34" charset="0"/>
                      <a:ea typeface="Calibri" panose="020F0502020204030204" pitchFamily="34" charset="0"/>
                    </a:endParaRPr>
                  </a:p>
                </p:txBody>
              </p:sp>
              <p:cxnSp>
                <p:nvCxnSpPr>
                  <p:cNvPr id="30" name="Straight Arrow Connector 29">
                    <a:extLst>
                      <a:ext uri="{FF2B5EF4-FFF2-40B4-BE49-F238E27FC236}">
                        <a16:creationId xmlns:a16="http://schemas.microsoft.com/office/drawing/2014/main" id="{0490416D-C424-4A7E-B1E0-4B17985A42CA}"/>
                      </a:ext>
                    </a:extLst>
                  </p:cNvPr>
                  <p:cNvCxnSpPr/>
                  <p:nvPr/>
                </p:nvCxnSpPr>
                <p:spPr>
                  <a:xfrm flipV="1">
                    <a:off x="2239633" y="12220"/>
                    <a:ext cx="0" cy="629728"/>
                  </a:xfrm>
                  <a:prstGeom prst="straightConnector1">
                    <a:avLst/>
                  </a:prstGeom>
                  <a:noFill/>
                  <a:ln w="28575" cap="flat" cmpd="sng" algn="ctr">
                    <a:solidFill>
                      <a:srgbClr val="5B9BD5"/>
                    </a:solidFill>
                    <a:prstDash val="solid"/>
                    <a:miter lim="800000"/>
                    <a:tailEnd type="triangle"/>
                  </a:ln>
                  <a:effectLst/>
                </p:spPr>
              </p:cxnSp>
            </p:grpSp>
            <p:sp>
              <p:nvSpPr>
                <p:cNvPr id="18" name="Text Box 80">
                  <a:extLst>
                    <a:ext uri="{FF2B5EF4-FFF2-40B4-BE49-F238E27FC236}">
                      <a16:creationId xmlns:a16="http://schemas.microsoft.com/office/drawing/2014/main" id="{B3A3076B-7F5E-4712-9218-657EF02D6356}"/>
                    </a:ext>
                  </a:extLst>
                </p:cNvPr>
                <p:cNvSpPr txBox="1"/>
                <p:nvPr/>
              </p:nvSpPr>
              <p:spPr>
                <a:xfrm>
                  <a:off x="1343864" y="100670"/>
                  <a:ext cx="845398" cy="564416"/>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gn="r" rtl="1">
                    <a:spcBef>
                      <a:spcPts val="0"/>
                    </a:spcBef>
                    <a:spcAft>
                      <a:spcPts val="800"/>
                    </a:spcAft>
                  </a:pPr>
                  <a:r>
                    <a:rPr lang="en-US" sz="1200">
                      <a:effectLst/>
                      <a:latin typeface="Calibri Light" panose="020F0302020204030204" pitchFamily="34" charset="0"/>
                      <a:ea typeface="Calibri" panose="020F0502020204030204" pitchFamily="34" charset="0"/>
                    </a:rPr>
                    <a:t>T</a:t>
                  </a:r>
                  <a:r>
                    <a:rPr lang="en-US" sz="1200" baseline="-25000">
                      <a:effectLst/>
                      <a:latin typeface="Calibri Light" panose="020F0302020204030204" pitchFamily="34" charset="0"/>
                      <a:ea typeface="Calibri" panose="020F0502020204030204" pitchFamily="34" charset="0"/>
                    </a:rPr>
                    <a:t>(x)</a:t>
                  </a:r>
                  <a:endParaRPr lang="en-US" sz="1100">
                    <a:effectLst/>
                    <a:latin typeface="Calibri Light" panose="020F0302020204030204" pitchFamily="34" charset="0"/>
                    <a:ea typeface="Calibri" panose="020F0502020204030204" pitchFamily="34" charset="0"/>
                  </a:endParaRPr>
                </a:p>
              </p:txBody>
            </p:sp>
            <p:sp>
              <p:nvSpPr>
                <p:cNvPr id="19" name="Text Box 81">
                  <a:extLst>
                    <a:ext uri="{FF2B5EF4-FFF2-40B4-BE49-F238E27FC236}">
                      <a16:creationId xmlns:a16="http://schemas.microsoft.com/office/drawing/2014/main" id="{A56E6219-7AC1-4A84-A254-8CDD6924EAF1}"/>
                    </a:ext>
                  </a:extLst>
                </p:cNvPr>
                <p:cNvSpPr txBox="1"/>
                <p:nvPr/>
              </p:nvSpPr>
              <p:spPr>
                <a:xfrm>
                  <a:off x="2522827" y="119034"/>
                  <a:ext cx="897260" cy="427978"/>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gn="r" rtl="1">
                    <a:spcBef>
                      <a:spcPts val="0"/>
                    </a:spcBef>
                    <a:spcAft>
                      <a:spcPts val="800"/>
                    </a:spcAft>
                  </a:pPr>
                  <a:r>
                    <a:rPr lang="en-US" sz="1200">
                      <a:effectLst/>
                      <a:latin typeface="Calibri Light" panose="020F0302020204030204" pitchFamily="34" charset="0"/>
                      <a:ea typeface="Calibri" panose="020F0502020204030204" pitchFamily="34" charset="0"/>
                    </a:rPr>
                    <a:t>T</a:t>
                  </a:r>
                  <a:r>
                    <a:rPr lang="en-US" sz="1200" baseline="-25000">
                      <a:effectLst/>
                      <a:latin typeface="Calibri Light" panose="020F0302020204030204" pitchFamily="34" charset="0"/>
                      <a:ea typeface="Calibri" panose="020F0502020204030204" pitchFamily="34" charset="0"/>
                    </a:rPr>
                    <a:t>(x + dx)</a:t>
                  </a:r>
                  <a:endParaRPr lang="en-US" sz="1100">
                    <a:effectLst/>
                    <a:latin typeface="Calibri Light" panose="020F0302020204030204" pitchFamily="34" charset="0"/>
                    <a:ea typeface="Calibri" panose="020F0502020204030204" pitchFamily="34" charset="0"/>
                  </a:endParaRPr>
                </a:p>
              </p:txBody>
            </p:sp>
          </p:grpSp>
          <p:cxnSp>
            <p:nvCxnSpPr>
              <p:cNvPr id="15" name="Straight Connector 14">
                <a:extLst>
                  <a:ext uri="{FF2B5EF4-FFF2-40B4-BE49-F238E27FC236}">
                    <a16:creationId xmlns:a16="http://schemas.microsoft.com/office/drawing/2014/main" id="{76F894EC-D260-48B0-91C6-3CFA67E763D7}"/>
                  </a:ext>
                </a:extLst>
              </p:cNvPr>
              <p:cNvCxnSpPr/>
              <p:nvPr/>
            </p:nvCxnSpPr>
            <p:spPr>
              <a:xfrm flipH="1" flipV="1">
                <a:off x="1943100" y="1829869"/>
                <a:ext cx="201930" cy="1404738"/>
              </a:xfrm>
              <a:prstGeom prst="line">
                <a:avLst/>
              </a:prstGeom>
              <a:noFill/>
              <a:ln w="12700" cap="flat" cmpd="sng" algn="ctr">
                <a:solidFill>
                  <a:srgbClr val="ED7D31"/>
                </a:solidFill>
                <a:prstDash val="dash"/>
                <a:miter lim="800000"/>
              </a:ln>
              <a:effectLst/>
            </p:spPr>
          </p:cxnSp>
          <p:cxnSp>
            <p:nvCxnSpPr>
              <p:cNvPr id="16" name="Straight Connector 15">
                <a:extLst>
                  <a:ext uri="{FF2B5EF4-FFF2-40B4-BE49-F238E27FC236}">
                    <a16:creationId xmlns:a16="http://schemas.microsoft.com/office/drawing/2014/main" id="{56894D15-CDED-479C-878D-B3494DCD0992}"/>
                  </a:ext>
                </a:extLst>
              </p:cNvPr>
              <p:cNvCxnSpPr/>
              <p:nvPr/>
            </p:nvCxnSpPr>
            <p:spPr>
              <a:xfrm flipV="1">
                <a:off x="1400175" y="1847850"/>
                <a:ext cx="438150" cy="1402109"/>
              </a:xfrm>
              <a:prstGeom prst="line">
                <a:avLst/>
              </a:prstGeom>
              <a:noFill/>
              <a:ln w="12700" cap="flat" cmpd="sng" algn="ctr">
                <a:solidFill>
                  <a:srgbClr val="ED7D31"/>
                </a:solidFill>
                <a:prstDash val="dash"/>
                <a:miter lim="800000"/>
              </a:ln>
              <a:effectLst/>
            </p:spPr>
          </p:cxnSp>
        </p:grpSp>
        <p:sp>
          <p:nvSpPr>
            <p:cNvPr id="12" name="Cylinder 11">
              <a:extLst>
                <a:ext uri="{FF2B5EF4-FFF2-40B4-BE49-F238E27FC236}">
                  <a16:creationId xmlns:a16="http://schemas.microsoft.com/office/drawing/2014/main" id="{8E6047A8-8A18-4724-84B4-1B28FCAA8B15}"/>
                </a:ext>
              </a:extLst>
            </p:cNvPr>
            <p:cNvSpPr/>
            <p:nvPr/>
          </p:nvSpPr>
          <p:spPr>
            <a:xfrm rot="5400000">
              <a:off x="1554162" y="1192213"/>
              <a:ext cx="1027430" cy="158115"/>
            </a:xfrm>
            <a:prstGeom prst="can">
              <a:avLst>
                <a:gd name="adj" fmla="val 50000"/>
              </a:avLst>
            </a:prstGeom>
            <a:solidFill>
              <a:srgbClr val="5B9BD5"/>
            </a:solidFill>
            <a:ln w="12700" cap="flat" cmpd="sng" algn="ctr">
              <a:solidFill>
                <a:srgbClr val="5B9BD5">
                  <a:shade val="50000"/>
                </a:srgbClr>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grpSp>
      <p:grpSp>
        <p:nvGrpSpPr>
          <p:cNvPr id="7" name="Group 6">
            <a:extLst>
              <a:ext uri="{FF2B5EF4-FFF2-40B4-BE49-F238E27FC236}">
                <a16:creationId xmlns:a16="http://schemas.microsoft.com/office/drawing/2014/main" id="{4C818D4E-744E-4147-96EE-A46AA96B8D18}"/>
              </a:ext>
            </a:extLst>
          </p:cNvPr>
          <p:cNvGrpSpPr/>
          <p:nvPr/>
        </p:nvGrpSpPr>
        <p:grpSpPr>
          <a:xfrm>
            <a:off x="4555156" y="1207921"/>
            <a:ext cx="4244293" cy="3333085"/>
            <a:chOff x="5138674" y="853972"/>
            <a:chExt cx="2926080" cy="2026903"/>
          </a:xfrm>
        </p:grpSpPr>
        <mc:AlternateContent xmlns:mc="http://schemas.openxmlformats.org/markup-compatibility/2006">
          <mc:Choice xmlns:a14="http://schemas.microsoft.com/office/drawing/2010/main" Requires="a14">
            <p:sp>
              <p:nvSpPr>
                <p:cNvPr id="2" name="Rectangle 1">
                  <a:extLst>
                    <a:ext uri="{FF2B5EF4-FFF2-40B4-BE49-F238E27FC236}">
                      <a16:creationId xmlns:a16="http://schemas.microsoft.com/office/drawing/2014/main" id="{D66CF590-B173-4EBD-B4DE-45A3078AB057}"/>
                    </a:ext>
                  </a:extLst>
                </p:cNvPr>
                <p:cNvSpPr/>
                <p:nvPr/>
              </p:nvSpPr>
              <p:spPr>
                <a:xfrm>
                  <a:off x="5138674" y="853972"/>
                  <a:ext cx="2926080" cy="243313"/>
                </a:xfrm>
                <a:prstGeom prst="rect">
                  <a:avLst/>
                </a:prstGeom>
              </p:spPr>
              <p:txBody>
                <a:bodyPr wrap="square" anchor="ctr">
                  <a:spAutoFit/>
                </a:bodyPr>
                <a:lstStyle/>
                <a:p>
                  <a:pPr algn="r" rtl="1"/>
                  <a14:m>
                    <m:oMathPara xmlns:m="http://schemas.openxmlformats.org/officeDocument/2006/math">
                      <m:oMathParaPr>
                        <m:jc m:val="centerGroup"/>
                      </m:oMathParaPr>
                      <m:oMath xmlns:m="http://schemas.openxmlformats.org/officeDocument/2006/math">
                        <m:r>
                          <m:rPr>
                            <m:sty m:val="p"/>
                          </m:rPr>
                          <a:rPr lang="en-US" sz="2000" i="0" smtClean="0">
                            <a:latin typeface="Cambria Math" panose="02040503050406030204" pitchFamily="18" charset="0"/>
                          </a:rPr>
                          <m:t>Φ</m:t>
                        </m:r>
                        <m:d>
                          <m:dPr>
                            <m:ctrlPr>
                              <a:rPr lang="en-US" sz="2000">
                                <a:latin typeface="Cambria Math" panose="02040503050406030204" pitchFamily="18" charset="0"/>
                              </a:rPr>
                            </m:ctrlPr>
                          </m:dPr>
                          <m:e>
                            <m:r>
                              <m:rPr>
                                <m:sty m:val="p"/>
                              </m:rPr>
                              <a:rPr lang="en-US" sz="2000" i="0">
                                <a:latin typeface="Cambria Math" panose="02040503050406030204" pitchFamily="18" charset="0"/>
                              </a:rPr>
                              <m:t>x</m:t>
                            </m:r>
                          </m:e>
                        </m:d>
                        <m:r>
                          <a:rPr lang="en-US" sz="2000" i="0">
                            <a:latin typeface="Cambria Math" panose="02040503050406030204" pitchFamily="18" charset="0"/>
                          </a:rPr>
                          <m:t>−</m:t>
                        </m:r>
                        <m:r>
                          <m:rPr>
                            <m:sty m:val="p"/>
                          </m:rPr>
                          <a:rPr lang="en-US" sz="2000" i="0">
                            <a:latin typeface="Cambria Math" panose="02040503050406030204" pitchFamily="18" charset="0"/>
                          </a:rPr>
                          <m:t>Φ</m:t>
                        </m:r>
                        <m:d>
                          <m:dPr>
                            <m:ctrlPr>
                              <a:rPr lang="en-US" sz="2000">
                                <a:latin typeface="Cambria Math" panose="02040503050406030204" pitchFamily="18" charset="0"/>
                              </a:rPr>
                            </m:ctrlPr>
                          </m:dPr>
                          <m:e>
                            <m:r>
                              <m:rPr>
                                <m:sty m:val="p"/>
                              </m:rPr>
                              <a:rPr lang="en-US" sz="2000" i="0">
                                <a:latin typeface="Cambria Math" panose="02040503050406030204" pitchFamily="18" charset="0"/>
                              </a:rPr>
                              <m:t>x</m:t>
                            </m:r>
                            <m:r>
                              <a:rPr lang="en-US" sz="2000" i="0">
                                <a:latin typeface="Cambria Math" panose="02040503050406030204" pitchFamily="18" charset="0"/>
                              </a:rPr>
                              <m:t>+</m:t>
                            </m:r>
                            <m:r>
                              <m:rPr>
                                <m:sty m:val="p"/>
                              </m:rPr>
                              <a:rPr lang="en-US" sz="2000" i="0">
                                <a:latin typeface="Cambria Math" panose="02040503050406030204" pitchFamily="18" charset="0"/>
                              </a:rPr>
                              <m:t>dx</m:t>
                            </m:r>
                          </m:e>
                        </m:d>
                        <m:r>
                          <a:rPr lang="he-IL" sz="2000" b="0" i="0" smtClean="0">
                            <a:latin typeface="Cambria Math" panose="02040503050406030204" pitchFamily="18" charset="0"/>
                          </a:rPr>
                          <m:t>−</m:t>
                        </m:r>
                        <m:sSub>
                          <m:sSubPr>
                            <m:ctrlPr>
                              <a:rPr lang="en-US" sz="2000">
                                <a:latin typeface="Cambria Math" panose="02040503050406030204" pitchFamily="18" charset="0"/>
                              </a:rPr>
                            </m:ctrlPr>
                          </m:sSubPr>
                          <m:e>
                            <m:r>
                              <m:rPr>
                                <m:sty m:val="p"/>
                              </m:rPr>
                              <a:rPr lang="en-US" sz="2000" i="0">
                                <a:latin typeface="Cambria Math" panose="02040503050406030204" pitchFamily="18" charset="0"/>
                              </a:rPr>
                              <m:t>Φ</m:t>
                            </m:r>
                          </m:e>
                          <m:sub>
                            <m:r>
                              <m:rPr>
                                <m:sty m:val="p"/>
                              </m:rPr>
                              <a:rPr lang="en-US" sz="2000" i="0">
                                <a:latin typeface="Cambria Math" panose="02040503050406030204" pitchFamily="18" charset="0"/>
                              </a:rPr>
                              <m:t>air</m:t>
                            </m:r>
                          </m:sub>
                        </m:sSub>
                        <m:r>
                          <a:rPr lang="en-US" sz="2000" i="0">
                            <a:latin typeface="Cambria Math" panose="02040503050406030204" pitchFamily="18" charset="0"/>
                          </a:rPr>
                          <m:t>=</m:t>
                        </m:r>
                        <m:r>
                          <a:rPr lang="en-US" sz="2000" i="0">
                            <a:latin typeface="Cambria Math" panose="02040503050406030204" pitchFamily="18" charset="0"/>
                          </a:rPr>
                          <m:t>0</m:t>
                        </m:r>
                      </m:oMath>
                    </m:oMathPara>
                  </a14:m>
                  <a:endParaRPr lang="en-US" sz="2000" dirty="0"/>
                </a:p>
              </p:txBody>
            </p:sp>
          </mc:Choice>
          <mc:Fallback>
            <p:sp>
              <p:nvSpPr>
                <p:cNvPr id="2" name="Rectangle 1">
                  <a:extLst>
                    <a:ext uri="{FF2B5EF4-FFF2-40B4-BE49-F238E27FC236}">
                      <a16:creationId xmlns:a16="http://schemas.microsoft.com/office/drawing/2014/main" id="{D66CF590-B173-4EBD-B4DE-45A3078AB057}"/>
                    </a:ext>
                  </a:extLst>
                </p:cNvPr>
                <p:cNvSpPr>
                  <a:spLocks noRot="1" noChangeAspect="1" noMove="1" noResize="1" noEditPoints="1" noAdjustHandles="1" noChangeArrowheads="1" noChangeShapeType="1" noTextEdit="1"/>
                </p:cNvSpPr>
                <p:nvPr/>
              </p:nvSpPr>
              <p:spPr>
                <a:xfrm>
                  <a:off x="5138674" y="853972"/>
                  <a:ext cx="2926080" cy="243313"/>
                </a:xfrm>
                <a:prstGeom prst="rect">
                  <a:avLst/>
                </a:prstGeom>
                <a:blipFill>
                  <a:blip r:embed="rId11"/>
                  <a:stretch>
                    <a:fillRect b="-15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Rectangle 43">
                  <a:extLst>
                    <a:ext uri="{FF2B5EF4-FFF2-40B4-BE49-F238E27FC236}">
                      <a16:creationId xmlns:a16="http://schemas.microsoft.com/office/drawing/2014/main" id="{001ABD5F-6A2A-4956-B95F-CF606BBDCC0E}"/>
                    </a:ext>
                  </a:extLst>
                </p:cNvPr>
                <p:cNvSpPr/>
                <p:nvPr/>
              </p:nvSpPr>
              <p:spPr>
                <a:xfrm>
                  <a:off x="5138674" y="2443925"/>
                  <a:ext cx="2926080" cy="436950"/>
                </a:xfrm>
                <a:prstGeom prst="rect">
                  <a:avLst/>
                </a:prstGeom>
              </p:spPr>
              <p:txBody>
                <a:bodyPr wrap="square" anchor="ctr">
                  <a:spAutoFit/>
                </a:bodyPr>
                <a:lstStyle/>
                <a:p>
                  <a:pPr/>
                  <a14:m>
                    <m:oMathPara xmlns:m="http://schemas.openxmlformats.org/officeDocument/2006/math">
                      <m:oMathParaPr>
                        <m:jc m:val="centerGroup"/>
                      </m:oMathParaPr>
                      <m:oMath xmlns:m="http://schemas.openxmlformats.org/officeDocument/2006/math">
                        <m:f>
                          <m:fPr>
                            <m:ctrlPr>
                              <a:rPr lang="en-US" sz="2000">
                                <a:latin typeface="Cambria Math" panose="02040503050406030204" pitchFamily="18" charset="0"/>
                              </a:rPr>
                            </m:ctrlPr>
                          </m:fPr>
                          <m:num>
                            <m:sSup>
                              <m:sSupPr>
                                <m:ctrlPr>
                                  <a:rPr lang="en-US" sz="2000">
                                    <a:latin typeface="Cambria Math" panose="02040503050406030204" pitchFamily="18" charset="0"/>
                                  </a:rPr>
                                </m:ctrlPr>
                              </m:sSupPr>
                              <m:e>
                                <m:r>
                                  <m:rPr>
                                    <m:sty m:val="p"/>
                                  </m:rPr>
                                  <a:rPr lang="en-US" sz="2000" i="0">
                                    <a:latin typeface="Cambria Math" panose="02040503050406030204" pitchFamily="18" charset="0"/>
                                  </a:rPr>
                                  <m:t>d</m:t>
                                </m:r>
                              </m:e>
                              <m:sup>
                                <m:r>
                                  <a:rPr lang="en-US" sz="2000" i="0">
                                    <a:latin typeface="Cambria Math" panose="02040503050406030204" pitchFamily="18" charset="0"/>
                                  </a:rPr>
                                  <m:t>2</m:t>
                                </m:r>
                              </m:sup>
                            </m:sSup>
                            <m:acc>
                              <m:accPr>
                                <m:chr m:val="̃"/>
                                <m:ctrlPr>
                                  <a:rPr lang="en-US" sz="2000">
                                    <a:latin typeface="Cambria Math" panose="02040503050406030204" pitchFamily="18" charset="0"/>
                                  </a:rPr>
                                </m:ctrlPr>
                              </m:accPr>
                              <m:e>
                                <m:r>
                                  <m:rPr>
                                    <m:sty m:val="p"/>
                                  </m:rPr>
                                  <a:rPr lang="en-US" sz="2000" i="0">
                                    <a:latin typeface="Cambria Math" panose="02040503050406030204" pitchFamily="18" charset="0"/>
                                  </a:rPr>
                                  <m:t>T</m:t>
                                </m:r>
                              </m:e>
                            </m:acc>
                          </m:num>
                          <m:den>
                            <m:r>
                              <m:rPr>
                                <m:sty m:val="p"/>
                              </m:rPr>
                              <a:rPr lang="en-US" sz="2000" i="0">
                                <a:latin typeface="Cambria Math" panose="02040503050406030204" pitchFamily="18" charset="0"/>
                              </a:rPr>
                              <m:t>d</m:t>
                            </m:r>
                            <m:sSup>
                              <m:sSupPr>
                                <m:ctrlPr>
                                  <a:rPr lang="en-US" sz="2000">
                                    <a:latin typeface="Cambria Math" panose="02040503050406030204" pitchFamily="18" charset="0"/>
                                  </a:rPr>
                                </m:ctrlPr>
                              </m:sSupPr>
                              <m:e>
                                <m:r>
                                  <m:rPr>
                                    <m:sty m:val="p"/>
                                  </m:rPr>
                                  <a:rPr lang="en-US" sz="2000" i="0">
                                    <a:latin typeface="Cambria Math" panose="02040503050406030204" pitchFamily="18" charset="0"/>
                                  </a:rPr>
                                  <m:t>x</m:t>
                                </m:r>
                              </m:e>
                              <m:sup>
                                <m:r>
                                  <a:rPr lang="en-US" sz="2000" i="0">
                                    <a:latin typeface="Cambria Math" panose="02040503050406030204" pitchFamily="18" charset="0"/>
                                  </a:rPr>
                                  <m:t>2</m:t>
                                </m:r>
                              </m:sup>
                            </m:sSup>
                          </m:den>
                        </m:f>
                        <m:r>
                          <a:rPr lang="en-US" sz="2000" i="0">
                            <a:latin typeface="Cambria Math" panose="02040503050406030204" pitchFamily="18" charset="0"/>
                          </a:rPr>
                          <m:t>=</m:t>
                        </m:r>
                        <m:f>
                          <m:fPr>
                            <m:ctrlPr>
                              <a:rPr lang="en-US" sz="2000">
                                <a:latin typeface="Cambria Math" panose="02040503050406030204" pitchFamily="18" charset="0"/>
                              </a:rPr>
                            </m:ctrlPr>
                          </m:fPr>
                          <m:num>
                            <m:r>
                              <m:rPr>
                                <m:sty m:val="p"/>
                              </m:rPr>
                              <a:rPr lang="en-US" sz="2000" i="0">
                                <a:latin typeface="Cambria Math" panose="02040503050406030204" pitchFamily="18" charset="0"/>
                              </a:rPr>
                              <m:t>h</m:t>
                            </m:r>
                            <m:r>
                              <a:rPr lang="en-US" sz="2000" i="0">
                                <a:latin typeface="Cambria Math" panose="02040503050406030204" pitchFamily="18" charset="0"/>
                              </a:rPr>
                              <m:t>∗</m:t>
                            </m:r>
                            <m:r>
                              <m:rPr>
                                <m:sty m:val="p"/>
                              </m:rPr>
                              <a:rPr lang="en-US" sz="2000" i="0">
                                <a:latin typeface="Cambria Math" panose="02040503050406030204" pitchFamily="18" charset="0"/>
                              </a:rPr>
                              <m:t>P</m:t>
                            </m:r>
                          </m:num>
                          <m:den>
                            <m:r>
                              <m:rPr>
                                <m:sty m:val="p"/>
                              </m:rPr>
                              <a:rPr lang="en-US" sz="2000" i="0">
                                <a:latin typeface="Cambria Math" panose="02040503050406030204" pitchFamily="18" charset="0"/>
                              </a:rPr>
                              <m:t>A</m:t>
                            </m:r>
                            <m:r>
                              <a:rPr lang="en-US" sz="2000" i="0">
                                <a:latin typeface="Cambria Math" panose="02040503050406030204" pitchFamily="18" charset="0"/>
                              </a:rPr>
                              <m:t>∗</m:t>
                            </m:r>
                            <m:r>
                              <m:rPr>
                                <m:sty m:val="p"/>
                              </m:rPr>
                              <a:rPr lang="en-US" sz="2000" i="0">
                                <a:latin typeface="Cambria Math" panose="02040503050406030204" pitchFamily="18" charset="0"/>
                              </a:rPr>
                              <m:t>k</m:t>
                            </m:r>
                          </m:den>
                        </m:f>
                        <m:r>
                          <a:rPr lang="en-US" sz="2000" i="0">
                            <a:latin typeface="Cambria Math" panose="02040503050406030204" pitchFamily="18" charset="0"/>
                          </a:rPr>
                          <m:t>∗</m:t>
                        </m:r>
                        <m:acc>
                          <m:accPr>
                            <m:chr m:val="̃"/>
                            <m:ctrlPr>
                              <a:rPr lang="en-US" sz="2000">
                                <a:latin typeface="Cambria Math" panose="02040503050406030204" pitchFamily="18" charset="0"/>
                              </a:rPr>
                            </m:ctrlPr>
                          </m:accPr>
                          <m:e>
                            <m:r>
                              <m:rPr>
                                <m:sty m:val="p"/>
                              </m:rPr>
                              <a:rPr lang="en-US" sz="2000" i="0">
                                <a:latin typeface="Cambria Math" panose="02040503050406030204" pitchFamily="18" charset="0"/>
                              </a:rPr>
                              <m:t>T</m:t>
                            </m:r>
                          </m:e>
                        </m:acc>
                      </m:oMath>
                    </m:oMathPara>
                  </a14:m>
                  <a:endParaRPr lang="en-US" sz="2000" dirty="0"/>
                </a:p>
              </p:txBody>
            </p:sp>
          </mc:Choice>
          <mc:Fallback xmlns="">
            <p:sp>
              <p:nvSpPr>
                <p:cNvPr id="44" name="Rectangle 43">
                  <a:extLst>
                    <a:ext uri="{FF2B5EF4-FFF2-40B4-BE49-F238E27FC236}">
                      <a16:creationId xmlns:a16="http://schemas.microsoft.com/office/drawing/2014/main" id="{001ABD5F-6A2A-4956-B95F-CF606BBDCC0E}"/>
                    </a:ext>
                  </a:extLst>
                </p:cNvPr>
                <p:cNvSpPr>
                  <a:spLocks noRot="1" noChangeAspect="1" noMove="1" noResize="1" noEditPoints="1" noAdjustHandles="1" noChangeArrowheads="1" noChangeShapeType="1" noTextEdit="1"/>
                </p:cNvSpPr>
                <p:nvPr/>
              </p:nvSpPr>
              <p:spPr>
                <a:xfrm>
                  <a:off x="5138674" y="2443925"/>
                  <a:ext cx="2926080" cy="436950"/>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DEE6FA5-E805-4565-8525-E727C41E5FA1}"/>
                    </a:ext>
                  </a:extLst>
                </p:cNvPr>
                <p:cNvSpPr txBox="1"/>
                <p:nvPr/>
              </p:nvSpPr>
              <p:spPr>
                <a:xfrm>
                  <a:off x="5315458" y="1284216"/>
                  <a:ext cx="2572512" cy="355417"/>
                </a:xfrm>
                <a:prstGeom prst="rect">
                  <a:avLst/>
                </a:prstGeom>
                <a:noFill/>
              </p:spPr>
              <p:txBody>
                <a:bodyPr wrap="square" lIns="0" tIns="0" rIns="0" bIns="0" rtlCol="0">
                  <a:spAutoFit/>
                </a:bodyPr>
                <a:lstStyle/>
                <a:p>
                  <a:pPr algn="r" rtl="1"/>
                  <a14:m>
                    <m:oMathPara xmlns:m="http://schemas.openxmlformats.org/officeDocument/2006/math">
                      <m:oMathParaPr>
                        <m:jc m:val="center"/>
                      </m:oMathParaPr>
                      <m:oMath xmlns:m="http://schemas.openxmlformats.org/officeDocument/2006/math">
                        <m:r>
                          <m:rPr>
                            <m:sty m:val="p"/>
                          </m:rPr>
                          <a:rPr lang="en-US" sz="2000" i="0" smtClean="0">
                            <a:latin typeface="Cambria Math" panose="02040503050406030204" pitchFamily="18" charset="0"/>
                          </a:rPr>
                          <m:t>Φ</m:t>
                        </m:r>
                        <m:d>
                          <m:dPr>
                            <m:ctrlPr>
                              <a:rPr lang="en-US" sz="2000" smtClean="0">
                                <a:latin typeface="Cambria Math" panose="02040503050406030204" pitchFamily="18" charset="0"/>
                              </a:rPr>
                            </m:ctrlPr>
                          </m:dPr>
                          <m:e>
                            <m:r>
                              <m:rPr>
                                <m:sty m:val="p"/>
                              </m:rPr>
                              <a:rPr lang="en-US" sz="2000" i="0">
                                <a:latin typeface="Cambria Math" panose="02040503050406030204" pitchFamily="18" charset="0"/>
                              </a:rPr>
                              <m:t>x</m:t>
                            </m:r>
                          </m:e>
                        </m:d>
                        <m:r>
                          <a:rPr lang="en-US" sz="2000" b="0" i="0" smtClean="0">
                            <a:latin typeface="Cambria Math" panose="02040503050406030204" pitchFamily="18" charset="0"/>
                          </a:rPr>
                          <m:t>=</m:t>
                        </m:r>
                        <m:r>
                          <m:rPr>
                            <m:sty m:val="p"/>
                          </m:rPr>
                          <a:rPr lang="en-US" sz="2000" b="0" i="0" smtClean="0">
                            <a:latin typeface="Cambria Math" panose="02040503050406030204" pitchFamily="18" charset="0"/>
                          </a:rPr>
                          <m:t>k</m:t>
                        </m:r>
                        <m:r>
                          <a:rPr lang="en-US" sz="2000" b="0" i="0" smtClean="0">
                            <a:latin typeface="Cambria Math" panose="02040503050406030204" pitchFamily="18" charset="0"/>
                          </a:rPr>
                          <m:t>∗</m:t>
                        </m:r>
                        <m:r>
                          <m:rPr>
                            <m:sty m:val="p"/>
                          </m:rPr>
                          <a:rPr lang="en-US" sz="2000" b="0" i="0" smtClean="0">
                            <a:latin typeface="Cambria Math" panose="02040503050406030204" pitchFamily="18" charset="0"/>
                          </a:rPr>
                          <m:t>A</m:t>
                        </m:r>
                        <m:r>
                          <a:rPr lang="en-US" sz="2000" b="0" i="0" smtClean="0">
                            <a:latin typeface="Cambria Math" panose="02040503050406030204" pitchFamily="18" charset="0"/>
                          </a:rPr>
                          <m:t>∗</m:t>
                        </m:r>
                        <m:f>
                          <m:fPr>
                            <m:ctrlPr>
                              <a:rPr lang="en-US" sz="2000" b="0" smtClean="0">
                                <a:latin typeface="Cambria Math" panose="02040503050406030204" pitchFamily="18" charset="0"/>
                              </a:rPr>
                            </m:ctrlPr>
                          </m:fPr>
                          <m:num>
                            <m:r>
                              <m:rPr>
                                <m:sty m:val="p"/>
                              </m:rPr>
                              <a:rPr lang="en-US" sz="2000" b="0" i="0" smtClean="0">
                                <a:latin typeface="Cambria Math" panose="02040503050406030204" pitchFamily="18" charset="0"/>
                              </a:rPr>
                              <m:t>dT</m:t>
                            </m:r>
                          </m:num>
                          <m:den>
                            <m:r>
                              <m:rPr>
                                <m:sty m:val="p"/>
                              </m:rPr>
                              <a:rPr lang="en-US" sz="2000" b="0" i="0" smtClean="0">
                                <a:latin typeface="Cambria Math" panose="02040503050406030204" pitchFamily="18" charset="0"/>
                              </a:rPr>
                              <m:t>dx</m:t>
                            </m:r>
                          </m:den>
                        </m:f>
                      </m:oMath>
                    </m:oMathPara>
                  </a14:m>
                  <a:endParaRPr lang="en-US" sz="2000" dirty="0"/>
                </a:p>
              </p:txBody>
            </p:sp>
          </mc:Choice>
          <mc:Fallback xmlns="">
            <p:sp>
              <p:nvSpPr>
                <p:cNvPr id="6" name="TextBox 5">
                  <a:extLst>
                    <a:ext uri="{FF2B5EF4-FFF2-40B4-BE49-F238E27FC236}">
                      <a16:creationId xmlns:a16="http://schemas.microsoft.com/office/drawing/2014/main" id="{BDEE6FA5-E805-4565-8525-E727C41E5FA1}"/>
                    </a:ext>
                  </a:extLst>
                </p:cNvPr>
                <p:cNvSpPr txBox="1">
                  <a:spLocks noRot="1" noChangeAspect="1" noMove="1" noResize="1" noEditPoints="1" noAdjustHandles="1" noChangeArrowheads="1" noChangeShapeType="1" noTextEdit="1"/>
                </p:cNvSpPr>
                <p:nvPr/>
              </p:nvSpPr>
              <p:spPr>
                <a:xfrm>
                  <a:off x="5315458" y="1284216"/>
                  <a:ext cx="2572512" cy="355417"/>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5" name="TextBox 44">
                  <a:extLst>
                    <a:ext uri="{FF2B5EF4-FFF2-40B4-BE49-F238E27FC236}">
                      <a16:creationId xmlns:a16="http://schemas.microsoft.com/office/drawing/2014/main" id="{051144FD-329A-42C1-BA51-5CBA3F33BE5A}"/>
                    </a:ext>
                  </a:extLst>
                </p:cNvPr>
                <p:cNvSpPr txBox="1"/>
                <p:nvPr/>
              </p:nvSpPr>
              <p:spPr>
                <a:xfrm>
                  <a:off x="5315458" y="1949439"/>
                  <a:ext cx="2572512" cy="187164"/>
                </a:xfrm>
                <a:prstGeom prst="rect">
                  <a:avLst/>
                </a:prstGeom>
                <a:noFill/>
              </p:spPr>
              <p:txBody>
                <a:bodyPr wrap="square" lIns="0" tIns="0" rIns="0" bIns="0" rtlCol="0">
                  <a:spAutoFit/>
                </a:bodyPr>
                <a:lstStyle/>
                <a:p>
                  <a:pPr algn="r" rtl="1"/>
                  <a14:m>
                    <m:oMathPara xmlns:m="http://schemas.openxmlformats.org/officeDocument/2006/math">
                      <m:oMathParaPr>
                        <m:jc m:val="center"/>
                      </m:oMathParaPr>
                      <m:oMath xmlns:m="http://schemas.openxmlformats.org/officeDocument/2006/math">
                        <m:sSub>
                          <m:sSubPr>
                            <m:ctrlPr>
                              <a:rPr lang="en-US" sz="2000" smtClean="0">
                                <a:latin typeface="Cambria Math" panose="02040503050406030204" pitchFamily="18" charset="0"/>
                              </a:rPr>
                            </m:ctrlPr>
                          </m:sSubPr>
                          <m:e>
                            <m:r>
                              <m:rPr>
                                <m:sty m:val="p"/>
                              </m:rPr>
                              <a:rPr lang="en-US" sz="2000">
                                <a:latin typeface="Cambria Math" panose="02040503050406030204" pitchFamily="18" charset="0"/>
                              </a:rPr>
                              <m:t>Φ</m:t>
                            </m:r>
                          </m:e>
                          <m:sub>
                            <m:r>
                              <m:rPr>
                                <m:sty m:val="p"/>
                              </m:rPr>
                              <a:rPr lang="en-US" sz="2000" i="0">
                                <a:latin typeface="Cambria Math" panose="02040503050406030204" pitchFamily="18" charset="0"/>
                              </a:rPr>
                              <m:t>air</m:t>
                            </m:r>
                          </m:sub>
                        </m:sSub>
                        <m:r>
                          <a:rPr lang="en-US" sz="2000" b="0" i="0" smtClean="0">
                            <a:latin typeface="Cambria Math" panose="02040503050406030204" pitchFamily="18" charset="0"/>
                          </a:rPr>
                          <m:t>=</m:t>
                        </m:r>
                        <m:r>
                          <m:rPr>
                            <m:sty m:val="p"/>
                          </m:rPr>
                          <a:rPr lang="en-US" sz="2000" b="0" i="0" smtClean="0">
                            <a:latin typeface="Cambria Math" panose="02040503050406030204" pitchFamily="18" charset="0"/>
                          </a:rPr>
                          <m:t>h</m:t>
                        </m:r>
                        <m:r>
                          <a:rPr lang="en-US" sz="2000" b="0" i="0" smtClean="0">
                            <a:latin typeface="Cambria Math" panose="02040503050406030204" pitchFamily="18" charset="0"/>
                          </a:rPr>
                          <m:t>∗</m:t>
                        </m:r>
                        <m:r>
                          <m:rPr>
                            <m:sty m:val="p"/>
                          </m:rPr>
                          <a:rPr lang="en-US" sz="2000" b="0" i="0" smtClean="0">
                            <a:latin typeface="Cambria Math" panose="02040503050406030204" pitchFamily="18" charset="0"/>
                          </a:rPr>
                          <m:t>p</m:t>
                        </m:r>
                        <m:r>
                          <a:rPr lang="en-US" sz="2000" b="0" i="0" smtClean="0">
                            <a:latin typeface="Cambria Math" panose="02040503050406030204" pitchFamily="18" charset="0"/>
                          </a:rPr>
                          <m:t>∗</m:t>
                        </m:r>
                        <m:r>
                          <m:rPr>
                            <m:sty m:val="p"/>
                          </m:rPr>
                          <a:rPr lang="en-US" sz="2000" b="0" i="0" smtClean="0">
                            <a:latin typeface="Cambria Math" panose="02040503050406030204" pitchFamily="18" charset="0"/>
                          </a:rPr>
                          <m:t>dx</m:t>
                        </m:r>
                        <m:r>
                          <a:rPr lang="en-US" sz="2000" b="0" i="0" smtClean="0">
                            <a:latin typeface="Cambria Math" panose="02040503050406030204" pitchFamily="18" charset="0"/>
                          </a:rPr>
                          <m:t>∗∆</m:t>
                        </m:r>
                        <m:r>
                          <m:rPr>
                            <m:sty m:val="p"/>
                          </m:rPr>
                          <a:rPr lang="en-US" sz="2000" b="0" i="0" smtClean="0">
                            <a:latin typeface="Cambria Math" panose="02040503050406030204" pitchFamily="18" charset="0"/>
                            <a:ea typeface="Cambria Math" panose="02040503050406030204" pitchFamily="18" charset="0"/>
                          </a:rPr>
                          <m:t>T</m:t>
                        </m:r>
                      </m:oMath>
                    </m:oMathPara>
                  </a14:m>
                  <a:endParaRPr lang="en-US" sz="2000" dirty="0"/>
                </a:p>
              </p:txBody>
            </p:sp>
          </mc:Choice>
          <mc:Fallback>
            <p:sp>
              <p:nvSpPr>
                <p:cNvPr id="45" name="TextBox 44">
                  <a:extLst>
                    <a:ext uri="{FF2B5EF4-FFF2-40B4-BE49-F238E27FC236}">
                      <a16:creationId xmlns:a16="http://schemas.microsoft.com/office/drawing/2014/main" id="{051144FD-329A-42C1-BA51-5CBA3F33BE5A}"/>
                    </a:ext>
                  </a:extLst>
                </p:cNvPr>
                <p:cNvSpPr txBox="1">
                  <a:spLocks noRot="1" noChangeAspect="1" noMove="1" noResize="1" noEditPoints="1" noAdjustHandles="1" noChangeArrowheads="1" noChangeShapeType="1" noTextEdit="1"/>
                </p:cNvSpPr>
                <p:nvPr/>
              </p:nvSpPr>
              <p:spPr>
                <a:xfrm>
                  <a:off x="5315458" y="1949439"/>
                  <a:ext cx="2572512" cy="187164"/>
                </a:xfrm>
                <a:prstGeom prst="rect">
                  <a:avLst/>
                </a:prstGeom>
                <a:blipFill>
                  <a:blip r:embed="rId14"/>
                  <a:stretch>
                    <a:fillRect b="-26000"/>
                  </a:stretch>
                </a:blipFill>
              </p:spPr>
              <p:txBody>
                <a:bodyPr/>
                <a:lstStyle/>
                <a:p>
                  <a:r>
                    <a:rPr lang="en-US">
                      <a:noFill/>
                    </a:rPr>
                    <a:t> </a:t>
                  </a:r>
                </a:p>
              </p:txBody>
            </p:sp>
          </mc:Fallback>
        </mc:AlternateContent>
      </p:grpSp>
    </p:spTree>
    <p:extLst>
      <p:ext uri="{BB962C8B-B14F-4D97-AF65-F5344CB8AC3E}">
        <p14:creationId xmlns:p14="http://schemas.microsoft.com/office/powerpoint/2010/main" val="17100156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Rectangle 2">
                <a:extLst>
                  <a:ext uri="{FF2B5EF4-FFF2-40B4-BE49-F238E27FC236}">
                    <a16:creationId xmlns:a16="http://schemas.microsoft.com/office/drawing/2014/main" id="{11E9C3A2-9D69-454F-8425-D485162545FD}"/>
                  </a:ext>
                </a:extLst>
              </p:cNvPr>
              <p:cNvSpPr/>
              <p:nvPr/>
            </p:nvSpPr>
            <p:spPr>
              <a:xfrm>
                <a:off x="472989" y="1670799"/>
                <a:ext cx="8198021" cy="3381375"/>
              </a:xfrm>
              <a:prstGeom prst="rect">
                <a:avLst/>
              </a:prstGeom>
            </p:spPr>
            <p:txBody>
              <a:bodyPr wrap="square" anchor="ctr">
                <a:spAutoFit/>
              </a:bodyPr>
              <a:lstStyle/>
              <a:p>
                <a:pPr algn="r" rtl="1">
                  <a:lnSpc>
                    <a:spcPct val="150000"/>
                  </a:lnSpc>
                  <a:spcAft>
                    <a:spcPts val="800"/>
                  </a:spcAft>
                </a:pPr>
                <a:r>
                  <a:rPr lang="he-IL" sz="2000" u="sng" dirty="0">
                    <a:solidFill>
                      <a:prstClr val="black"/>
                    </a:solidFill>
                    <a:latin typeface="Calibri Light" panose="020F0302020204030204" pitchFamily="34" charset="0"/>
                    <a:cs typeface="Calibri Light" panose="020F0302020204030204" pitchFamily="34" charset="0"/>
                  </a:rPr>
                  <a:t>פתרון משוואת </a:t>
                </a:r>
                <a:r>
                  <a:rPr lang="en-US" sz="2000" u="sng" dirty="0">
                    <a:solidFill>
                      <a:prstClr val="black"/>
                    </a:solidFill>
                    <a:latin typeface="Calibri Light" panose="020F0302020204030204" pitchFamily="34" charset="0"/>
                    <a:cs typeface="Calibri Light" panose="020F0302020204030204" pitchFamily="34" charset="0"/>
                  </a:rPr>
                  <a:t>Fin</a:t>
                </a:r>
                <a:r>
                  <a:rPr lang="he-IL" sz="2000" u="sng" dirty="0">
                    <a:solidFill>
                      <a:prstClr val="black"/>
                    </a:solidFill>
                    <a:latin typeface="Calibri Light" panose="020F0302020204030204" pitchFamily="34" charset="0"/>
                    <a:cs typeface="Calibri Light" panose="020F0302020204030204" pitchFamily="34" charset="0"/>
                  </a:rPr>
                  <a:t> בתנאי השפה:</a:t>
                </a:r>
                <a:endParaRPr lang="he-IL" sz="2000" i="1" dirty="0">
                  <a:latin typeface="Cambria Math" panose="02040503050406030204" pitchFamily="18" charset="0"/>
                </a:endParaRPr>
              </a:p>
              <a:p>
                <a:pPr algn="l">
                  <a:lnSpc>
                    <a:spcPct val="150000"/>
                  </a:lnSpc>
                  <a:spcAft>
                    <a:spcPts val="800"/>
                  </a:spcAft>
                </a:pPr>
                <a14:m>
                  <m:oMathPara xmlns:m="http://schemas.openxmlformats.org/officeDocument/2006/math">
                    <m:oMathParaPr>
                      <m:jc m:val="centerGroup"/>
                    </m:oMathParaPr>
                    <m:oMath xmlns:m="http://schemas.openxmlformats.org/officeDocument/2006/math">
                      <m:acc>
                        <m:accPr>
                          <m:chr m:val="̃"/>
                          <m:ctrlPr>
                            <a:rPr lang="en-US" sz="2000" i="1" smtClean="0">
                              <a:latin typeface="Cambria Math" panose="02040503050406030204" pitchFamily="18" charset="0"/>
                            </a:rPr>
                          </m:ctrlPr>
                        </m:accPr>
                        <m:e>
                          <m:r>
                            <m:rPr>
                              <m:sty m:val="p"/>
                            </m:rPr>
                            <a:rPr lang="en-US" sz="2000" i="0">
                              <a:latin typeface="Cambria Math" panose="02040503050406030204" pitchFamily="18" charset="0"/>
                            </a:rPr>
                            <m:t>T</m:t>
                          </m:r>
                        </m:e>
                      </m:acc>
                      <m:d>
                        <m:dPr>
                          <m:ctrlPr>
                            <a:rPr lang="en-US" sz="2000" i="1">
                              <a:latin typeface="Cambria Math" panose="02040503050406030204" pitchFamily="18" charset="0"/>
                            </a:rPr>
                          </m:ctrlPr>
                        </m:dPr>
                        <m:e>
                          <m:r>
                            <m:rPr>
                              <m:sty m:val="p"/>
                            </m:rPr>
                            <a:rPr lang="en-US" sz="2000" i="0">
                              <a:latin typeface="Cambria Math" panose="02040503050406030204" pitchFamily="18" charset="0"/>
                            </a:rPr>
                            <m:t>x</m:t>
                          </m:r>
                        </m:e>
                      </m:d>
                      <m:r>
                        <a:rPr lang="en-US" sz="2000" i="0">
                          <a:latin typeface="Cambria Math" panose="02040503050406030204" pitchFamily="18" charset="0"/>
                        </a:rPr>
                        <m:t>=</m:t>
                      </m:r>
                      <m:sSub>
                        <m:sSubPr>
                          <m:ctrlPr>
                            <a:rPr lang="en-US" sz="2000" i="1">
                              <a:latin typeface="Cambria Math" panose="02040503050406030204" pitchFamily="18" charset="0"/>
                            </a:rPr>
                          </m:ctrlPr>
                        </m:sSubPr>
                        <m:e>
                          <m:acc>
                            <m:accPr>
                              <m:chr m:val="̃"/>
                              <m:ctrlPr>
                                <a:rPr lang="en-US" sz="2000" i="1">
                                  <a:latin typeface="Cambria Math" panose="02040503050406030204" pitchFamily="18" charset="0"/>
                                </a:rPr>
                              </m:ctrlPr>
                            </m:accPr>
                            <m:e>
                              <m:r>
                                <m:rPr>
                                  <m:sty m:val="p"/>
                                </m:rPr>
                                <a:rPr lang="en-US" sz="2000" i="0">
                                  <a:latin typeface="Cambria Math" panose="02040503050406030204" pitchFamily="18" charset="0"/>
                                </a:rPr>
                                <m:t>T</m:t>
                              </m:r>
                            </m:e>
                          </m:acc>
                        </m:e>
                        <m:sub>
                          <m:r>
                            <a:rPr lang="en-US" sz="2000" i="0">
                              <a:latin typeface="Cambria Math" panose="02040503050406030204" pitchFamily="18" charset="0"/>
                            </a:rPr>
                            <m:t>1</m:t>
                          </m:r>
                        </m:sub>
                      </m:sSub>
                      <m:f>
                        <m:fPr>
                          <m:ctrlPr>
                            <a:rPr lang="en-US" sz="2000" i="1">
                              <a:latin typeface="Cambria Math" panose="02040503050406030204" pitchFamily="18" charset="0"/>
                            </a:rPr>
                          </m:ctrlPr>
                        </m:fPr>
                        <m:num>
                          <m:r>
                            <m:rPr>
                              <m:sty m:val="p"/>
                            </m:rPr>
                            <a:rPr lang="en-US" sz="2000" i="0">
                              <a:latin typeface="Cambria Math" panose="02040503050406030204" pitchFamily="18" charset="0"/>
                            </a:rPr>
                            <m:t>sinh</m:t>
                          </m:r>
                          <m:r>
                            <a:rPr lang="en-US" sz="2000" i="0">
                              <a:latin typeface="Cambria Math" panose="02040503050406030204" pitchFamily="18" charset="0"/>
                            </a:rPr>
                            <m:t>⁡(</m:t>
                          </m:r>
                          <m:r>
                            <m:rPr>
                              <m:sty m:val="p"/>
                            </m:rPr>
                            <a:rPr lang="en-US" sz="2000" i="0">
                              <a:latin typeface="Cambria Math" panose="02040503050406030204" pitchFamily="18" charset="0"/>
                            </a:rPr>
                            <m:t>M</m:t>
                          </m:r>
                          <m:d>
                            <m:dPr>
                              <m:ctrlPr>
                                <a:rPr lang="en-US" sz="2000" i="1">
                                  <a:latin typeface="Cambria Math" panose="02040503050406030204" pitchFamily="18" charset="0"/>
                                </a:rPr>
                              </m:ctrlPr>
                            </m:dPr>
                            <m:e>
                              <m:r>
                                <m:rPr>
                                  <m:sty m:val="p"/>
                                </m:rPr>
                                <a:rPr lang="en-US" sz="2000" i="0">
                                  <a:latin typeface="Cambria Math" panose="02040503050406030204" pitchFamily="18" charset="0"/>
                                </a:rPr>
                                <m:t>L</m:t>
                              </m:r>
                              <m:r>
                                <a:rPr lang="en-US" sz="2000" i="0">
                                  <a:latin typeface="Cambria Math" panose="02040503050406030204" pitchFamily="18" charset="0"/>
                                </a:rPr>
                                <m:t>−</m:t>
                              </m:r>
                              <m:r>
                                <m:rPr>
                                  <m:sty m:val="p"/>
                                </m:rPr>
                                <a:rPr lang="en-US" sz="2000" i="0">
                                  <a:latin typeface="Cambria Math" panose="02040503050406030204" pitchFamily="18" charset="0"/>
                                </a:rPr>
                                <m:t>x</m:t>
                              </m:r>
                            </m:e>
                          </m:d>
                          <m:r>
                            <a:rPr lang="en-US" sz="2000" i="0">
                              <a:latin typeface="Cambria Math" panose="02040503050406030204" pitchFamily="18" charset="0"/>
                            </a:rPr>
                            <m:t>)</m:t>
                          </m:r>
                        </m:num>
                        <m:den>
                          <m:func>
                            <m:funcPr>
                              <m:ctrlPr>
                                <a:rPr lang="en-US" sz="2000" i="1">
                                  <a:latin typeface="Cambria Math" panose="02040503050406030204" pitchFamily="18" charset="0"/>
                                </a:rPr>
                              </m:ctrlPr>
                            </m:funcPr>
                            <m:fName>
                              <m:r>
                                <m:rPr>
                                  <m:sty m:val="p"/>
                                </m:rPr>
                                <a:rPr lang="en-US" sz="2000" i="0">
                                  <a:latin typeface="Cambria Math" panose="02040503050406030204" pitchFamily="18" charset="0"/>
                                </a:rPr>
                                <m:t>sinh</m:t>
                              </m:r>
                            </m:fName>
                            <m:e>
                              <m:d>
                                <m:dPr>
                                  <m:ctrlPr>
                                    <a:rPr lang="en-US" sz="2000" i="1">
                                      <a:latin typeface="Cambria Math" panose="02040503050406030204" pitchFamily="18" charset="0"/>
                                    </a:rPr>
                                  </m:ctrlPr>
                                </m:dPr>
                                <m:e>
                                  <m:r>
                                    <m:rPr>
                                      <m:sty m:val="p"/>
                                    </m:rPr>
                                    <a:rPr lang="en-US" sz="2000" i="0">
                                      <a:latin typeface="Cambria Math" panose="02040503050406030204" pitchFamily="18" charset="0"/>
                                    </a:rPr>
                                    <m:t>ML</m:t>
                                  </m:r>
                                </m:e>
                              </m:d>
                            </m:e>
                          </m:func>
                        </m:den>
                      </m:f>
                    </m:oMath>
                  </m:oMathPara>
                </a14:m>
                <a:endParaRPr lang="en-US" sz="2000" dirty="0">
                  <a:latin typeface="David" panose="020E0502060401010101" pitchFamily="34" charset="-79"/>
                  <a:ea typeface="Calibri" panose="020F0502020204030204" pitchFamily="34" charset="0"/>
                  <a:cs typeface="David" panose="020E0502060401010101" pitchFamily="34" charset="-79"/>
                </a:endParaRPr>
              </a:p>
              <a:p>
                <a:pPr algn="l">
                  <a:lnSpc>
                    <a:spcPct val="150000"/>
                  </a:lnSpc>
                  <a:spcAft>
                    <a:spcPts val="800"/>
                  </a:spcAft>
                </a:pPr>
                <a14:m>
                  <m:oMathPara xmlns:m="http://schemas.openxmlformats.org/officeDocument/2006/math">
                    <m:oMathParaPr>
                      <m:jc m:val="centerGroup"/>
                    </m:oMathParaPr>
                    <m:oMath xmlns:m="http://schemas.openxmlformats.org/officeDocument/2006/math">
                      <m:sSup>
                        <m:sSupPr>
                          <m:ctrlPr>
                            <a:rPr lang="en-US" sz="2000" i="1">
                              <a:latin typeface="Cambria Math" panose="02040503050406030204" pitchFamily="18" charset="0"/>
                              <a:ea typeface="Calibri" panose="020F0502020204030204" pitchFamily="34" charset="0"/>
                              <a:cs typeface="David" panose="020E0502060401010101" pitchFamily="34" charset="-79"/>
                            </a:rPr>
                          </m:ctrlPr>
                        </m:sSupPr>
                        <m:e>
                          <m:r>
                            <m:rPr>
                              <m:sty m:val="p"/>
                            </m:rPr>
                            <a:rPr lang="en-US" sz="2000" b="0" i="0" smtClean="0">
                              <a:latin typeface="Cambria Math" panose="02040503050406030204" pitchFamily="18" charset="0"/>
                              <a:ea typeface="Calibri" panose="020F0502020204030204" pitchFamily="34" charset="0"/>
                              <a:cs typeface="David" panose="020E0502060401010101" pitchFamily="34" charset="-79"/>
                            </a:rPr>
                            <m:t>M</m:t>
                          </m:r>
                        </m:e>
                        <m:sup>
                          <m:r>
                            <a:rPr lang="en-US" sz="2000" i="0">
                              <a:latin typeface="Cambria Math" panose="02040503050406030204" pitchFamily="18" charset="0"/>
                              <a:ea typeface="Calibri" panose="020F0502020204030204" pitchFamily="34" charset="0"/>
                              <a:cs typeface="David" panose="020E0502060401010101" pitchFamily="34" charset="-79"/>
                            </a:rPr>
                            <m:t>2</m:t>
                          </m:r>
                        </m:sup>
                      </m:sSup>
                      <m:r>
                        <a:rPr lang="en-US" sz="2000" i="0">
                          <a:latin typeface="Cambria Math" panose="02040503050406030204" pitchFamily="18" charset="0"/>
                          <a:ea typeface="Calibri" panose="020F0502020204030204" pitchFamily="34" charset="0"/>
                          <a:cs typeface="David" panose="020E0502060401010101" pitchFamily="34" charset="-79"/>
                        </a:rPr>
                        <m:t>=</m:t>
                      </m:r>
                      <m:f>
                        <m:fPr>
                          <m:ctrlPr>
                            <a:rPr lang="en-US" sz="2000" i="1">
                              <a:latin typeface="Cambria Math" panose="02040503050406030204" pitchFamily="18" charset="0"/>
                              <a:ea typeface="Calibri" panose="020F0502020204030204" pitchFamily="34" charset="0"/>
                              <a:cs typeface="David" panose="020E0502060401010101" pitchFamily="34" charset="-79"/>
                            </a:rPr>
                          </m:ctrlPr>
                        </m:fPr>
                        <m:num>
                          <m:r>
                            <m:rPr>
                              <m:sty m:val="p"/>
                            </m:rPr>
                            <a:rPr lang="en-US" sz="2000" i="0">
                              <a:latin typeface="Cambria Math" panose="02040503050406030204" pitchFamily="18" charset="0"/>
                              <a:ea typeface="Calibri" panose="020F0502020204030204" pitchFamily="34" charset="0"/>
                              <a:cs typeface="David" panose="020E0502060401010101" pitchFamily="34" charset="-79"/>
                            </a:rPr>
                            <m:t>h</m:t>
                          </m:r>
                          <m:r>
                            <a:rPr lang="en-US" sz="2000" i="0">
                              <a:latin typeface="Cambria Math" panose="02040503050406030204" pitchFamily="18" charset="0"/>
                              <a:ea typeface="Calibri" panose="020F0502020204030204" pitchFamily="34" charset="0"/>
                              <a:cs typeface="David" panose="020E0502060401010101" pitchFamily="34" charset="-79"/>
                            </a:rPr>
                            <m:t>∗</m:t>
                          </m:r>
                          <m:r>
                            <m:rPr>
                              <m:sty m:val="p"/>
                            </m:rPr>
                            <a:rPr lang="en-US" sz="2000" b="0" i="0" smtClean="0">
                              <a:latin typeface="Cambria Math" panose="02040503050406030204" pitchFamily="18" charset="0"/>
                              <a:ea typeface="Calibri" panose="020F0502020204030204" pitchFamily="34" charset="0"/>
                              <a:cs typeface="David" panose="020E0502060401010101" pitchFamily="34" charset="-79"/>
                            </a:rPr>
                            <m:t>p</m:t>
                          </m:r>
                        </m:num>
                        <m:den>
                          <m:r>
                            <m:rPr>
                              <m:sty m:val="p"/>
                            </m:rPr>
                            <a:rPr lang="en-US" sz="2000" b="0" i="0" smtClean="0">
                              <a:latin typeface="Cambria Math" panose="02040503050406030204" pitchFamily="18" charset="0"/>
                              <a:ea typeface="Calibri" panose="020F0502020204030204" pitchFamily="34" charset="0"/>
                              <a:cs typeface="David" panose="020E0502060401010101" pitchFamily="34" charset="-79"/>
                            </a:rPr>
                            <m:t>k</m:t>
                          </m:r>
                          <m:r>
                            <a:rPr lang="en-US" sz="2000" i="0">
                              <a:latin typeface="Cambria Math" panose="02040503050406030204" pitchFamily="18" charset="0"/>
                              <a:ea typeface="Calibri" panose="020F0502020204030204" pitchFamily="34" charset="0"/>
                              <a:cs typeface="David" panose="020E0502060401010101" pitchFamily="34" charset="-79"/>
                            </a:rPr>
                            <m:t>∗</m:t>
                          </m:r>
                          <m:r>
                            <m:rPr>
                              <m:sty m:val="p"/>
                            </m:rPr>
                            <a:rPr lang="en-US" sz="2000" b="0" i="0" smtClean="0">
                              <a:latin typeface="Cambria Math" panose="02040503050406030204" pitchFamily="18" charset="0"/>
                              <a:ea typeface="Calibri" panose="020F0502020204030204" pitchFamily="34" charset="0"/>
                              <a:cs typeface="David" panose="020E0502060401010101" pitchFamily="34" charset="-79"/>
                            </a:rPr>
                            <m:t>A</m:t>
                          </m:r>
                        </m:den>
                      </m:f>
                    </m:oMath>
                  </m:oMathPara>
                </a14:m>
                <a:endParaRPr lang="en-US" sz="2000" dirty="0">
                  <a:latin typeface="David" panose="020E0502060401010101" pitchFamily="34" charset="-79"/>
                  <a:ea typeface="Calibri" panose="020F0502020204030204" pitchFamily="34" charset="0"/>
                  <a:cs typeface="David" panose="020E0502060401010101" pitchFamily="34" charset="-79"/>
                </a:endParaRPr>
              </a:p>
              <a:p>
                <a:pPr algn="l">
                  <a:lnSpc>
                    <a:spcPct val="150000"/>
                  </a:lnSpc>
                  <a:spcAft>
                    <a:spcPts val="800"/>
                  </a:spcAft>
                </a:pP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ea typeface="Calibri" panose="020F0502020204030204" pitchFamily="34" charset="0"/>
                              <a:cs typeface="David" panose="020E0502060401010101" pitchFamily="34" charset="-79"/>
                            </a:rPr>
                          </m:ctrlPr>
                        </m:sSubPr>
                        <m:e>
                          <m:acc>
                            <m:accPr>
                              <m:chr m:val="̃"/>
                              <m:ctrlPr>
                                <a:rPr lang="en-US" sz="2000" i="1">
                                  <a:latin typeface="Cambria Math" panose="02040503050406030204" pitchFamily="18" charset="0"/>
                                  <a:ea typeface="Calibri" panose="020F0502020204030204" pitchFamily="34" charset="0"/>
                                  <a:cs typeface="David" panose="020E0502060401010101" pitchFamily="34" charset="-79"/>
                                </a:rPr>
                              </m:ctrlPr>
                            </m:accPr>
                            <m:e>
                              <m:r>
                                <m:rPr>
                                  <m:sty m:val="p"/>
                                </m:rPr>
                                <a:rPr lang="en-US" sz="2000" i="0">
                                  <a:latin typeface="Cambria Math" panose="02040503050406030204" pitchFamily="18" charset="0"/>
                                  <a:ea typeface="Calibri" panose="020F0502020204030204" pitchFamily="34" charset="0"/>
                                  <a:cs typeface="David" panose="020E0502060401010101" pitchFamily="34" charset="-79"/>
                                </a:rPr>
                                <m:t>T</m:t>
                              </m:r>
                            </m:e>
                          </m:acc>
                        </m:e>
                        <m:sub>
                          <m:r>
                            <a:rPr lang="en-US" sz="2000" i="0">
                              <a:latin typeface="Cambria Math" panose="02040503050406030204" pitchFamily="18" charset="0"/>
                              <a:ea typeface="Calibri" panose="020F0502020204030204" pitchFamily="34" charset="0"/>
                              <a:cs typeface="David" panose="020E0502060401010101" pitchFamily="34" charset="-79"/>
                            </a:rPr>
                            <m:t>1</m:t>
                          </m:r>
                        </m:sub>
                      </m:sSub>
                      <m:r>
                        <a:rPr lang="en-US" sz="2000" i="0">
                          <a:latin typeface="Cambria Math" panose="02040503050406030204" pitchFamily="18" charset="0"/>
                          <a:ea typeface="Calibri" panose="020F0502020204030204" pitchFamily="34" charset="0"/>
                          <a:cs typeface="David" panose="020E0502060401010101" pitchFamily="34" charset="-79"/>
                        </a:rPr>
                        <m:t>=</m:t>
                      </m:r>
                      <m:sSub>
                        <m:sSubPr>
                          <m:ctrlPr>
                            <a:rPr lang="en-US" sz="2000" i="1">
                              <a:latin typeface="Cambria Math" panose="02040503050406030204" pitchFamily="18" charset="0"/>
                              <a:ea typeface="Calibri" panose="020F0502020204030204" pitchFamily="34" charset="0"/>
                              <a:cs typeface="David" panose="020E0502060401010101" pitchFamily="34" charset="-79"/>
                            </a:rPr>
                          </m:ctrlPr>
                        </m:sSubPr>
                        <m:e>
                          <m:r>
                            <m:rPr>
                              <m:sty m:val="p"/>
                            </m:rPr>
                            <a:rPr lang="en-US" sz="2000" i="0">
                              <a:latin typeface="Cambria Math" panose="02040503050406030204" pitchFamily="18" charset="0"/>
                              <a:ea typeface="Calibri" panose="020F0502020204030204" pitchFamily="34" charset="0"/>
                              <a:cs typeface="David" panose="020E0502060401010101" pitchFamily="34" charset="-79"/>
                            </a:rPr>
                            <m:t>T</m:t>
                          </m:r>
                        </m:e>
                        <m:sub>
                          <m:r>
                            <a:rPr lang="he-IL" sz="2000" i="0">
                              <a:latin typeface="Cambria Math" panose="02040503050406030204" pitchFamily="18" charset="0"/>
                              <a:ea typeface="Calibri" panose="020F0502020204030204" pitchFamily="34" charset="0"/>
                              <a:cs typeface="David" panose="020E0502060401010101" pitchFamily="34" charset="-79"/>
                            </a:rPr>
                            <m:t>תנור</m:t>
                          </m:r>
                        </m:sub>
                      </m:sSub>
                      <m:r>
                        <a:rPr lang="en-US" sz="2000" i="0">
                          <a:latin typeface="Cambria Math" panose="02040503050406030204" pitchFamily="18" charset="0"/>
                          <a:ea typeface="Calibri" panose="020F0502020204030204" pitchFamily="34" charset="0"/>
                          <a:cs typeface="David" panose="020E0502060401010101" pitchFamily="34" charset="-79"/>
                        </a:rPr>
                        <m:t>−</m:t>
                      </m:r>
                      <m:sSub>
                        <m:sSubPr>
                          <m:ctrlPr>
                            <a:rPr lang="en-US" sz="2000" i="1">
                              <a:latin typeface="Cambria Math" panose="02040503050406030204" pitchFamily="18" charset="0"/>
                              <a:ea typeface="Calibri" panose="020F0502020204030204" pitchFamily="34" charset="0"/>
                              <a:cs typeface="David" panose="020E0502060401010101" pitchFamily="34" charset="-79"/>
                            </a:rPr>
                          </m:ctrlPr>
                        </m:sSubPr>
                        <m:e>
                          <m:r>
                            <m:rPr>
                              <m:sty m:val="p"/>
                            </m:rPr>
                            <a:rPr lang="en-US" sz="2000" i="0">
                              <a:latin typeface="Cambria Math" panose="02040503050406030204" pitchFamily="18" charset="0"/>
                              <a:ea typeface="Calibri" panose="020F0502020204030204" pitchFamily="34" charset="0"/>
                              <a:cs typeface="David" panose="020E0502060401010101" pitchFamily="34" charset="-79"/>
                            </a:rPr>
                            <m:t>T</m:t>
                          </m:r>
                        </m:e>
                        <m:sub>
                          <m:r>
                            <a:rPr lang="he-IL" sz="2000" i="0">
                              <a:latin typeface="Cambria Math" panose="02040503050406030204" pitchFamily="18" charset="0"/>
                              <a:ea typeface="Calibri" panose="020F0502020204030204" pitchFamily="34" charset="0"/>
                              <a:cs typeface="David" panose="020E0502060401010101" pitchFamily="34" charset="-79"/>
                            </a:rPr>
                            <m:t>אוויר</m:t>
                          </m:r>
                        </m:sub>
                      </m:sSub>
                    </m:oMath>
                  </m:oMathPara>
                </a14:m>
                <a:endParaRPr lang="en-US" sz="2000" dirty="0">
                  <a:latin typeface="David" panose="020E0502060401010101" pitchFamily="34" charset="-79"/>
                  <a:ea typeface="Calibri" panose="020F0502020204030204" pitchFamily="34" charset="0"/>
                  <a:cs typeface="David" panose="020E0502060401010101" pitchFamily="34" charset="-79"/>
                </a:endParaRPr>
              </a:p>
            </p:txBody>
          </p:sp>
        </mc:Choice>
        <mc:Fallback>
          <p:sp>
            <p:nvSpPr>
              <p:cNvPr id="3" name="Rectangle 2">
                <a:extLst>
                  <a:ext uri="{FF2B5EF4-FFF2-40B4-BE49-F238E27FC236}">
                    <a16:creationId xmlns:a16="http://schemas.microsoft.com/office/drawing/2014/main" id="{11E9C3A2-9D69-454F-8425-D485162545FD}"/>
                  </a:ext>
                </a:extLst>
              </p:cNvPr>
              <p:cNvSpPr>
                <a:spLocks noRot="1" noChangeAspect="1" noMove="1" noResize="1" noEditPoints="1" noAdjustHandles="1" noChangeArrowheads="1" noChangeShapeType="1" noTextEdit="1"/>
              </p:cNvSpPr>
              <p:nvPr/>
            </p:nvSpPr>
            <p:spPr>
              <a:xfrm>
                <a:off x="472989" y="1670799"/>
                <a:ext cx="8198021" cy="3381375"/>
              </a:xfrm>
              <a:prstGeom prst="rect">
                <a:avLst/>
              </a:prstGeom>
              <a:blipFill>
                <a:blip r:embed="rId3"/>
                <a:stretch>
                  <a:fillRect r="-818"/>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6FD7FB60-C29C-451B-9864-13055DD4B382}"/>
              </a:ext>
            </a:extLst>
          </p:cNvPr>
          <p:cNvSpPr/>
          <p:nvPr/>
        </p:nvSpPr>
        <p:spPr>
          <a:xfrm>
            <a:off x="472991" y="262465"/>
            <a:ext cx="8198020" cy="1408334"/>
          </a:xfrm>
          <a:prstGeom prst="rect">
            <a:avLst/>
          </a:prstGeom>
        </p:spPr>
        <p:txBody>
          <a:bodyPr wrap="square" numCol="1" anchor="t">
            <a:spAutoFit/>
          </a:bodyPr>
          <a:lstStyle/>
          <a:p>
            <a:pPr algn="r" rtl="1">
              <a:lnSpc>
                <a:spcPct val="150000"/>
              </a:lnSpc>
              <a:spcAft>
                <a:spcPts val="600"/>
              </a:spcAft>
            </a:pPr>
            <a:r>
              <a:rPr lang="he-IL" sz="2000" u="sng" dirty="0">
                <a:latin typeface="Calibri Light" panose="020F0302020204030204" pitchFamily="34" charset="0"/>
                <a:cs typeface="Calibri Light" panose="020F0302020204030204" pitchFamily="34" charset="0"/>
              </a:rPr>
              <a:t>תנאי השפה</a:t>
            </a:r>
          </a:p>
          <a:p>
            <a:pPr marL="285750" indent="-285750" algn="r" rtl="1">
              <a:lnSpc>
                <a:spcPct val="150000"/>
              </a:lnSpc>
              <a:spcAft>
                <a:spcPts val="600"/>
              </a:spcAft>
              <a:buFont typeface="Arial" panose="020B0604020202020204" pitchFamily="34" charset="0"/>
              <a:buChar char="•"/>
            </a:pPr>
            <a:r>
              <a:rPr lang="he-IL" sz="1600" dirty="0">
                <a:latin typeface="Calibri Light" panose="020F0302020204030204" pitchFamily="34" charset="0"/>
                <a:cs typeface="Calibri Light" panose="020F0302020204030204" pitchFamily="34" charset="0"/>
              </a:rPr>
              <a:t>טמפרטורה קצה המוט שנמצא בתוך התנור במצב שיווי המשקל שווה לטמפרטורת התנור.</a:t>
            </a:r>
          </a:p>
          <a:p>
            <a:pPr marL="285750" indent="-285750" algn="r" rtl="1">
              <a:lnSpc>
                <a:spcPct val="150000"/>
              </a:lnSpc>
              <a:spcAft>
                <a:spcPts val="600"/>
              </a:spcAft>
              <a:buFont typeface="Arial" panose="020B0604020202020204" pitchFamily="34" charset="0"/>
              <a:buChar char="•"/>
            </a:pPr>
            <a:r>
              <a:rPr lang="he-IL" sz="1600" dirty="0">
                <a:latin typeface="Calibri Light" panose="020F0302020204030204" pitchFamily="34" charset="0"/>
                <a:cs typeface="Calibri Light" panose="020F0302020204030204" pitchFamily="34" charset="0"/>
              </a:rPr>
              <a:t>הטמפרטורה בקצה שרחוק מן התנור שווה לטמפרטורת האוויר. </a:t>
            </a:r>
          </a:p>
        </p:txBody>
      </p:sp>
    </p:spTree>
    <p:extLst>
      <p:ext uri="{BB962C8B-B14F-4D97-AF65-F5344CB8AC3E}">
        <p14:creationId xmlns:p14="http://schemas.microsoft.com/office/powerpoint/2010/main" val="13652761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6" name="Rectangle 5">
                <a:extLst>
                  <a:ext uri="{FF2B5EF4-FFF2-40B4-BE49-F238E27FC236}">
                    <a16:creationId xmlns:a16="http://schemas.microsoft.com/office/drawing/2014/main" id="{F436D557-59D9-4749-B4E8-FBBF8982E286}"/>
                  </a:ext>
                </a:extLst>
              </p:cNvPr>
              <p:cNvSpPr/>
              <p:nvPr/>
            </p:nvSpPr>
            <p:spPr>
              <a:xfrm>
                <a:off x="673141" y="2253663"/>
                <a:ext cx="7574380" cy="2793585"/>
              </a:xfrm>
              <a:prstGeom prst="rect">
                <a:avLst/>
              </a:prstGeom>
            </p:spPr>
            <p:txBody>
              <a:bodyPr wrap="square">
                <a:spAutoFit/>
              </a:bodyPr>
              <a:lstStyle/>
              <a:p>
                <a:pPr>
                  <a:lnSpc>
                    <a:spcPct val="150000"/>
                  </a:lnSpc>
                  <a:spcAft>
                    <a:spcPts val="800"/>
                  </a:spcAft>
                </a:pPr>
                <a14:m>
                  <m:oMathPara xmlns:m="http://schemas.openxmlformats.org/officeDocument/2006/math">
                    <m:oMathParaPr>
                      <m:jc m:val="centerGroup"/>
                    </m:oMathParaPr>
                    <m:oMath xmlns:m="http://schemas.openxmlformats.org/officeDocument/2006/math">
                      <m:sSup>
                        <m:sSupPr>
                          <m:ctrlPr>
                            <a:rPr lang="en-US" sz="1600" i="1" smtClean="0">
                              <a:latin typeface="Cambria Math" panose="02040503050406030204" pitchFamily="18" charset="0"/>
                              <a:ea typeface="Calibri" panose="020F0502020204030204" pitchFamily="34" charset="0"/>
                              <a:cs typeface="David" panose="020E0502060401010101" pitchFamily="34" charset="-79"/>
                            </a:rPr>
                          </m:ctrlPr>
                        </m:sSupPr>
                        <m:e>
                          <m:r>
                            <m:rPr>
                              <m:sty m:val="p"/>
                            </m:rPr>
                            <a:rPr lang="en-US" sz="1600" b="0" i="0" smtClean="0">
                              <a:latin typeface="Cambria Math" panose="02040503050406030204" pitchFamily="18" charset="0"/>
                              <a:ea typeface="Calibri" panose="020F0502020204030204" pitchFamily="34" charset="0"/>
                              <a:cs typeface="David" panose="020E0502060401010101" pitchFamily="34" charset="-79"/>
                            </a:rPr>
                            <m:t>M</m:t>
                          </m:r>
                        </m:e>
                        <m:sup>
                          <m:r>
                            <a:rPr lang="en-US" sz="1600" i="0">
                              <a:latin typeface="Cambria Math" panose="02040503050406030204" pitchFamily="18" charset="0"/>
                              <a:ea typeface="Calibri" panose="020F0502020204030204" pitchFamily="34" charset="0"/>
                              <a:cs typeface="David" panose="020E0502060401010101" pitchFamily="34" charset="-79"/>
                            </a:rPr>
                            <m:t>2</m:t>
                          </m:r>
                        </m:sup>
                      </m:sSup>
                      <m:r>
                        <a:rPr lang="en-US" sz="1600" i="0">
                          <a:latin typeface="Cambria Math" panose="02040503050406030204" pitchFamily="18" charset="0"/>
                          <a:ea typeface="Calibri" panose="020F0502020204030204" pitchFamily="34" charset="0"/>
                          <a:cs typeface="David" panose="020E0502060401010101" pitchFamily="34" charset="-79"/>
                        </a:rPr>
                        <m:t>=</m:t>
                      </m:r>
                      <m:f>
                        <m:fPr>
                          <m:ctrlPr>
                            <a:rPr lang="en-US" sz="1600" i="1">
                              <a:latin typeface="Cambria Math" panose="02040503050406030204" pitchFamily="18" charset="0"/>
                              <a:ea typeface="Calibri" panose="020F0502020204030204" pitchFamily="34" charset="0"/>
                              <a:cs typeface="David" panose="020E0502060401010101" pitchFamily="34" charset="-79"/>
                            </a:rPr>
                          </m:ctrlPr>
                        </m:fPr>
                        <m:num>
                          <m:r>
                            <m:rPr>
                              <m:sty m:val="p"/>
                            </m:rPr>
                            <a:rPr lang="en-US" sz="1600" i="0">
                              <a:latin typeface="Cambria Math" panose="02040503050406030204" pitchFamily="18" charset="0"/>
                              <a:ea typeface="Calibri" panose="020F0502020204030204" pitchFamily="34" charset="0"/>
                              <a:cs typeface="David" panose="020E0502060401010101" pitchFamily="34" charset="-79"/>
                            </a:rPr>
                            <m:t>h</m:t>
                          </m:r>
                          <m:r>
                            <a:rPr lang="en-US" sz="1600" i="0">
                              <a:latin typeface="Cambria Math" panose="02040503050406030204" pitchFamily="18" charset="0"/>
                              <a:ea typeface="Calibri" panose="020F0502020204030204" pitchFamily="34" charset="0"/>
                              <a:cs typeface="David" panose="020E0502060401010101" pitchFamily="34" charset="-79"/>
                            </a:rPr>
                            <m:t>∗</m:t>
                          </m:r>
                          <m:r>
                            <m:rPr>
                              <m:sty m:val="p"/>
                            </m:rPr>
                            <a:rPr lang="en-US" sz="1600" b="0" i="0" smtClean="0">
                              <a:latin typeface="Cambria Math" panose="02040503050406030204" pitchFamily="18" charset="0"/>
                              <a:ea typeface="Calibri" panose="020F0502020204030204" pitchFamily="34" charset="0"/>
                              <a:cs typeface="David" panose="020E0502060401010101" pitchFamily="34" charset="-79"/>
                            </a:rPr>
                            <m:t>p</m:t>
                          </m:r>
                        </m:num>
                        <m:den>
                          <m:r>
                            <m:rPr>
                              <m:sty m:val="p"/>
                            </m:rPr>
                            <a:rPr lang="en-US" sz="1600" b="0" i="0" smtClean="0">
                              <a:latin typeface="Cambria Math" panose="02040503050406030204" pitchFamily="18" charset="0"/>
                              <a:ea typeface="Calibri" panose="020F0502020204030204" pitchFamily="34" charset="0"/>
                              <a:cs typeface="David" panose="020E0502060401010101" pitchFamily="34" charset="-79"/>
                            </a:rPr>
                            <m:t>k</m:t>
                          </m:r>
                          <m:r>
                            <a:rPr lang="en-US" sz="1600" b="0" i="0" smtClean="0">
                              <a:latin typeface="Cambria Math" panose="02040503050406030204" pitchFamily="18" charset="0"/>
                              <a:ea typeface="Calibri" panose="020F0502020204030204" pitchFamily="34" charset="0"/>
                              <a:cs typeface="David" panose="020E0502060401010101" pitchFamily="34" charset="-79"/>
                            </a:rPr>
                            <m:t>∗</m:t>
                          </m:r>
                          <m:r>
                            <m:rPr>
                              <m:sty m:val="p"/>
                            </m:rPr>
                            <a:rPr lang="en-US" sz="1600" b="0" i="0" smtClean="0">
                              <a:latin typeface="Cambria Math" panose="02040503050406030204" pitchFamily="18" charset="0"/>
                              <a:ea typeface="Calibri" panose="020F0502020204030204" pitchFamily="34" charset="0"/>
                              <a:cs typeface="David" panose="020E0502060401010101" pitchFamily="34" charset="-79"/>
                            </a:rPr>
                            <m:t>A</m:t>
                          </m:r>
                        </m:den>
                      </m:f>
                    </m:oMath>
                  </m:oMathPara>
                </a14:m>
                <a:endParaRPr lang="he-IL" sz="1600" dirty="0">
                  <a:latin typeface="Cambria Math" panose="02040503050406030204" pitchFamily="18" charset="0"/>
                  <a:ea typeface="Calibri" panose="020F0502020204030204" pitchFamily="34" charset="0"/>
                  <a:cs typeface="David" panose="020E0502060401010101" pitchFamily="34" charset="-79"/>
                </a:endParaRPr>
              </a:p>
              <a:p>
                <a:pPr>
                  <a:lnSpc>
                    <a:spcPct val="150000"/>
                  </a:lnSpc>
                  <a:spcAft>
                    <a:spcPts val="800"/>
                  </a:spcAft>
                </a:pPr>
                <a14:m>
                  <m:oMathPara xmlns:m="http://schemas.openxmlformats.org/officeDocument/2006/math">
                    <m:oMathParaPr>
                      <m:jc m:val="centerGroup"/>
                    </m:oMathParaPr>
                    <m:oMath xmlns:m="http://schemas.openxmlformats.org/officeDocument/2006/math">
                      <m:sSub>
                        <m:sSubPr>
                          <m:ctrlPr>
                            <a:rPr lang="en-US" sz="1600" i="1">
                              <a:latin typeface="Cambria Math" panose="02040503050406030204" pitchFamily="18" charset="0"/>
                              <a:ea typeface="Calibri" panose="020F0502020204030204" pitchFamily="34" charset="0"/>
                              <a:cs typeface="David" panose="020E0502060401010101" pitchFamily="34" charset="-79"/>
                            </a:rPr>
                          </m:ctrlPr>
                        </m:sSubPr>
                        <m:e>
                          <m:sSub>
                            <m:sSubPr>
                              <m:ctrlPr>
                                <a:rPr lang="en-US" sz="1600" i="1">
                                  <a:latin typeface="Cambria Math" panose="02040503050406030204" pitchFamily="18" charset="0"/>
                                  <a:ea typeface="Calibri" panose="020F0502020204030204" pitchFamily="34" charset="0"/>
                                  <a:cs typeface="David" panose="020E0502060401010101" pitchFamily="34" charset="-79"/>
                                </a:rPr>
                              </m:ctrlPr>
                            </m:sSubPr>
                            <m:e>
                              <m:r>
                                <m:rPr>
                                  <m:sty m:val="p"/>
                                </m:rPr>
                                <a:rPr lang="he-IL" sz="1600" i="0">
                                  <a:latin typeface="Cambria Math" panose="02040503050406030204" pitchFamily="18" charset="0"/>
                                  <a:ea typeface="Calibri" panose="020F0502020204030204" pitchFamily="34" charset="0"/>
                                  <a:cs typeface="Cambria Math" panose="02040503050406030204" pitchFamily="18" charset="0"/>
                                </a:rPr>
                                <m:t>χ</m:t>
                              </m:r>
                            </m:e>
                            <m:sub>
                              <m:r>
                                <a:rPr lang="en-US" sz="1600" i="0">
                                  <a:latin typeface="Cambria Math" panose="02040503050406030204" pitchFamily="18" charset="0"/>
                                  <a:ea typeface="Calibri" panose="020F0502020204030204" pitchFamily="34" charset="0"/>
                                  <a:cs typeface="David" panose="020E0502060401010101" pitchFamily="34" charset="-79"/>
                                </a:rPr>
                                <m:t>1</m:t>
                              </m:r>
                            </m:sub>
                          </m:sSub>
                        </m:e>
                        <m:sub>
                          <m:eqArr>
                            <m:eqArrPr>
                              <m:ctrlPr>
                                <a:rPr lang="en-US" sz="1600" i="1">
                                  <a:latin typeface="Cambria Math" panose="02040503050406030204" pitchFamily="18" charset="0"/>
                                  <a:ea typeface="Calibri" panose="020F0502020204030204" pitchFamily="34" charset="0"/>
                                  <a:cs typeface="David" panose="020E0502060401010101" pitchFamily="34" charset="-79"/>
                                </a:rPr>
                              </m:ctrlPr>
                            </m:eqArrPr>
                            <m:e>
                              <m:r>
                                <a:rPr lang="he-IL" sz="1600" i="0">
                                  <a:latin typeface="Cambria Math" panose="02040503050406030204" pitchFamily="18" charset="0"/>
                                  <a:ea typeface="Calibri" panose="020F0502020204030204" pitchFamily="34" charset="0"/>
                                  <a:cs typeface="David" panose="020E0502060401010101" pitchFamily="34" charset="-79"/>
                                </a:rPr>
                                <m:t>הדיוק</m:t>
                              </m:r>
                              <m:r>
                                <a:rPr lang="he-IL" sz="1600" i="0">
                                  <a:latin typeface="Cambria Math" panose="02040503050406030204" pitchFamily="18" charset="0"/>
                                  <a:ea typeface="Calibri" panose="020F0502020204030204" pitchFamily="34" charset="0"/>
                                  <a:cs typeface="Cambria Math" panose="02040503050406030204" pitchFamily="18" charset="0"/>
                                </a:rPr>
                                <m:t> </m:t>
                              </m:r>
                              <m:r>
                                <a:rPr lang="he-IL" sz="1600" i="0">
                                  <a:latin typeface="Cambria Math" panose="02040503050406030204" pitchFamily="18" charset="0"/>
                                  <a:ea typeface="Calibri" panose="020F0502020204030204" pitchFamily="34" charset="0"/>
                                  <a:cs typeface="David" panose="020E0502060401010101" pitchFamily="34" charset="-79"/>
                                </a:rPr>
                                <m:t>רמת</m:t>
                              </m:r>
                            </m:e>
                            <m:e>
                              <m:r>
                                <a:rPr lang="he-IL" sz="1600" i="0">
                                  <a:latin typeface="Cambria Math" panose="02040503050406030204" pitchFamily="18" charset="0"/>
                                  <a:ea typeface="Calibri" panose="020F0502020204030204" pitchFamily="34" charset="0"/>
                                  <a:cs typeface="David" panose="020E0502060401010101" pitchFamily="34" charset="-79"/>
                                </a:rPr>
                                <m:t>אחת</m:t>
                              </m:r>
                              <m:r>
                                <a:rPr lang="he-IL" sz="1600" i="0">
                                  <a:latin typeface="Cambria Math" panose="02040503050406030204" pitchFamily="18" charset="0"/>
                                  <a:ea typeface="Calibri" panose="020F0502020204030204" pitchFamily="34" charset="0"/>
                                  <a:cs typeface="Cambria Math" panose="02040503050406030204" pitchFamily="18" charset="0"/>
                                </a:rPr>
                                <m:t> </m:t>
                              </m:r>
                              <m:r>
                                <a:rPr lang="he-IL" sz="1600" i="0">
                                  <a:latin typeface="Cambria Math" panose="02040503050406030204" pitchFamily="18" charset="0"/>
                                  <a:ea typeface="Calibri" panose="020F0502020204030204" pitchFamily="34" charset="0"/>
                                  <a:cs typeface="David" panose="020E0502060401010101" pitchFamily="34" charset="-79"/>
                                </a:rPr>
                                <m:t>לחתיכה</m:t>
                              </m:r>
                            </m:e>
                          </m:eqArr>
                        </m:sub>
                      </m:sSub>
                      <m:sSup>
                        <m:sSupPr>
                          <m:ctrlPr>
                            <a:rPr lang="en-US" sz="1600" i="1">
                              <a:latin typeface="Cambria Math" panose="02040503050406030204" pitchFamily="18" charset="0"/>
                              <a:ea typeface="Calibri" panose="020F0502020204030204" pitchFamily="34" charset="0"/>
                              <a:cs typeface="David" panose="020E0502060401010101" pitchFamily="34" charset="-79"/>
                            </a:rPr>
                          </m:ctrlPr>
                        </m:sSupPr>
                        <m:e>
                          <m:r>
                            <a:rPr lang="en-US" sz="1600" i="0">
                              <a:latin typeface="Cambria Math" panose="02040503050406030204" pitchFamily="18" charset="0"/>
                              <a:ea typeface="Calibri" panose="020F0502020204030204" pitchFamily="34" charset="0"/>
                              <a:cs typeface="David" panose="020E0502060401010101" pitchFamily="34" charset="-79"/>
                            </a:rPr>
                            <m:t>=(</m:t>
                          </m:r>
                          <m:sSub>
                            <m:sSubPr>
                              <m:ctrlPr>
                                <a:rPr lang="en-US" sz="1600" i="1">
                                  <a:latin typeface="Cambria Math" panose="02040503050406030204" pitchFamily="18" charset="0"/>
                                  <a:ea typeface="Calibri" panose="020F0502020204030204" pitchFamily="34" charset="0"/>
                                  <a:cs typeface="David" panose="020E0502060401010101" pitchFamily="34" charset="-79"/>
                                </a:rPr>
                              </m:ctrlPr>
                            </m:sSubPr>
                            <m:e>
                              <m:acc>
                                <m:accPr>
                                  <m:chr m:val="̃"/>
                                  <m:ctrlPr>
                                    <a:rPr lang="en-US" sz="1600" i="1">
                                      <a:latin typeface="Cambria Math" panose="02040503050406030204" pitchFamily="18" charset="0"/>
                                      <a:ea typeface="Calibri" panose="020F0502020204030204" pitchFamily="34" charset="0"/>
                                      <a:cs typeface="David" panose="020E0502060401010101" pitchFamily="34" charset="-79"/>
                                    </a:rPr>
                                  </m:ctrlPr>
                                </m:accPr>
                                <m:e>
                                  <m:r>
                                    <m:rPr>
                                      <m:sty m:val="p"/>
                                    </m:rPr>
                                    <a:rPr lang="en-US" sz="1600" i="0">
                                      <a:latin typeface="Cambria Math" panose="02040503050406030204" pitchFamily="18" charset="0"/>
                                      <a:ea typeface="Calibri" panose="020F0502020204030204" pitchFamily="34" charset="0"/>
                                      <a:cs typeface="David" panose="020E0502060401010101" pitchFamily="34" charset="-79"/>
                                    </a:rPr>
                                    <m:t>T</m:t>
                                  </m:r>
                                </m:e>
                              </m:acc>
                              <m:d>
                                <m:dPr>
                                  <m:ctrlPr>
                                    <a:rPr lang="en-US" sz="1600" i="1">
                                      <a:latin typeface="Cambria Math" panose="02040503050406030204" pitchFamily="18" charset="0"/>
                                      <a:ea typeface="Calibri" panose="020F0502020204030204" pitchFamily="34" charset="0"/>
                                      <a:cs typeface="David" panose="020E0502060401010101" pitchFamily="34" charset="-79"/>
                                    </a:rPr>
                                  </m:ctrlPr>
                                </m:dPr>
                                <m:e>
                                  <m:r>
                                    <m:rPr>
                                      <m:sty m:val="p"/>
                                    </m:rPr>
                                    <a:rPr lang="en-US" sz="1600" i="0">
                                      <a:latin typeface="Cambria Math" panose="02040503050406030204" pitchFamily="18" charset="0"/>
                                      <a:ea typeface="Calibri" panose="020F0502020204030204" pitchFamily="34" charset="0"/>
                                      <a:cs typeface="David" panose="020E0502060401010101" pitchFamily="34" charset="-79"/>
                                    </a:rPr>
                                    <m:t>x</m:t>
                                  </m:r>
                                </m:e>
                              </m:d>
                            </m:e>
                            <m:sub>
                              <m:eqArr>
                                <m:eqArrPr>
                                  <m:ctrlPr>
                                    <a:rPr lang="en-US" sz="1600" i="1">
                                      <a:latin typeface="Cambria Math" panose="02040503050406030204" pitchFamily="18" charset="0"/>
                                      <a:ea typeface="Calibri" panose="020F0502020204030204" pitchFamily="34" charset="0"/>
                                      <a:cs typeface="David" panose="020E0502060401010101" pitchFamily="34" charset="-79"/>
                                    </a:rPr>
                                  </m:ctrlPr>
                                </m:eqArrPr>
                                <m:e>
                                  <m:r>
                                    <a:rPr lang="he-IL" sz="1600" i="0">
                                      <a:latin typeface="Cambria Math" panose="02040503050406030204" pitchFamily="18" charset="0"/>
                                      <a:ea typeface="Calibri" panose="020F0502020204030204" pitchFamily="34" charset="0"/>
                                      <a:cs typeface="David" panose="020E0502060401010101" pitchFamily="34" charset="-79"/>
                                    </a:rPr>
                                    <m:t>נוסחה</m:t>
                                  </m:r>
                                </m:e>
                                <m:e>
                                  <m:r>
                                    <a:rPr lang="he-IL" sz="1600" i="0">
                                      <a:latin typeface="Cambria Math" panose="02040503050406030204" pitchFamily="18" charset="0"/>
                                      <a:ea typeface="Calibri" panose="020F0502020204030204" pitchFamily="34" charset="0"/>
                                      <a:cs typeface="David" panose="020E0502060401010101" pitchFamily="34" charset="-79"/>
                                    </a:rPr>
                                    <m:t>אנליטית</m:t>
                                  </m:r>
                                </m:e>
                              </m:eqArr>
                            </m:sub>
                          </m:sSub>
                          <m:r>
                            <a:rPr lang="en-US" sz="1600" i="0">
                              <a:latin typeface="Cambria Math" panose="02040503050406030204" pitchFamily="18" charset="0"/>
                              <a:ea typeface="Calibri" panose="020F0502020204030204" pitchFamily="34" charset="0"/>
                              <a:cs typeface="David" panose="020E0502060401010101" pitchFamily="34" charset="-79"/>
                            </a:rPr>
                            <m:t>−</m:t>
                          </m:r>
                          <m:sSub>
                            <m:sSubPr>
                              <m:ctrlPr>
                                <a:rPr lang="en-US" sz="1600" i="1">
                                  <a:latin typeface="Cambria Math" panose="02040503050406030204" pitchFamily="18" charset="0"/>
                                  <a:ea typeface="Calibri" panose="020F0502020204030204" pitchFamily="34" charset="0"/>
                                  <a:cs typeface="David" panose="020E0502060401010101" pitchFamily="34" charset="-79"/>
                                </a:rPr>
                              </m:ctrlPr>
                            </m:sSubPr>
                            <m:e>
                              <m:r>
                                <m:rPr>
                                  <m:sty m:val="p"/>
                                </m:rPr>
                                <a:rPr lang="en-US" sz="1600" i="0">
                                  <a:latin typeface="Cambria Math" panose="02040503050406030204" pitchFamily="18" charset="0"/>
                                  <a:ea typeface="Calibri" panose="020F0502020204030204" pitchFamily="34" charset="0"/>
                                  <a:cs typeface="David" panose="020E0502060401010101" pitchFamily="34" charset="-79"/>
                                </a:rPr>
                                <m:t>T</m:t>
                              </m:r>
                              <m:d>
                                <m:dPr>
                                  <m:begChr m:val="["/>
                                  <m:endChr m:val="]"/>
                                  <m:ctrlPr>
                                    <a:rPr lang="en-US" sz="1600" i="1">
                                      <a:latin typeface="Cambria Math" panose="02040503050406030204" pitchFamily="18" charset="0"/>
                                      <a:ea typeface="Calibri" panose="020F0502020204030204" pitchFamily="34" charset="0"/>
                                      <a:cs typeface="David" panose="020E0502060401010101" pitchFamily="34" charset="-79"/>
                                    </a:rPr>
                                  </m:ctrlPr>
                                </m:dPr>
                                <m:e>
                                  <m:r>
                                    <m:rPr>
                                      <m:sty m:val="p"/>
                                    </m:rPr>
                                    <a:rPr lang="en-US" sz="1600" i="0">
                                      <a:latin typeface="Cambria Math" panose="02040503050406030204" pitchFamily="18" charset="0"/>
                                      <a:ea typeface="Calibri" panose="020F0502020204030204" pitchFamily="34" charset="0"/>
                                      <a:cs typeface="David" panose="020E0502060401010101" pitchFamily="34" charset="-79"/>
                                    </a:rPr>
                                    <m:t>x</m:t>
                                  </m:r>
                                </m:e>
                              </m:d>
                            </m:e>
                            <m:sub>
                              <m:eqArr>
                                <m:eqArrPr>
                                  <m:ctrlPr>
                                    <a:rPr lang="en-US" sz="1600" i="1">
                                      <a:latin typeface="Cambria Math" panose="02040503050406030204" pitchFamily="18" charset="0"/>
                                      <a:ea typeface="Calibri" panose="020F0502020204030204" pitchFamily="34" charset="0"/>
                                      <a:cs typeface="David" panose="020E0502060401010101" pitchFamily="34" charset="-79"/>
                                    </a:rPr>
                                  </m:ctrlPr>
                                </m:eqArrPr>
                                <m:e>
                                  <m:r>
                                    <a:rPr lang="he-IL" sz="1600" i="0">
                                      <a:latin typeface="Cambria Math" panose="02040503050406030204" pitchFamily="18" charset="0"/>
                                      <a:ea typeface="Calibri" panose="020F0502020204030204" pitchFamily="34" charset="0"/>
                                      <a:cs typeface="David" panose="020E0502060401010101" pitchFamily="34" charset="-79"/>
                                    </a:rPr>
                                    <m:t>תוצאה</m:t>
                                  </m:r>
                                </m:e>
                                <m:e>
                                  <m:r>
                                    <a:rPr lang="he-IL" sz="1600" i="0">
                                      <a:latin typeface="Cambria Math" panose="02040503050406030204" pitchFamily="18" charset="0"/>
                                      <a:ea typeface="Calibri" panose="020F0502020204030204" pitchFamily="34" charset="0"/>
                                      <a:cs typeface="David" panose="020E0502060401010101" pitchFamily="34" charset="-79"/>
                                    </a:rPr>
                                    <m:t>ניסיונית</m:t>
                                  </m:r>
                                </m:e>
                              </m:eqArr>
                            </m:sub>
                          </m:sSub>
                          <m:r>
                            <a:rPr lang="en-US" sz="1600" i="0">
                              <a:latin typeface="Cambria Math" panose="02040503050406030204" pitchFamily="18" charset="0"/>
                              <a:ea typeface="Calibri" panose="020F0502020204030204" pitchFamily="34" charset="0"/>
                              <a:cs typeface="David" panose="020E0502060401010101" pitchFamily="34" charset="-79"/>
                            </a:rPr>
                            <m:t> )</m:t>
                          </m:r>
                        </m:e>
                        <m:sup>
                          <m:r>
                            <a:rPr lang="en-US" sz="1600" i="0">
                              <a:latin typeface="Cambria Math" panose="02040503050406030204" pitchFamily="18" charset="0"/>
                              <a:ea typeface="Calibri" panose="020F0502020204030204" pitchFamily="34" charset="0"/>
                              <a:cs typeface="David" panose="020E0502060401010101" pitchFamily="34" charset="-79"/>
                            </a:rPr>
                            <m:t>2</m:t>
                          </m:r>
                        </m:sup>
                      </m:sSup>
                    </m:oMath>
                  </m:oMathPara>
                </a14:m>
                <a:endParaRPr lang="en-US" sz="1600" dirty="0">
                  <a:latin typeface="David" panose="020E0502060401010101" pitchFamily="34" charset="-79"/>
                  <a:ea typeface="Calibri" panose="020F0502020204030204" pitchFamily="34" charset="0"/>
                  <a:cs typeface="David" panose="020E0502060401010101" pitchFamily="34" charset="-79"/>
                </a:endParaRPr>
              </a:p>
              <a:p>
                <a:pPr algn="r" rtl="1">
                  <a:lnSpc>
                    <a:spcPct val="150000"/>
                  </a:lnSpc>
                  <a:spcAft>
                    <a:spcPts val="800"/>
                  </a:spcAft>
                </a:pPr>
                <a14:m>
                  <m:oMathPara xmlns:m="http://schemas.openxmlformats.org/officeDocument/2006/math">
                    <m:oMathParaPr>
                      <m:jc m:val="centerGroup"/>
                    </m:oMathParaPr>
                    <m:oMath xmlns:m="http://schemas.openxmlformats.org/officeDocument/2006/math">
                      <m:sSub>
                        <m:sSubPr>
                          <m:ctrlPr>
                            <a:rPr lang="en-US" sz="1600" i="1">
                              <a:latin typeface="Cambria Math" panose="02040503050406030204" pitchFamily="18" charset="0"/>
                              <a:ea typeface="Calibri" panose="020F0502020204030204" pitchFamily="34" charset="0"/>
                              <a:cs typeface="David" panose="020E0502060401010101" pitchFamily="34" charset="-79"/>
                            </a:rPr>
                          </m:ctrlPr>
                        </m:sSubPr>
                        <m:e>
                          <m:sSub>
                            <m:sSubPr>
                              <m:ctrlPr>
                                <a:rPr lang="en-US" sz="1600" i="1">
                                  <a:latin typeface="Cambria Math" panose="02040503050406030204" pitchFamily="18" charset="0"/>
                                  <a:ea typeface="Calibri" panose="020F0502020204030204" pitchFamily="34" charset="0"/>
                                  <a:cs typeface="David" panose="020E0502060401010101" pitchFamily="34" charset="-79"/>
                                </a:rPr>
                              </m:ctrlPr>
                            </m:sSubPr>
                            <m:e>
                              <m:r>
                                <m:rPr>
                                  <m:sty m:val="p"/>
                                </m:rPr>
                                <a:rPr lang="he-IL" sz="1600" i="0">
                                  <a:latin typeface="Cambria Math" panose="02040503050406030204" pitchFamily="18" charset="0"/>
                                  <a:ea typeface="Calibri" panose="020F0502020204030204" pitchFamily="34" charset="0"/>
                                  <a:cs typeface="Cambria Math" panose="02040503050406030204" pitchFamily="18" charset="0"/>
                                </a:rPr>
                                <m:t>χ</m:t>
                              </m:r>
                            </m:e>
                            <m:sub>
                              <m:r>
                                <m:rPr>
                                  <m:sty m:val="p"/>
                                </m:rPr>
                                <a:rPr lang="en-US" sz="1600" i="0">
                                  <a:latin typeface="Cambria Math" panose="02040503050406030204" pitchFamily="18" charset="0"/>
                                  <a:ea typeface="Calibri" panose="020F0502020204030204" pitchFamily="34" charset="0"/>
                                  <a:cs typeface="David" panose="020E0502060401010101" pitchFamily="34" charset="-79"/>
                                </a:rPr>
                                <m:t>t</m:t>
                              </m:r>
                            </m:sub>
                          </m:sSub>
                        </m:e>
                        <m:sub>
                          <m:eqArr>
                            <m:eqArrPr>
                              <m:ctrlPr>
                                <a:rPr lang="en-US" sz="1600" i="1">
                                  <a:latin typeface="Cambria Math" panose="02040503050406030204" pitchFamily="18" charset="0"/>
                                  <a:ea typeface="Calibri" panose="020F0502020204030204" pitchFamily="34" charset="0"/>
                                  <a:cs typeface="David" panose="020E0502060401010101" pitchFamily="34" charset="-79"/>
                                </a:rPr>
                              </m:ctrlPr>
                            </m:eqArrPr>
                            <m:e>
                              <m:r>
                                <a:rPr lang="he-IL" sz="1600" i="0">
                                  <a:latin typeface="Cambria Math" panose="02040503050406030204" pitchFamily="18" charset="0"/>
                                  <a:ea typeface="Calibri" panose="020F0502020204030204" pitchFamily="34" charset="0"/>
                                  <a:cs typeface="David" panose="020E0502060401010101" pitchFamily="34" charset="-79"/>
                                </a:rPr>
                                <m:t>סך</m:t>
                              </m:r>
                            </m:e>
                            <m:e>
                              <m:r>
                                <a:rPr lang="he-IL" sz="1600" i="0">
                                  <a:latin typeface="Cambria Math" panose="02040503050406030204" pitchFamily="18" charset="0"/>
                                  <a:ea typeface="Calibri" panose="020F0502020204030204" pitchFamily="34" charset="0"/>
                                  <a:cs typeface="David" panose="020E0502060401010101" pitchFamily="34" charset="-79"/>
                                </a:rPr>
                                <m:t>הדיוק</m:t>
                              </m:r>
                            </m:e>
                          </m:eqArr>
                        </m:sub>
                      </m:sSub>
                      <m:r>
                        <a:rPr lang="en-US" sz="1600" i="0">
                          <a:latin typeface="Cambria Math" panose="02040503050406030204" pitchFamily="18" charset="0"/>
                          <a:ea typeface="Calibri" panose="020F0502020204030204" pitchFamily="34" charset="0"/>
                          <a:cs typeface="David" panose="020E0502060401010101" pitchFamily="34" charset="-79"/>
                        </a:rPr>
                        <m:t>=</m:t>
                      </m:r>
                      <m:sSub>
                        <m:sSubPr>
                          <m:ctrlPr>
                            <a:rPr lang="en-US" sz="1600" i="1">
                              <a:latin typeface="Cambria Math" panose="02040503050406030204" pitchFamily="18" charset="0"/>
                              <a:ea typeface="Calibri" panose="020F0502020204030204" pitchFamily="34" charset="0"/>
                              <a:cs typeface="David" panose="020E0502060401010101" pitchFamily="34" charset="-79"/>
                            </a:rPr>
                          </m:ctrlPr>
                        </m:sSubPr>
                        <m:e>
                          <m:r>
                            <m:rPr>
                              <m:sty m:val="p"/>
                            </m:rPr>
                            <a:rPr lang="he-IL" sz="1600" i="0">
                              <a:latin typeface="Cambria Math" panose="02040503050406030204" pitchFamily="18" charset="0"/>
                              <a:ea typeface="Calibri" panose="020F0502020204030204" pitchFamily="34" charset="0"/>
                              <a:cs typeface="Cambria Math" panose="02040503050406030204" pitchFamily="18" charset="0"/>
                            </a:rPr>
                            <m:t>χ</m:t>
                          </m:r>
                        </m:e>
                        <m:sub>
                          <m:r>
                            <a:rPr lang="en-US" sz="1600" i="0">
                              <a:latin typeface="Cambria Math" panose="02040503050406030204" pitchFamily="18" charset="0"/>
                              <a:ea typeface="Calibri" panose="020F0502020204030204" pitchFamily="34" charset="0"/>
                              <a:cs typeface="David" panose="020E0502060401010101" pitchFamily="34" charset="-79"/>
                            </a:rPr>
                            <m:t>1</m:t>
                          </m:r>
                        </m:sub>
                      </m:sSub>
                      <m:r>
                        <a:rPr lang="en-US" sz="1600" i="0">
                          <a:latin typeface="Cambria Math" panose="02040503050406030204" pitchFamily="18" charset="0"/>
                          <a:ea typeface="Calibri" panose="020F0502020204030204" pitchFamily="34" charset="0"/>
                          <a:cs typeface="David" panose="020E0502060401010101" pitchFamily="34" charset="-79"/>
                        </a:rPr>
                        <m:t>+</m:t>
                      </m:r>
                      <m:sSub>
                        <m:sSubPr>
                          <m:ctrlPr>
                            <a:rPr lang="en-US" sz="1600" i="1">
                              <a:latin typeface="Cambria Math" panose="02040503050406030204" pitchFamily="18" charset="0"/>
                              <a:ea typeface="Calibri" panose="020F0502020204030204" pitchFamily="34" charset="0"/>
                              <a:cs typeface="David" panose="020E0502060401010101" pitchFamily="34" charset="-79"/>
                            </a:rPr>
                          </m:ctrlPr>
                        </m:sSubPr>
                        <m:e>
                          <m:r>
                            <m:rPr>
                              <m:sty m:val="p"/>
                            </m:rPr>
                            <a:rPr lang="he-IL" sz="1600" i="0">
                              <a:latin typeface="Cambria Math" panose="02040503050406030204" pitchFamily="18" charset="0"/>
                              <a:ea typeface="Calibri" panose="020F0502020204030204" pitchFamily="34" charset="0"/>
                              <a:cs typeface="Cambria Math" panose="02040503050406030204" pitchFamily="18" charset="0"/>
                            </a:rPr>
                            <m:t>χ</m:t>
                          </m:r>
                        </m:e>
                        <m:sub>
                          <m:r>
                            <a:rPr lang="en-US" sz="1600" i="0">
                              <a:latin typeface="Cambria Math" panose="02040503050406030204" pitchFamily="18" charset="0"/>
                              <a:ea typeface="Calibri" panose="020F0502020204030204" pitchFamily="34" charset="0"/>
                              <a:cs typeface="David" panose="020E0502060401010101" pitchFamily="34" charset="-79"/>
                            </a:rPr>
                            <m:t>2</m:t>
                          </m:r>
                        </m:sub>
                      </m:sSub>
                      <m:r>
                        <a:rPr lang="en-US" sz="1600" i="0">
                          <a:latin typeface="Cambria Math" panose="02040503050406030204" pitchFamily="18" charset="0"/>
                          <a:ea typeface="Calibri" panose="020F0502020204030204" pitchFamily="34" charset="0"/>
                          <a:cs typeface="David" panose="020E0502060401010101" pitchFamily="34" charset="-79"/>
                        </a:rPr>
                        <m:t>+</m:t>
                      </m:r>
                      <m:sSub>
                        <m:sSubPr>
                          <m:ctrlPr>
                            <a:rPr lang="en-US" sz="1600" i="1">
                              <a:latin typeface="Cambria Math" panose="02040503050406030204" pitchFamily="18" charset="0"/>
                              <a:ea typeface="Calibri" panose="020F0502020204030204" pitchFamily="34" charset="0"/>
                              <a:cs typeface="David" panose="020E0502060401010101" pitchFamily="34" charset="-79"/>
                            </a:rPr>
                          </m:ctrlPr>
                        </m:sSubPr>
                        <m:e>
                          <m:r>
                            <m:rPr>
                              <m:sty m:val="p"/>
                            </m:rPr>
                            <a:rPr lang="he-IL" sz="1600" i="0">
                              <a:latin typeface="Cambria Math" panose="02040503050406030204" pitchFamily="18" charset="0"/>
                              <a:ea typeface="Calibri" panose="020F0502020204030204" pitchFamily="34" charset="0"/>
                              <a:cs typeface="Cambria Math" panose="02040503050406030204" pitchFamily="18" charset="0"/>
                            </a:rPr>
                            <m:t>χ</m:t>
                          </m:r>
                        </m:e>
                        <m:sub>
                          <m:r>
                            <a:rPr lang="en-US" sz="1600" i="0">
                              <a:latin typeface="Cambria Math" panose="02040503050406030204" pitchFamily="18" charset="0"/>
                              <a:ea typeface="Calibri" panose="020F0502020204030204" pitchFamily="34" charset="0"/>
                              <a:cs typeface="David" panose="020E0502060401010101" pitchFamily="34" charset="-79"/>
                            </a:rPr>
                            <m:t>3</m:t>
                          </m:r>
                        </m:sub>
                      </m:sSub>
                      <m:r>
                        <a:rPr lang="en-US" sz="1600" i="0">
                          <a:latin typeface="Cambria Math" panose="02040503050406030204" pitchFamily="18" charset="0"/>
                          <a:ea typeface="Calibri" panose="020F0502020204030204" pitchFamily="34" charset="0"/>
                          <a:cs typeface="David" panose="020E0502060401010101" pitchFamily="34" charset="-79"/>
                        </a:rPr>
                        <m:t>+⋯</m:t>
                      </m:r>
                    </m:oMath>
                  </m:oMathPara>
                </a14:m>
                <a:endParaRPr lang="en-US" sz="1600" dirty="0">
                  <a:latin typeface="David" panose="020E0502060401010101" pitchFamily="34" charset="-79"/>
                  <a:ea typeface="Calibri" panose="020F0502020204030204" pitchFamily="34" charset="0"/>
                  <a:cs typeface="David" panose="020E0502060401010101" pitchFamily="34" charset="-79"/>
                </a:endParaRPr>
              </a:p>
            </p:txBody>
          </p:sp>
        </mc:Choice>
        <mc:Fallback>
          <p:sp>
            <p:nvSpPr>
              <p:cNvPr id="6" name="Rectangle 5">
                <a:extLst>
                  <a:ext uri="{FF2B5EF4-FFF2-40B4-BE49-F238E27FC236}">
                    <a16:creationId xmlns:a16="http://schemas.microsoft.com/office/drawing/2014/main" id="{F436D557-59D9-4749-B4E8-FBBF8982E286}"/>
                  </a:ext>
                </a:extLst>
              </p:cNvPr>
              <p:cNvSpPr>
                <a:spLocks noRot="1" noChangeAspect="1" noMove="1" noResize="1" noEditPoints="1" noAdjustHandles="1" noChangeArrowheads="1" noChangeShapeType="1" noTextEdit="1"/>
              </p:cNvSpPr>
              <p:nvPr/>
            </p:nvSpPr>
            <p:spPr>
              <a:xfrm>
                <a:off x="673141" y="2253663"/>
                <a:ext cx="7574380" cy="2793585"/>
              </a:xfrm>
              <a:prstGeom prst="rect">
                <a:avLst/>
              </a:prstGeom>
              <a:blipFill>
                <a:blip r:embed="rId3"/>
                <a:stretch>
                  <a:fillRect/>
                </a:stretch>
              </a:blipFill>
            </p:spPr>
            <p:txBody>
              <a:bodyPr/>
              <a:lstStyle/>
              <a:p>
                <a:r>
                  <a:rPr lang="en-US">
                    <a:noFill/>
                  </a:rPr>
                  <a:t> </a:t>
                </a:r>
              </a:p>
            </p:txBody>
          </p:sp>
        </mc:Fallback>
      </mc:AlternateContent>
      <p:sp>
        <p:nvSpPr>
          <p:cNvPr id="7" name="Rectangle 6">
            <a:extLst>
              <a:ext uri="{FF2B5EF4-FFF2-40B4-BE49-F238E27FC236}">
                <a16:creationId xmlns:a16="http://schemas.microsoft.com/office/drawing/2014/main" id="{880FA979-DDB7-4E61-9E55-0FC73819BC65}"/>
              </a:ext>
            </a:extLst>
          </p:cNvPr>
          <p:cNvSpPr/>
          <p:nvPr/>
        </p:nvSpPr>
        <p:spPr>
          <a:xfrm>
            <a:off x="152399" y="332270"/>
            <a:ext cx="8615863" cy="1531445"/>
          </a:xfrm>
          <a:prstGeom prst="rect">
            <a:avLst/>
          </a:prstGeom>
        </p:spPr>
        <p:txBody>
          <a:bodyPr wrap="square">
            <a:spAutoFit/>
          </a:bodyPr>
          <a:lstStyle/>
          <a:p>
            <a:pPr algn="r" rtl="1">
              <a:lnSpc>
                <a:spcPts val="2400"/>
              </a:lnSpc>
              <a:spcAft>
                <a:spcPts val="600"/>
              </a:spcAft>
            </a:pPr>
            <a:r>
              <a:rPr lang="he-IL" sz="2000" u="sng" dirty="0">
                <a:latin typeface="Calibri Light" panose="020F0302020204030204" pitchFamily="34" charset="0"/>
                <a:cs typeface="Calibri Light" panose="020F0302020204030204" pitchFamily="34" charset="0"/>
              </a:rPr>
              <a:t>מודל מציאת </a:t>
            </a:r>
            <a:r>
              <a:rPr lang="en-US" sz="2000" u="sng" dirty="0">
                <a:latin typeface="Calibri Light" panose="020F0302020204030204" pitchFamily="34" charset="0"/>
                <a:cs typeface="Calibri Light" panose="020F0302020204030204" pitchFamily="34" charset="0"/>
              </a:rPr>
              <a:t>M</a:t>
            </a:r>
          </a:p>
          <a:p>
            <a:pPr algn="r" rtl="1">
              <a:lnSpc>
                <a:spcPts val="2400"/>
              </a:lnSpc>
              <a:spcAft>
                <a:spcPts val="600"/>
              </a:spcAft>
            </a:pPr>
            <a:r>
              <a:rPr lang="he-IL" sz="1600" dirty="0">
                <a:latin typeface="Calibri Light" panose="020F0302020204030204" pitchFamily="34" charset="0"/>
                <a:cs typeface="Calibri Light" panose="020F0302020204030204" pitchFamily="34" charset="0"/>
              </a:rPr>
              <a:t>התפלגות הטמפרטורה במודל האנליטי תלויה בפרמטר </a:t>
            </a:r>
            <a:r>
              <a:rPr lang="en-US" sz="1600" dirty="0">
                <a:latin typeface="Calibri Light" panose="020F0302020204030204" pitchFamily="34" charset="0"/>
                <a:cs typeface="Calibri Light" panose="020F0302020204030204" pitchFamily="34" charset="0"/>
              </a:rPr>
              <a:t>M</a:t>
            </a:r>
            <a:r>
              <a:rPr lang="he-IL" sz="1600" dirty="0">
                <a:latin typeface="Calibri Light" panose="020F0302020204030204" pitchFamily="34" charset="0"/>
                <a:cs typeface="Calibri Light" panose="020F0302020204030204" pitchFamily="34" charset="0"/>
              </a:rPr>
              <a:t> שאינינו יודעים את ערכו.</a:t>
            </a:r>
          </a:p>
          <a:p>
            <a:pPr algn="r" rtl="1">
              <a:lnSpc>
                <a:spcPts val="2400"/>
              </a:lnSpc>
              <a:spcAft>
                <a:spcPts val="600"/>
              </a:spcAft>
            </a:pPr>
            <a:r>
              <a:rPr lang="he-IL" sz="1600" dirty="0">
                <a:latin typeface="Calibri Light" panose="020F0302020204030204" pitchFamily="34" charset="0"/>
                <a:cs typeface="Calibri Light" panose="020F0302020204030204" pitchFamily="34" charset="0"/>
              </a:rPr>
              <a:t>ניתן להתאים בין המודל האנליטי והניסוי על ידי הצבת ערכי </a:t>
            </a:r>
            <a:r>
              <a:rPr lang="en-US" sz="1600" dirty="0">
                <a:latin typeface="Calibri Light" panose="020F0302020204030204" pitchFamily="34" charset="0"/>
                <a:cs typeface="Calibri Light" panose="020F0302020204030204" pitchFamily="34" charset="0"/>
              </a:rPr>
              <a:t>M</a:t>
            </a:r>
            <a:r>
              <a:rPr lang="he-IL" sz="1600" dirty="0">
                <a:latin typeface="Calibri Light" panose="020F0302020204030204" pitchFamily="34" charset="0"/>
                <a:cs typeface="Calibri Light" panose="020F0302020204030204" pitchFamily="34" charset="0"/>
              </a:rPr>
              <a:t> שונים ומציאת הערך שעבורו נוצרת השגיאה המינימלית. </a:t>
            </a:r>
          </a:p>
          <a:p>
            <a:pPr algn="r" rtl="1">
              <a:lnSpc>
                <a:spcPts val="2400"/>
              </a:lnSpc>
              <a:spcAft>
                <a:spcPts val="600"/>
              </a:spcAft>
            </a:pPr>
            <a:r>
              <a:rPr lang="he-IL" sz="1600" dirty="0">
                <a:latin typeface="Calibri Light" panose="020F0302020204030204" pitchFamily="34" charset="0"/>
                <a:cs typeface="Calibri Light" panose="020F0302020204030204" pitchFamily="34" charset="0"/>
              </a:rPr>
              <a:t>את השגיאה הגדרנו כסכום ריבועי ההפרשים בין הערך שחושב בנוסחה האנליטית, לבין תוצאות הניסוי. </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Shape 117"/>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F436D557-59D9-4749-B4E8-FBBF8982E286}"/>
                  </a:ext>
                </a:extLst>
              </p:cNvPr>
              <p:cNvSpPr/>
              <p:nvPr/>
            </p:nvSpPr>
            <p:spPr>
              <a:xfrm>
                <a:off x="200525" y="2284241"/>
                <a:ext cx="4130843" cy="2793585"/>
              </a:xfrm>
              <a:prstGeom prst="rect">
                <a:avLst/>
              </a:prstGeom>
            </p:spPr>
            <p:txBody>
              <a:bodyPr wrap="square">
                <a:spAutoFit/>
              </a:bodyPr>
              <a:lstStyle/>
              <a:p>
                <a:pPr>
                  <a:lnSpc>
                    <a:spcPct val="150000"/>
                  </a:lnSpc>
                  <a:spcAft>
                    <a:spcPts val="800"/>
                  </a:spcAft>
                </a:pPr>
                <a14:m>
                  <m:oMathPara xmlns:m="http://schemas.openxmlformats.org/officeDocument/2006/math">
                    <m:oMathParaPr>
                      <m:jc m:val="centerGroup"/>
                    </m:oMathParaPr>
                    <m:oMath xmlns:m="http://schemas.openxmlformats.org/officeDocument/2006/math">
                      <m:sSup>
                        <m:sSupPr>
                          <m:ctrlPr>
                            <a:rPr lang="en-US" sz="1600" i="1" smtClean="0">
                              <a:latin typeface="Cambria Math" panose="02040503050406030204" pitchFamily="18" charset="0"/>
                              <a:ea typeface="Calibri" panose="020F0502020204030204" pitchFamily="34" charset="0"/>
                              <a:cs typeface="David" panose="020E0502060401010101" pitchFamily="34" charset="-79"/>
                            </a:rPr>
                          </m:ctrlPr>
                        </m:sSupPr>
                        <m:e>
                          <m:r>
                            <m:rPr>
                              <m:sty m:val="p"/>
                            </m:rPr>
                            <a:rPr lang="en-US" sz="1600" i="0">
                              <a:latin typeface="Cambria Math" panose="02040503050406030204" pitchFamily="18" charset="0"/>
                              <a:ea typeface="Calibri" panose="020F0502020204030204" pitchFamily="34" charset="0"/>
                              <a:cs typeface="David" panose="020E0502060401010101" pitchFamily="34" charset="-79"/>
                            </a:rPr>
                            <m:t>m</m:t>
                          </m:r>
                        </m:e>
                        <m:sup>
                          <m:r>
                            <a:rPr lang="en-US" sz="1600" i="0">
                              <a:latin typeface="Cambria Math" panose="02040503050406030204" pitchFamily="18" charset="0"/>
                              <a:ea typeface="Calibri" panose="020F0502020204030204" pitchFamily="34" charset="0"/>
                              <a:cs typeface="David" panose="020E0502060401010101" pitchFamily="34" charset="-79"/>
                            </a:rPr>
                            <m:t>2</m:t>
                          </m:r>
                        </m:sup>
                      </m:sSup>
                      <m:r>
                        <a:rPr lang="en-US" sz="1600" i="0">
                          <a:latin typeface="Cambria Math" panose="02040503050406030204" pitchFamily="18" charset="0"/>
                          <a:ea typeface="Calibri" panose="020F0502020204030204" pitchFamily="34" charset="0"/>
                          <a:cs typeface="David" panose="020E0502060401010101" pitchFamily="34" charset="-79"/>
                        </a:rPr>
                        <m:t>=</m:t>
                      </m:r>
                      <m:f>
                        <m:fPr>
                          <m:ctrlPr>
                            <a:rPr lang="en-US" sz="1600" i="1">
                              <a:latin typeface="Cambria Math" panose="02040503050406030204" pitchFamily="18" charset="0"/>
                              <a:ea typeface="Calibri" panose="020F0502020204030204" pitchFamily="34" charset="0"/>
                              <a:cs typeface="David" panose="020E0502060401010101" pitchFamily="34" charset="-79"/>
                            </a:rPr>
                          </m:ctrlPr>
                        </m:fPr>
                        <m:num>
                          <m:r>
                            <m:rPr>
                              <m:sty m:val="p"/>
                            </m:rPr>
                            <a:rPr lang="en-US" sz="1600" i="0">
                              <a:latin typeface="Cambria Math" panose="02040503050406030204" pitchFamily="18" charset="0"/>
                              <a:ea typeface="Calibri" panose="020F0502020204030204" pitchFamily="34" charset="0"/>
                              <a:cs typeface="David" panose="020E0502060401010101" pitchFamily="34" charset="-79"/>
                            </a:rPr>
                            <m:t>h</m:t>
                          </m:r>
                          <m:r>
                            <a:rPr lang="en-US" sz="1600" i="0">
                              <a:latin typeface="Cambria Math" panose="02040503050406030204" pitchFamily="18" charset="0"/>
                              <a:ea typeface="Calibri" panose="020F0502020204030204" pitchFamily="34" charset="0"/>
                              <a:cs typeface="David" panose="020E0502060401010101" pitchFamily="34" charset="-79"/>
                            </a:rPr>
                            <m:t>∗</m:t>
                          </m:r>
                          <m:r>
                            <m:rPr>
                              <m:sty m:val="p"/>
                            </m:rPr>
                            <a:rPr lang="en-US" sz="1600" i="0">
                              <a:latin typeface="Cambria Math" panose="02040503050406030204" pitchFamily="18" charset="0"/>
                              <a:ea typeface="Calibri" panose="020F0502020204030204" pitchFamily="34" charset="0"/>
                              <a:cs typeface="David" panose="020E0502060401010101" pitchFamily="34" charset="-79"/>
                            </a:rPr>
                            <m:t>P</m:t>
                          </m:r>
                        </m:num>
                        <m:den>
                          <m:r>
                            <m:rPr>
                              <m:sty m:val="p"/>
                            </m:rPr>
                            <a:rPr lang="en-US" sz="1600" b="0" i="0" smtClean="0">
                              <a:latin typeface="Cambria Math" panose="02040503050406030204" pitchFamily="18" charset="0"/>
                              <a:ea typeface="Calibri" panose="020F0502020204030204" pitchFamily="34" charset="0"/>
                              <a:cs typeface="David" panose="020E0502060401010101" pitchFamily="34" charset="-79"/>
                            </a:rPr>
                            <m:t>k</m:t>
                          </m:r>
                          <m:r>
                            <a:rPr lang="en-US" sz="1600" b="0" i="0" smtClean="0">
                              <a:latin typeface="Cambria Math" panose="02040503050406030204" pitchFamily="18" charset="0"/>
                              <a:ea typeface="Calibri" panose="020F0502020204030204" pitchFamily="34" charset="0"/>
                              <a:cs typeface="David" panose="020E0502060401010101" pitchFamily="34" charset="-79"/>
                            </a:rPr>
                            <m:t>∗</m:t>
                          </m:r>
                          <m:r>
                            <m:rPr>
                              <m:sty m:val="p"/>
                            </m:rPr>
                            <a:rPr lang="en-US" sz="1600" b="0" i="0" smtClean="0">
                              <a:latin typeface="Cambria Math" panose="02040503050406030204" pitchFamily="18" charset="0"/>
                              <a:ea typeface="Calibri" panose="020F0502020204030204" pitchFamily="34" charset="0"/>
                              <a:cs typeface="David" panose="020E0502060401010101" pitchFamily="34" charset="-79"/>
                            </a:rPr>
                            <m:t>A</m:t>
                          </m:r>
                        </m:den>
                      </m:f>
                    </m:oMath>
                  </m:oMathPara>
                </a14:m>
                <a:endParaRPr lang="he-IL" sz="1600" dirty="0">
                  <a:latin typeface="Cambria Math" panose="02040503050406030204" pitchFamily="18" charset="0"/>
                  <a:ea typeface="Calibri" panose="020F0502020204030204" pitchFamily="34" charset="0"/>
                  <a:cs typeface="David" panose="020E0502060401010101" pitchFamily="34" charset="-79"/>
                </a:endParaRPr>
              </a:p>
              <a:p>
                <a:pPr>
                  <a:lnSpc>
                    <a:spcPct val="150000"/>
                  </a:lnSpc>
                  <a:spcAft>
                    <a:spcPts val="800"/>
                  </a:spcAft>
                </a:pPr>
                <a14:m>
                  <m:oMathPara xmlns:m="http://schemas.openxmlformats.org/officeDocument/2006/math">
                    <m:oMathParaPr>
                      <m:jc m:val="centerGroup"/>
                    </m:oMathParaPr>
                    <m:oMath xmlns:m="http://schemas.openxmlformats.org/officeDocument/2006/math">
                      <m:sSub>
                        <m:sSubPr>
                          <m:ctrlPr>
                            <a:rPr lang="en-US" sz="1600" i="1">
                              <a:latin typeface="Cambria Math" panose="02040503050406030204" pitchFamily="18" charset="0"/>
                              <a:ea typeface="Calibri" panose="020F0502020204030204" pitchFamily="34" charset="0"/>
                              <a:cs typeface="David" panose="020E0502060401010101" pitchFamily="34" charset="-79"/>
                            </a:rPr>
                          </m:ctrlPr>
                        </m:sSubPr>
                        <m:e>
                          <m:sSub>
                            <m:sSubPr>
                              <m:ctrlPr>
                                <a:rPr lang="en-US" sz="1600" i="1">
                                  <a:latin typeface="Cambria Math" panose="02040503050406030204" pitchFamily="18" charset="0"/>
                                  <a:ea typeface="Calibri" panose="020F0502020204030204" pitchFamily="34" charset="0"/>
                                  <a:cs typeface="David" panose="020E0502060401010101" pitchFamily="34" charset="-79"/>
                                </a:rPr>
                              </m:ctrlPr>
                            </m:sSubPr>
                            <m:e>
                              <m:r>
                                <m:rPr>
                                  <m:sty m:val="p"/>
                                </m:rPr>
                                <a:rPr lang="he-IL" sz="1600" i="0">
                                  <a:latin typeface="Cambria Math" panose="02040503050406030204" pitchFamily="18" charset="0"/>
                                  <a:ea typeface="Calibri" panose="020F0502020204030204" pitchFamily="34" charset="0"/>
                                  <a:cs typeface="Cambria Math" panose="02040503050406030204" pitchFamily="18" charset="0"/>
                                </a:rPr>
                                <m:t>χ</m:t>
                              </m:r>
                            </m:e>
                            <m:sub>
                              <m:r>
                                <a:rPr lang="en-US" sz="1600" i="0">
                                  <a:latin typeface="Cambria Math" panose="02040503050406030204" pitchFamily="18" charset="0"/>
                                  <a:ea typeface="Calibri" panose="020F0502020204030204" pitchFamily="34" charset="0"/>
                                  <a:cs typeface="David" panose="020E0502060401010101" pitchFamily="34" charset="-79"/>
                                </a:rPr>
                                <m:t>1</m:t>
                              </m:r>
                            </m:sub>
                          </m:sSub>
                        </m:e>
                        <m:sub>
                          <m:eqArr>
                            <m:eqArrPr>
                              <m:ctrlPr>
                                <a:rPr lang="en-US" sz="1600" i="1">
                                  <a:latin typeface="Cambria Math" panose="02040503050406030204" pitchFamily="18" charset="0"/>
                                  <a:ea typeface="Calibri" panose="020F0502020204030204" pitchFamily="34" charset="0"/>
                                  <a:cs typeface="David" panose="020E0502060401010101" pitchFamily="34" charset="-79"/>
                                </a:rPr>
                              </m:ctrlPr>
                            </m:eqArrPr>
                            <m:e>
                              <m:r>
                                <a:rPr lang="he-IL" sz="1600" i="0">
                                  <a:latin typeface="Cambria Math" panose="02040503050406030204" pitchFamily="18" charset="0"/>
                                  <a:ea typeface="Calibri" panose="020F0502020204030204" pitchFamily="34" charset="0"/>
                                  <a:cs typeface="David" panose="020E0502060401010101" pitchFamily="34" charset="-79"/>
                                </a:rPr>
                                <m:t>הדיוק</m:t>
                              </m:r>
                              <m:r>
                                <a:rPr lang="he-IL" sz="1600" i="0">
                                  <a:latin typeface="Cambria Math" panose="02040503050406030204" pitchFamily="18" charset="0"/>
                                  <a:ea typeface="Calibri" panose="020F0502020204030204" pitchFamily="34" charset="0"/>
                                  <a:cs typeface="Cambria Math" panose="02040503050406030204" pitchFamily="18" charset="0"/>
                                </a:rPr>
                                <m:t> </m:t>
                              </m:r>
                              <m:r>
                                <a:rPr lang="he-IL" sz="1600" i="0">
                                  <a:latin typeface="Cambria Math" panose="02040503050406030204" pitchFamily="18" charset="0"/>
                                  <a:ea typeface="Calibri" panose="020F0502020204030204" pitchFamily="34" charset="0"/>
                                  <a:cs typeface="David" panose="020E0502060401010101" pitchFamily="34" charset="-79"/>
                                </a:rPr>
                                <m:t>רמת</m:t>
                              </m:r>
                            </m:e>
                            <m:e>
                              <m:r>
                                <a:rPr lang="he-IL" sz="1600" i="0">
                                  <a:latin typeface="Cambria Math" panose="02040503050406030204" pitchFamily="18" charset="0"/>
                                  <a:ea typeface="Calibri" panose="020F0502020204030204" pitchFamily="34" charset="0"/>
                                  <a:cs typeface="David" panose="020E0502060401010101" pitchFamily="34" charset="-79"/>
                                </a:rPr>
                                <m:t>אחת</m:t>
                              </m:r>
                              <m:r>
                                <a:rPr lang="he-IL" sz="1600" i="0">
                                  <a:latin typeface="Cambria Math" panose="02040503050406030204" pitchFamily="18" charset="0"/>
                                  <a:ea typeface="Calibri" panose="020F0502020204030204" pitchFamily="34" charset="0"/>
                                  <a:cs typeface="Cambria Math" panose="02040503050406030204" pitchFamily="18" charset="0"/>
                                </a:rPr>
                                <m:t> </m:t>
                              </m:r>
                              <m:r>
                                <a:rPr lang="he-IL" sz="1600" i="0">
                                  <a:latin typeface="Cambria Math" panose="02040503050406030204" pitchFamily="18" charset="0"/>
                                  <a:ea typeface="Calibri" panose="020F0502020204030204" pitchFamily="34" charset="0"/>
                                  <a:cs typeface="David" panose="020E0502060401010101" pitchFamily="34" charset="-79"/>
                                </a:rPr>
                                <m:t>לחתיכה</m:t>
                              </m:r>
                            </m:e>
                          </m:eqArr>
                        </m:sub>
                      </m:sSub>
                      <m:sSup>
                        <m:sSupPr>
                          <m:ctrlPr>
                            <a:rPr lang="en-US" sz="1600" i="1">
                              <a:latin typeface="Cambria Math" panose="02040503050406030204" pitchFamily="18" charset="0"/>
                              <a:ea typeface="Calibri" panose="020F0502020204030204" pitchFamily="34" charset="0"/>
                              <a:cs typeface="David" panose="020E0502060401010101" pitchFamily="34" charset="-79"/>
                            </a:rPr>
                          </m:ctrlPr>
                        </m:sSupPr>
                        <m:e>
                          <m:r>
                            <a:rPr lang="en-US" sz="1600" i="0">
                              <a:latin typeface="Cambria Math" panose="02040503050406030204" pitchFamily="18" charset="0"/>
                              <a:ea typeface="Calibri" panose="020F0502020204030204" pitchFamily="34" charset="0"/>
                              <a:cs typeface="David" panose="020E0502060401010101" pitchFamily="34" charset="-79"/>
                            </a:rPr>
                            <m:t>=(</m:t>
                          </m:r>
                          <m:sSub>
                            <m:sSubPr>
                              <m:ctrlPr>
                                <a:rPr lang="en-US" sz="1600" i="1">
                                  <a:latin typeface="Cambria Math" panose="02040503050406030204" pitchFamily="18" charset="0"/>
                                  <a:ea typeface="Calibri" panose="020F0502020204030204" pitchFamily="34" charset="0"/>
                                  <a:cs typeface="David" panose="020E0502060401010101" pitchFamily="34" charset="-79"/>
                                </a:rPr>
                              </m:ctrlPr>
                            </m:sSubPr>
                            <m:e>
                              <m:acc>
                                <m:accPr>
                                  <m:chr m:val="̃"/>
                                  <m:ctrlPr>
                                    <a:rPr lang="en-US" sz="1600" i="1">
                                      <a:latin typeface="Cambria Math" panose="02040503050406030204" pitchFamily="18" charset="0"/>
                                      <a:ea typeface="Calibri" panose="020F0502020204030204" pitchFamily="34" charset="0"/>
                                      <a:cs typeface="David" panose="020E0502060401010101" pitchFamily="34" charset="-79"/>
                                    </a:rPr>
                                  </m:ctrlPr>
                                </m:accPr>
                                <m:e>
                                  <m:r>
                                    <m:rPr>
                                      <m:sty m:val="p"/>
                                    </m:rPr>
                                    <a:rPr lang="en-US" sz="1600" i="0">
                                      <a:latin typeface="Cambria Math" panose="02040503050406030204" pitchFamily="18" charset="0"/>
                                      <a:ea typeface="Calibri" panose="020F0502020204030204" pitchFamily="34" charset="0"/>
                                      <a:cs typeface="David" panose="020E0502060401010101" pitchFamily="34" charset="-79"/>
                                    </a:rPr>
                                    <m:t>T</m:t>
                                  </m:r>
                                </m:e>
                              </m:acc>
                              <m:d>
                                <m:dPr>
                                  <m:ctrlPr>
                                    <a:rPr lang="en-US" sz="1600" i="1">
                                      <a:latin typeface="Cambria Math" panose="02040503050406030204" pitchFamily="18" charset="0"/>
                                      <a:ea typeface="Calibri" panose="020F0502020204030204" pitchFamily="34" charset="0"/>
                                      <a:cs typeface="David" panose="020E0502060401010101" pitchFamily="34" charset="-79"/>
                                    </a:rPr>
                                  </m:ctrlPr>
                                </m:dPr>
                                <m:e>
                                  <m:r>
                                    <m:rPr>
                                      <m:sty m:val="p"/>
                                    </m:rPr>
                                    <a:rPr lang="en-US" sz="1600" i="0">
                                      <a:latin typeface="Cambria Math" panose="02040503050406030204" pitchFamily="18" charset="0"/>
                                      <a:ea typeface="Calibri" panose="020F0502020204030204" pitchFamily="34" charset="0"/>
                                      <a:cs typeface="David" panose="020E0502060401010101" pitchFamily="34" charset="-79"/>
                                    </a:rPr>
                                    <m:t>x</m:t>
                                  </m:r>
                                </m:e>
                              </m:d>
                            </m:e>
                            <m:sub>
                              <m:eqArr>
                                <m:eqArrPr>
                                  <m:ctrlPr>
                                    <a:rPr lang="en-US" sz="1600" i="1">
                                      <a:latin typeface="Cambria Math" panose="02040503050406030204" pitchFamily="18" charset="0"/>
                                      <a:ea typeface="Calibri" panose="020F0502020204030204" pitchFamily="34" charset="0"/>
                                      <a:cs typeface="David" panose="020E0502060401010101" pitchFamily="34" charset="-79"/>
                                    </a:rPr>
                                  </m:ctrlPr>
                                </m:eqArrPr>
                                <m:e>
                                  <m:r>
                                    <a:rPr lang="he-IL" sz="1600" i="0">
                                      <a:latin typeface="Cambria Math" panose="02040503050406030204" pitchFamily="18" charset="0"/>
                                      <a:ea typeface="Calibri" panose="020F0502020204030204" pitchFamily="34" charset="0"/>
                                      <a:cs typeface="David" panose="020E0502060401010101" pitchFamily="34" charset="-79"/>
                                    </a:rPr>
                                    <m:t>נוסחה</m:t>
                                  </m:r>
                                </m:e>
                                <m:e>
                                  <m:r>
                                    <a:rPr lang="he-IL" sz="1600" i="0">
                                      <a:latin typeface="Cambria Math" panose="02040503050406030204" pitchFamily="18" charset="0"/>
                                      <a:ea typeface="Calibri" panose="020F0502020204030204" pitchFamily="34" charset="0"/>
                                      <a:cs typeface="David" panose="020E0502060401010101" pitchFamily="34" charset="-79"/>
                                    </a:rPr>
                                    <m:t>אנליטית</m:t>
                                  </m:r>
                                </m:e>
                              </m:eqArr>
                            </m:sub>
                          </m:sSub>
                          <m:r>
                            <a:rPr lang="en-US" sz="1600" i="0">
                              <a:latin typeface="Cambria Math" panose="02040503050406030204" pitchFamily="18" charset="0"/>
                              <a:ea typeface="Calibri" panose="020F0502020204030204" pitchFamily="34" charset="0"/>
                              <a:cs typeface="David" panose="020E0502060401010101" pitchFamily="34" charset="-79"/>
                            </a:rPr>
                            <m:t>−</m:t>
                          </m:r>
                          <m:sSub>
                            <m:sSubPr>
                              <m:ctrlPr>
                                <a:rPr lang="en-US" sz="1600" i="1">
                                  <a:latin typeface="Cambria Math" panose="02040503050406030204" pitchFamily="18" charset="0"/>
                                  <a:ea typeface="Calibri" panose="020F0502020204030204" pitchFamily="34" charset="0"/>
                                  <a:cs typeface="David" panose="020E0502060401010101" pitchFamily="34" charset="-79"/>
                                </a:rPr>
                              </m:ctrlPr>
                            </m:sSubPr>
                            <m:e>
                              <m:r>
                                <m:rPr>
                                  <m:sty m:val="p"/>
                                </m:rPr>
                                <a:rPr lang="en-US" sz="1600" i="0">
                                  <a:latin typeface="Cambria Math" panose="02040503050406030204" pitchFamily="18" charset="0"/>
                                  <a:ea typeface="Calibri" panose="020F0502020204030204" pitchFamily="34" charset="0"/>
                                  <a:cs typeface="David" panose="020E0502060401010101" pitchFamily="34" charset="-79"/>
                                </a:rPr>
                                <m:t>T</m:t>
                              </m:r>
                              <m:d>
                                <m:dPr>
                                  <m:begChr m:val="["/>
                                  <m:endChr m:val="]"/>
                                  <m:ctrlPr>
                                    <a:rPr lang="en-US" sz="1600" i="1">
                                      <a:latin typeface="Cambria Math" panose="02040503050406030204" pitchFamily="18" charset="0"/>
                                      <a:ea typeface="Calibri" panose="020F0502020204030204" pitchFamily="34" charset="0"/>
                                      <a:cs typeface="David" panose="020E0502060401010101" pitchFamily="34" charset="-79"/>
                                    </a:rPr>
                                  </m:ctrlPr>
                                </m:dPr>
                                <m:e>
                                  <m:r>
                                    <m:rPr>
                                      <m:sty m:val="p"/>
                                    </m:rPr>
                                    <a:rPr lang="en-US" sz="1600" i="0">
                                      <a:latin typeface="Cambria Math" panose="02040503050406030204" pitchFamily="18" charset="0"/>
                                      <a:ea typeface="Calibri" panose="020F0502020204030204" pitchFamily="34" charset="0"/>
                                      <a:cs typeface="David" panose="020E0502060401010101" pitchFamily="34" charset="-79"/>
                                    </a:rPr>
                                    <m:t>x</m:t>
                                  </m:r>
                                </m:e>
                              </m:d>
                            </m:e>
                            <m:sub>
                              <m:eqArr>
                                <m:eqArrPr>
                                  <m:ctrlPr>
                                    <a:rPr lang="en-US" sz="1600" i="1">
                                      <a:latin typeface="Cambria Math" panose="02040503050406030204" pitchFamily="18" charset="0"/>
                                      <a:ea typeface="Calibri" panose="020F0502020204030204" pitchFamily="34" charset="0"/>
                                      <a:cs typeface="David" panose="020E0502060401010101" pitchFamily="34" charset="-79"/>
                                    </a:rPr>
                                  </m:ctrlPr>
                                </m:eqArrPr>
                                <m:e>
                                  <m:r>
                                    <a:rPr lang="he-IL" sz="1600" i="0">
                                      <a:latin typeface="Cambria Math" panose="02040503050406030204" pitchFamily="18" charset="0"/>
                                      <a:ea typeface="Calibri" panose="020F0502020204030204" pitchFamily="34" charset="0"/>
                                      <a:cs typeface="David" panose="020E0502060401010101" pitchFamily="34" charset="-79"/>
                                    </a:rPr>
                                    <m:t>תוצאה</m:t>
                                  </m:r>
                                </m:e>
                                <m:e>
                                  <m:r>
                                    <a:rPr lang="he-IL" sz="1600" i="0">
                                      <a:latin typeface="Cambria Math" panose="02040503050406030204" pitchFamily="18" charset="0"/>
                                      <a:ea typeface="Calibri" panose="020F0502020204030204" pitchFamily="34" charset="0"/>
                                      <a:cs typeface="David" panose="020E0502060401010101" pitchFamily="34" charset="-79"/>
                                    </a:rPr>
                                    <m:t>ניסיונית</m:t>
                                  </m:r>
                                </m:e>
                              </m:eqArr>
                            </m:sub>
                          </m:sSub>
                          <m:r>
                            <a:rPr lang="en-US" sz="1600" i="0">
                              <a:latin typeface="Cambria Math" panose="02040503050406030204" pitchFamily="18" charset="0"/>
                              <a:ea typeface="Calibri" panose="020F0502020204030204" pitchFamily="34" charset="0"/>
                              <a:cs typeface="David" panose="020E0502060401010101" pitchFamily="34" charset="-79"/>
                            </a:rPr>
                            <m:t> )</m:t>
                          </m:r>
                        </m:e>
                        <m:sup>
                          <m:r>
                            <a:rPr lang="en-US" sz="1600" i="0">
                              <a:latin typeface="Cambria Math" panose="02040503050406030204" pitchFamily="18" charset="0"/>
                              <a:ea typeface="Calibri" panose="020F0502020204030204" pitchFamily="34" charset="0"/>
                              <a:cs typeface="David" panose="020E0502060401010101" pitchFamily="34" charset="-79"/>
                            </a:rPr>
                            <m:t>2</m:t>
                          </m:r>
                        </m:sup>
                      </m:sSup>
                    </m:oMath>
                  </m:oMathPara>
                </a14:m>
                <a:endParaRPr lang="en-US" sz="1600" dirty="0">
                  <a:latin typeface="David" panose="020E0502060401010101" pitchFamily="34" charset="-79"/>
                  <a:ea typeface="Calibri" panose="020F0502020204030204" pitchFamily="34" charset="0"/>
                  <a:cs typeface="David" panose="020E0502060401010101" pitchFamily="34" charset="-79"/>
                </a:endParaRPr>
              </a:p>
              <a:p>
                <a:pPr algn="r" rtl="1">
                  <a:lnSpc>
                    <a:spcPct val="150000"/>
                  </a:lnSpc>
                  <a:spcAft>
                    <a:spcPts val="800"/>
                  </a:spcAft>
                </a:pPr>
                <a14:m>
                  <m:oMathPara xmlns:m="http://schemas.openxmlformats.org/officeDocument/2006/math">
                    <m:oMathParaPr>
                      <m:jc m:val="centerGroup"/>
                    </m:oMathParaPr>
                    <m:oMath xmlns:m="http://schemas.openxmlformats.org/officeDocument/2006/math">
                      <m:sSub>
                        <m:sSubPr>
                          <m:ctrlPr>
                            <a:rPr lang="en-US" sz="1600" i="1">
                              <a:latin typeface="Cambria Math" panose="02040503050406030204" pitchFamily="18" charset="0"/>
                              <a:ea typeface="Calibri" panose="020F0502020204030204" pitchFamily="34" charset="0"/>
                              <a:cs typeface="David" panose="020E0502060401010101" pitchFamily="34" charset="-79"/>
                            </a:rPr>
                          </m:ctrlPr>
                        </m:sSubPr>
                        <m:e>
                          <m:sSub>
                            <m:sSubPr>
                              <m:ctrlPr>
                                <a:rPr lang="en-US" sz="1600" i="1">
                                  <a:latin typeface="Cambria Math" panose="02040503050406030204" pitchFamily="18" charset="0"/>
                                  <a:ea typeface="Calibri" panose="020F0502020204030204" pitchFamily="34" charset="0"/>
                                  <a:cs typeface="David" panose="020E0502060401010101" pitchFamily="34" charset="-79"/>
                                </a:rPr>
                              </m:ctrlPr>
                            </m:sSubPr>
                            <m:e>
                              <m:r>
                                <m:rPr>
                                  <m:sty m:val="p"/>
                                </m:rPr>
                                <a:rPr lang="he-IL" sz="1600" i="0">
                                  <a:latin typeface="Cambria Math" panose="02040503050406030204" pitchFamily="18" charset="0"/>
                                  <a:ea typeface="Calibri" panose="020F0502020204030204" pitchFamily="34" charset="0"/>
                                  <a:cs typeface="Cambria Math" panose="02040503050406030204" pitchFamily="18" charset="0"/>
                                </a:rPr>
                                <m:t>χ</m:t>
                              </m:r>
                            </m:e>
                            <m:sub>
                              <m:r>
                                <m:rPr>
                                  <m:sty m:val="p"/>
                                </m:rPr>
                                <a:rPr lang="en-US" sz="1600" i="0">
                                  <a:latin typeface="Cambria Math" panose="02040503050406030204" pitchFamily="18" charset="0"/>
                                  <a:ea typeface="Calibri" panose="020F0502020204030204" pitchFamily="34" charset="0"/>
                                  <a:cs typeface="David" panose="020E0502060401010101" pitchFamily="34" charset="-79"/>
                                </a:rPr>
                                <m:t>t</m:t>
                              </m:r>
                            </m:sub>
                          </m:sSub>
                        </m:e>
                        <m:sub>
                          <m:eqArr>
                            <m:eqArrPr>
                              <m:ctrlPr>
                                <a:rPr lang="en-US" sz="1600" i="1">
                                  <a:latin typeface="Cambria Math" panose="02040503050406030204" pitchFamily="18" charset="0"/>
                                  <a:ea typeface="Calibri" panose="020F0502020204030204" pitchFamily="34" charset="0"/>
                                  <a:cs typeface="David" panose="020E0502060401010101" pitchFamily="34" charset="-79"/>
                                </a:rPr>
                              </m:ctrlPr>
                            </m:eqArrPr>
                            <m:e>
                              <m:r>
                                <a:rPr lang="he-IL" sz="1600" i="0">
                                  <a:latin typeface="Cambria Math" panose="02040503050406030204" pitchFamily="18" charset="0"/>
                                  <a:ea typeface="Calibri" panose="020F0502020204030204" pitchFamily="34" charset="0"/>
                                  <a:cs typeface="David" panose="020E0502060401010101" pitchFamily="34" charset="-79"/>
                                </a:rPr>
                                <m:t>סך</m:t>
                              </m:r>
                            </m:e>
                            <m:e>
                              <m:r>
                                <a:rPr lang="he-IL" sz="1600" i="0">
                                  <a:latin typeface="Cambria Math" panose="02040503050406030204" pitchFamily="18" charset="0"/>
                                  <a:ea typeface="Calibri" panose="020F0502020204030204" pitchFamily="34" charset="0"/>
                                  <a:cs typeface="David" panose="020E0502060401010101" pitchFamily="34" charset="-79"/>
                                </a:rPr>
                                <m:t>הדיוק</m:t>
                              </m:r>
                            </m:e>
                          </m:eqArr>
                        </m:sub>
                      </m:sSub>
                      <m:r>
                        <a:rPr lang="en-US" sz="1600" i="0">
                          <a:latin typeface="Cambria Math" panose="02040503050406030204" pitchFamily="18" charset="0"/>
                          <a:ea typeface="Calibri" panose="020F0502020204030204" pitchFamily="34" charset="0"/>
                          <a:cs typeface="David" panose="020E0502060401010101" pitchFamily="34" charset="-79"/>
                        </a:rPr>
                        <m:t>=</m:t>
                      </m:r>
                      <m:sSub>
                        <m:sSubPr>
                          <m:ctrlPr>
                            <a:rPr lang="en-US" sz="1600" i="1">
                              <a:latin typeface="Cambria Math" panose="02040503050406030204" pitchFamily="18" charset="0"/>
                              <a:ea typeface="Calibri" panose="020F0502020204030204" pitchFamily="34" charset="0"/>
                              <a:cs typeface="David" panose="020E0502060401010101" pitchFamily="34" charset="-79"/>
                            </a:rPr>
                          </m:ctrlPr>
                        </m:sSubPr>
                        <m:e>
                          <m:r>
                            <m:rPr>
                              <m:sty m:val="p"/>
                            </m:rPr>
                            <a:rPr lang="he-IL" sz="1600" i="0">
                              <a:latin typeface="Cambria Math" panose="02040503050406030204" pitchFamily="18" charset="0"/>
                              <a:ea typeface="Calibri" panose="020F0502020204030204" pitchFamily="34" charset="0"/>
                              <a:cs typeface="Cambria Math" panose="02040503050406030204" pitchFamily="18" charset="0"/>
                            </a:rPr>
                            <m:t>χ</m:t>
                          </m:r>
                        </m:e>
                        <m:sub>
                          <m:r>
                            <a:rPr lang="en-US" sz="1600" i="0">
                              <a:latin typeface="Cambria Math" panose="02040503050406030204" pitchFamily="18" charset="0"/>
                              <a:ea typeface="Calibri" panose="020F0502020204030204" pitchFamily="34" charset="0"/>
                              <a:cs typeface="David" panose="020E0502060401010101" pitchFamily="34" charset="-79"/>
                            </a:rPr>
                            <m:t>1</m:t>
                          </m:r>
                        </m:sub>
                      </m:sSub>
                      <m:r>
                        <a:rPr lang="en-US" sz="1600" i="0">
                          <a:latin typeface="Cambria Math" panose="02040503050406030204" pitchFamily="18" charset="0"/>
                          <a:ea typeface="Calibri" panose="020F0502020204030204" pitchFamily="34" charset="0"/>
                          <a:cs typeface="David" panose="020E0502060401010101" pitchFamily="34" charset="-79"/>
                        </a:rPr>
                        <m:t>+</m:t>
                      </m:r>
                      <m:sSub>
                        <m:sSubPr>
                          <m:ctrlPr>
                            <a:rPr lang="en-US" sz="1600" i="1">
                              <a:latin typeface="Cambria Math" panose="02040503050406030204" pitchFamily="18" charset="0"/>
                              <a:ea typeface="Calibri" panose="020F0502020204030204" pitchFamily="34" charset="0"/>
                              <a:cs typeface="David" panose="020E0502060401010101" pitchFamily="34" charset="-79"/>
                            </a:rPr>
                          </m:ctrlPr>
                        </m:sSubPr>
                        <m:e>
                          <m:r>
                            <m:rPr>
                              <m:sty m:val="p"/>
                            </m:rPr>
                            <a:rPr lang="he-IL" sz="1600" i="0">
                              <a:latin typeface="Cambria Math" panose="02040503050406030204" pitchFamily="18" charset="0"/>
                              <a:ea typeface="Calibri" panose="020F0502020204030204" pitchFamily="34" charset="0"/>
                              <a:cs typeface="Cambria Math" panose="02040503050406030204" pitchFamily="18" charset="0"/>
                            </a:rPr>
                            <m:t>χ</m:t>
                          </m:r>
                        </m:e>
                        <m:sub>
                          <m:r>
                            <a:rPr lang="en-US" sz="1600" i="0">
                              <a:latin typeface="Cambria Math" panose="02040503050406030204" pitchFamily="18" charset="0"/>
                              <a:ea typeface="Calibri" panose="020F0502020204030204" pitchFamily="34" charset="0"/>
                              <a:cs typeface="David" panose="020E0502060401010101" pitchFamily="34" charset="-79"/>
                            </a:rPr>
                            <m:t>2</m:t>
                          </m:r>
                        </m:sub>
                      </m:sSub>
                      <m:r>
                        <a:rPr lang="en-US" sz="1600" i="0">
                          <a:latin typeface="Cambria Math" panose="02040503050406030204" pitchFamily="18" charset="0"/>
                          <a:ea typeface="Calibri" panose="020F0502020204030204" pitchFamily="34" charset="0"/>
                          <a:cs typeface="David" panose="020E0502060401010101" pitchFamily="34" charset="-79"/>
                        </a:rPr>
                        <m:t>+</m:t>
                      </m:r>
                      <m:sSub>
                        <m:sSubPr>
                          <m:ctrlPr>
                            <a:rPr lang="en-US" sz="1600" i="1">
                              <a:latin typeface="Cambria Math" panose="02040503050406030204" pitchFamily="18" charset="0"/>
                              <a:ea typeface="Calibri" panose="020F0502020204030204" pitchFamily="34" charset="0"/>
                              <a:cs typeface="David" panose="020E0502060401010101" pitchFamily="34" charset="-79"/>
                            </a:rPr>
                          </m:ctrlPr>
                        </m:sSubPr>
                        <m:e>
                          <m:r>
                            <m:rPr>
                              <m:sty m:val="p"/>
                            </m:rPr>
                            <a:rPr lang="he-IL" sz="1600" i="0">
                              <a:latin typeface="Cambria Math" panose="02040503050406030204" pitchFamily="18" charset="0"/>
                              <a:ea typeface="Calibri" panose="020F0502020204030204" pitchFamily="34" charset="0"/>
                              <a:cs typeface="Cambria Math" panose="02040503050406030204" pitchFamily="18" charset="0"/>
                            </a:rPr>
                            <m:t>χ</m:t>
                          </m:r>
                        </m:e>
                        <m:sub>
                          <m:r>
                            <a:rPr lang="en-US" sz="1600" i="0">
                              <a:latin typeface="Cambria Math" panose="02040503050406030204" pitchFamily="18" charset="0"/>
                              <a:ea typeface="Calibri" panose="020F0502020204030204" pitchFamily="34" charset="0"/>
                              <a:cs typeface="David" panose="020E0502060401010101" pitchFamily="34" charset="-79"/>
                            </a:rPr>
                            <m:t>3</m:t>
                          </m:r>
                        </m:sub>
                      </m:sSub>
                      <m:r>
                        <a:rPr lang="en-US" sz="1600" i="0">
                          <a:latin typeface="Cambria Math" panose="02040503050406030204" pitchFamily="18" charset="0"/>
                          <a:ea typeface="Calibri" panose="020F0502020204030204" pitchFamily="34" charset="0"/>
                          <a:cs typeface="David" panose="020E0502060401010101" pitchFamily="34" charset="-79"/>
                        </a:rPr>
                        <m:t>+⋯</m:t>
                      </m:r>
                    </m:oMath>
                  </m:oMathPara>
                </a14:m>
                <a:endParaRPr lang="en-US" sz="1600" dirty="0">
                  <a:latin typeface="David" panose="020E0502060401010101" pitchFamily="34" charset="-79"/>
                  <a:ea typeface="Calibri" panose="020F0502020204030204" pitchFamily="34" charset="0"/>
                  <a:cs typeface="David" panose="020E0502060401010101" pitchFamily="34" charset="-79"/>
                </a:endParaRPr>
              </a:p>
            </p:txBody>
          </p:sp>
        </mc:Choice>
        <mc:Fallback xmlns="">
          <p:sp>
            <p:nvSpPr>
              <p:cNvPr id="6" name="Rectangle 5">
                <a:extLst>
                  <a:ext uri="{FF2B5EF4-FFF2-40B4-BE49-F238E27FC236}">
                    <a16:creationId xmlns:a16="http://schemas.microsoft.com/office/drawing/2014/main" id="{F436D557-59D9-4749-B4E8-FBBF8982E286}"/>
                  </a:ext>
                </a:extLst>
              </p:cNvPr>
              <p:cNvSpPr>
                <a:spLocks noRot="1" noChangeAspect="1" noMove="1" noResize="1" noEditPoints="1" noAdjustHandles="1" noChangeArrowheads="1" noChangeShapeType="1" noTextEdit="1"/>
              </p:cNvSpPr>
              <p:nvPr/>
            </p:nvSpPr>
            <p:spPr>
              <a:xfrm>
                <a:off x="200525" y="2284241"/>
                <a:ext cx="4130843" cy="2793585"/>
              </a:xfrm>
              <a:prstGeom prst="rect">
                <a:avLst/>
              </a:prstGeom>
              <a:blipFill>
                <a:blip r:embed="rId3"/>
                <a:stretch>
                  <a:fillRect/>
                </a:stretch>
              </a:blipFill>
            </p:spPr>
            <p:txBody>
              <a:bodyPr/>
              <a:lstStyle/>
              <a:p>
                <a:r>
                  <a:rPr lang="en-US">
                    <a:noFill/>
                  </a:rPr>
                  <a:t> </a:t>
                </a:r>
              </a:p>
            </p:txBody>
          </p:sp>
        </mc:Fallback>
      </mc:AlternateContent>
      <p:sp>
        <p:nvSpPr>
          <p:cNvPr id="7" name="Rectangle 6">
            <a:extLst>
              <a:ext uri="{FF2B5EF4-FFF2-40B4-BE49-F238E27FC236}">
                <a16:creationId xmlns:a16="http://schemas.microsoft.com/office/drawing/2014/main" id="{880FA979-DDB7-4E61-9E55-0FC73819BC65}"/>
              </a:ext>
            </a:extLst>
          </p:cNvPr>
          <p:cNvSpPr/>
          <p:nvPr/>
        </p:nvSpPr>
        <p:spPr>
          <a:xfrm>
            <a:off x="385011" y="364356"/>
            <a:ext cx="8440653" cy="1916166"/>
          </a:xfrm>
          <a:prstGeom prst="rect">
            <a:avLst/>
          </a:prstGeom>
        </p:spPr>
        <p:txBody>
          <a:bodyPr wrap="square">
            <a:spAutoFit/>
          </a:bodyPr>
          <a:lstStyle/>
          <a:p>
            <a:pPr algn="r" rtl="1">
              <a:lnSpc>
                <a:spcPts val="2400"/>
              </a:lnSpc>
              <a:spcAft>
                <a:spcPts val="600"/>
              </a:spcAft>
            </a:pPr>
            <a:r>
              <a:rPr lang="he-IL" sz="2400" u="sng" dirty="0">
                <a:latin typeface="Calibri Light" panose="020F0302020204030204" pitchFamily="34" charset="0"/>
                <a:cs typeface="Calibri Light" panose="020F0302020204030204" pitchFamily="34" charset="0"/>
              </a:rPr>
              <a:t>מודל מציאת </a:t>
            </a:r>
            <a:r>
              <a:rPr lang="en-US" sz="2400" u="sng" dirty="0">
                <a:latin typeface="Calibri Light" panose="020F0302020204030204" pitchFamily="34" charset="0"/>
                <a:cs typeface="Calibri Light" panose="020F0302020204030204" pitchFamily="34" charset="0"/>
              </a:rPr>
              <a:t>m</a:t>
            </a:r>
          </a:p>
          <a:p>
            <a:pPr algn="r" rtl="1">
              <a:lnSpc>
                <a:spcPts val="2400"/>
              </a:lnSpc>
              <a:spcAft>
                <a:spcPts val="600"/>
              </a:spcAft>
            </a:pPr>
            <a:r>
              <a:rPr lang="he-IL" sz="1600" dirty="0">
                <a:latin typeface="Calibri Light" panose="020F0302020204030204" pitchFamily="34" charset="0"/>
                <a:cs typeface="Calibri Light" panose="020F0302020204030204" pitchFamily="34" charset="0"/>
              </a:rPr>
              <a:t>התפלגות הטמפרטורה במודל האנליטי תלויה בפרמטר </a:t>
            </a:r>
            <a:r>
              <a:rPr lang="en-US" sz="1600" dirty="0">
                <a:latin typeface="Calibri Light" panose="020F0302020204030204" pitchFamily="34" charset="0"/>
                <a:cs typeface="Calibri Light" panose="020F0302020204030204" pitchFamily="34" charset="0"/>
              </a:rPr>
              <a:t>m</a:t>
            </a:r>
            <a:r>
              <a:rPr lang="he-IL" sz="1600" dirty="0">
                <a:latin typeface="Calibri Light" panose="020F0302020204030204" pitchFamily="34" charset="0"/>
                <a:cs typeface="Calibri Light" panose="020F0302020204030204" pitchFamily="34" charset="0"/>
              </a:rPr>
              <a:t> הבעיה היא שאיננו יודעים את הערך הניסיוני שלו מאחר ו-</a:t>
            </a:r>
          </a:p>
          <a:p>
            <a:pPr marL="285750" indent="-285750" algn="r" rtl="1">
              <a:lnSpc>
                <a:spcPts val="2400"/>
              </a:lnSpc>
              <a:spcAft>
                <a:spcPts val="600"/>
              </a:spcAft>
              <a:buFont typeface="Arial" panose="020B0604020202020204" pitchFamily="34" charset="0"/>
              <a:buChar char="•"/>
            </a:pPr>
            <a:r>
              <a:rPr lang="en-US" sz="1600" dirty="0">
                <a:latin typeface="Calibri Light" panose="020F0302020204030204" pitchFamily="34" charset="0"/>
                <a:cs typeface="Calibri Light" panose="020F0302020204030204" pitchFamily="34" charset="0"/>
              </a:rPr>
              <a:t>k</a:t>
            </a:r>
            <a:r>
              <a:rPr lang="he-IL" sz="1600" dirty="0">
                <a:latin typeface="Calibri Light" panose="020F0302020204030204" pitchFamily="34" charset="0"/>
                <a:cs typeface="Calibri Light" panose="020F0302020204030204" pitchFamily="34" charset="0"/>
              </a:rPr>
              <a:t> תלוי במוט שאצלנו הוא סגסוגת, ולכן לא ניתן למצוא במאמרים, באינטרנט ובספרות. </a:t>
            </a:r>
          </a:p>
          <a:p>
            <a:pPr marL="285750" indent="-285750" algn="r" rtl="1">
              <a:lnSpc>
                <a:spcPts val="2400"/>
              </a:lnSpc>
              <a:spcAft>
                <a:spcPts val="600"/>
              </a:spcAft>
              <a:buFont typeface="Arial" panose="020B0604020202020204" pitchFamily="34" charset="0"/>
              <a:buChar char="•"/>
            </a:pPr>
            <a:r>
              <a:rPr lang="en-US" sz="1600" dirty="0">
                <a:latin typeface="Calibri Light" panose="020F0302020204030204" pitchFamily="34" charset="0"/>
                <a:cs typeface="Calibri Light" panose="020F0302020204030204" pitchFamily="34" charset="0"/>
              </a:rPr>
              <a:t>h</a:t>
            </a:r>
            <a:r>
              <a:rPr lang="he-IL" sz="1600" dirty="0">
                <a:latin typeface="Calibri Light" panose="020F0302020204030204" pitchFamily="34" charset="0"/>
                <a:cs typeface="Calibri Light" panose="020F0302020204030204" pitchFamily="34" charset="0"/>
              </a:rPr>
              <a:t> הוא משתנה שתלוי באוויר ובמאפייני המוט ולכן גם אותו קשה למצוא. </a:t>
            </a:r>
          </a:p>
          <a:p>
            <a:pPr algn="r" rtl="1">
              <a:lnSpc>
                <a:spcPts val="2400"/>
              </a:lnSpc>
              <a:spcAft>
                <a:spcPts val="600"/>
              </a:spcAft>
            </a:pPr>
            <a:r>
              <a:rPr lang="he-IL" sz="1600" dirty="0">
                <a:latin typeface="Calibri Light" panose="020F0302020204030204" pitchFamily="34" charset="0"/>
                <a:cs typeface="Calibri Light" panose="020F0302020204030204" pitchFamily="34" charset="0"/>
              </a:rPr>
              <a:t>במקום להציב ערכים ו"לנחש" את </a:t>
            </a:r>
            <a:r>
              <a:rPr lang="en-US" sz="1600" dirty="0">
                <a:latin typeface="Calibri Light" panose="020F0302020204030204" pitchFamily="34" charset="0"/>
                <a:cs typeface="Calibri Light" panose="020F0302020204030204" pitchFamily="34" charset="0"/>
              </a:rPr>
              <a:t>m</a:t>
            </a:r>
            <a:r>
              <a:rPr lang="he-IL" sz="1600" dirty="0">
                <a:latin typeface="Calibri Light" panose="020F0302020204030204" pitchFamily="34" charset="0"/>
                <a:cs typeface="Calibri Light" panose="020F0302020204030204" pitchFamily="34" charset="0"/>
              </a:rPr>
              <a:t> על ידי ניסוי וטעיה, החלטנו לנסות למצוא את </a:t>
            </a:r>
            <a:r>
              <a:rPr lang="en-US" sz="1600" dirty="0">
                <a:latin typeface="Calibri Light" panose="020F0302020204030204" pitchFamily="34" charset="0"/>
                <a:cs typeface="Calibri Light" panose="020F0302020204030204" pitchFamily="34" charset="0"/>
              </a:rPr>
              <a:t>m</a:t>
            </a:r>
            <a:r>
              <a:rPr lang="he-IL" sz="1600" dirty="0">
                <a:latin typeface="Calibri Light" panose="020F0302020204030204" pitchFamily="34" charset="0"/>
                <a:cs typeface="Calibri Light" panose="020F0302020204030204" pitchFamily="34" charset="0"/>
              </a:rPr>
              <a:t> ע"י חישוב "מרחק" התוצאות</a:t>
            </a:r>
          </a:p>
        </p:txBody>
      </p:sp>
      <p:sp>
        <p:nvSpPr>
          <p:cNvPr id="2" name="TextBox 1">
            <a:extLst>
              <a:ext uri="{FF2B5EF4-FFF2-40B4-BE49-F238E27FC236}">
                <a16:creationId xmlns:a16="http://schemas.microsoft.com/office/drawing/2014/main" id="{CBE997A7-EA41-4448-9A72-A69E0D986BE6}"/>
              </a:ext>
            </a:extLst>
          </p:cNvPr>
          <p:cNvSpPr txBox="1"/>
          <p:nvPr/>
        </p:nvSpPr>
        <p:spPr>
          <a:xfrm>
            <a:off x="4130843" y="2280522"/>
            <a:ext cx="4694821" cy="2300886"/>
          </a:xfrm>
          <a:prstGeom prst="rect">
            <a:avLst/>
          </a:prstGeom>
          <a:noFill/>
        </p:spPr>
        <p:txBody>
          <a:bodyPr wrap="square" rtlCol="0">
            <a:spAutoFit/>
          </a:bodyPr>
          <a:lstStyle/>
          <a:p>
            <a:pPr algn="r" rtl="1">
              <a:lnSpc>
                <a:spcPts val="2400"/>
              </a:lnSpc>
              <a:spcAft>
                <a:spcPts val="600"/>
              </a:spcAft>
            </a:pPr>
            <a:r>
              <a:rPr lang="he-IL" sz="1600" dirty="0">
                <a:latin typeface="Calibri Light" panose="020F0302020204030204" pitchFamily="34" charset="0"/>
                <a:cs typeface="Calibri Light" panose="020F0302020204030204" pitchFamily="34" charset="0"/>
              </a:rPr>
              <a:t>הניסיוניות מהערכים של המודל האנליטי, ומציאת </a:t>
            </a:r>
            <a:r>
              <a:rPr lang="en-US" sz="1600" dirty="0">
                <a:latin typeface="Calibri Light" panose="020F0302020204030204" pitchFamily="34" charset="0"/>
                <a:cs typeface="Calibri Light" panose="020F0302020204030204" pitchFamily="34" charset="0"/>
              </a:rPr>
              <a:t>m</a:t>
            </a:r>
            <a:r>
              <a:rPr lang="he-IL" sz="1600" dirty="0">
                <a:latin typeface="Calibri Light" panose="020F0302020204030204" pitchFamily="34" charset="0"/>
                <a:cs typeface="Calibri Light" panose="020F0302020204030204" pitchFamily="34" charset="0"/>
              </a:rPr>
              <a:t> שעבורו "מרחק" זה הוא מינימלי (שיטת הריבועים המינימליים). </a:t>
            </a:r>
          </a:p>
          <a:p>
            <a:pPr algn="r" rtl="1">
              <a:lnSpc>
                <a:spcPts val="2400"/>
              </a:lnSpc>
              <a:spcAft>
                <a:spcPts val="600"/>
              </a:spcAft>
            </a:pPr>
            <a:r>
              <a:rPr lang="he-IL" sz="1600" dirty="0">
                <a:latin typeface="Calibri Light" panose="020F0302020204030204" pitchFamily="34" charset="0"/>
                <a:cs typeface="Calibri Light" panose="020F0302020204030204" pitchFamily="34" charset="0"/>
              </a:rPr>
              <a:t>נכנה את ה"מרחק" רמת דיוק: היא מוגדרת כסכום ריבועי ההפרשים בין הערך שחושב בנוסחה האנליטית, לבין תוצאות הניסוי. נרצה למצוא את</a:t>
            </a:r>
            <a:r>
              <a:rPr lang="en-US" sz="1600" dirty="0">
                <a:latin typeface="Calibri Light" panose="020F0302020204030204" pitchFamily="34" charset="0"/>
                <a:cs typeface="Calibri Light" panose="020F0302020204030204" pitchFamily="34" charset="0"/>
              </a:rPr>
              <a:t> m </a:t>
            </a:r>
            <a:r>
              <a:rPr lang="he-IL" sz="1600" dirty="0">
                <a:latin typeface="Calibri Light" panose="020F0302020204030204" pitchFamily="34" charset="0"/>
                <a:cs typeface="Calibri Light" panose="020F0302020204030204" pitchFamily="34" charset="0"/>
              </a:rPr>
              <a:t>שעבורו ערך זה מינימלי, כלומר ההפרש בין התוצאה הניסיונית לתוצאה האנליטית יהיה מינימלי. </a:t>
            </a:r>
          </a:p>
        </p:txBody>
      </p:sp>
    </p:spTree>
    <p:extLst>
      <p:ext uri="{BB962C8B-B14F-4D97-AF65-F5344CB8AC3E}">
        <p14:creationId xmlns:p14="http://schemas.microsoft.com/office/powerpoint/2010/main" val="27750869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1E70492-AC1C-4C34-AE4D-EBA6C6C11D41}"/>
              </a:ext>
            </a:extLst>
          </p:cNvPr>
          <p:cNvSpPr/>
          <p:nvPr/>
        </p:nvSpPr>
        <p:spPr>
          <a:xfrm>
            <a:off x="721895" y="317035"/>
            <a:ext cx="7981201" cy="400110"/>
          </a:xfrm>
          <a:prstGeom prst="rect">
            <a:avLst/>
          </a:prstGeom>
        </p:spPr>
        <p:txBody>
          <a:bodyPr wrap="square">
            <a:spAutoFit/>
          </a:bodyPr>
          <a:lstStyle/>
          <a:p>
            <a:pPr algn="r" rtl="1"/>
            <a:r>
              <a:rPr lang="he-IL" sz="2000" u="sng" dirty="0">
                <a:latin typeface="Calibri Light" panose="020F0302020204030204" pitchFamily="34" charset="0"/>
                <a:cs typeface="Calibri Light" panose="020F0302020204030204" pitchFamily="34" charset="0"/>
              </a:rPr>
              <a:t>תוצאות המודל האנליטי והשוואה לתוצאות הניסוי – מוט הפלדה</a:t>
            </a:r>
          </a:p>
        </p:txBody>
      </p:sp>
      <p:graphicFrame>
        <p:nvGraphicFramePr>
          <p:cNvPr id="5" name="Chart 4">
            <a:extLst>
              <a:ext uri="{FF2B5EF4-FFF2-40B4-BE49-F238E27FC236}">
                <a16:creationId xmlns:a16="http://schemas.microsoft.com/office/drawing/2014/main" id="{00000000-0008-0000-0800-000003000000}"/>
              </a:ext>
            </a:extLst>
          </p:cNvPr>
          <p:cNvGraphicFramePr/>
          <p:nvPr>
            <p:extLst>
              <p:ext uri="{D42A27DB-BD31-4B8C-83A1-F6EECF244321}">
                <p14:modId xmlns:p14="http://schemas.microsoft.com/office/powerpoint/2010/main" val="1533075068"/>
              </p:ext>
            </p:extLst>
          </p:nvPr>
        </p:nvGraphicFramePr>
        <p:xfrm>
          <a:off x="4393531" y="1376350"/>
          <a:ext cx="4349416" cy="34671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 name="Chart 5">
            <a:extLst>
              <a:ext uri="{FF2B5EF4-FFF2-40B4-BE49-F238E27FC236}">
                <a16:creationId xmlns:a16="http://schemas.microsoft.com/office/drawing/2014/main" id="{00000000-0008-0000-0800-000006000000}"/>
              </a:ext>
            </a:extLst>
          </p:cNvPr>
          <p:cNvGraphicFramePr/>
          <p:nvPr>
            <p:extLst>
              <p:ext uri="{D42A27DB-BD31-4B8C-83A1-F6EECF244321}">
                <p14:modId xmlns:p14="http://schemas.microsoft.com/office/powerpoint/2010/main" val="565064969"/>
              </p:ext>
            </p:extLst>
          </p:nvPr>
        </p:nvGraphicFramePr>
        <p:xfrm>
          <a:off x="401053" y="1376350"/>
          <a:ext cx="3992478" cy="34671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3057382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2" name="Rectangle 1">
            <a:extLst>
              <a:ext uri="{FF2B5EF4-FFF2-40B4-BE49-F238E27FC236}">
                <a16:creationId xmlns:a16="http://schemas.microsoft.com/office/drawing/2014/main" id="{FD72C09C-28F7-4DF1-9E65-0E2AC2D80B25}"/>
              </a:ext>
            </a:extLst>
          </p:cNvPr>
          <p:cNvSpPr/>
          <p:nvPr/>
        </p:nvSpPr>
        <p:spPr>
          <a:xfrm>
            <a:off x="242014" y="274529"/>
            <a:ext cx="8659974" cy="2968761"/>
          </a:xfrm>
          <a:prstGeom prst="rect">
            <a:avLst/>
          </a:prstGeom>
        </p:spPr>
        <p:txBody>
          <a:bodyPr wrap="square">
            <a:spAutoFit/>
          </a:bodyPr>
          <a:lstStyle/>
          <a:p>
            <a:pPr algn="r" rtl="1">
              <a:lnSpc>
                <a:spcPct val="120000"/>
              </a:lnSpc>
              <a:spcAft>
                <a:spcPts val="600"/>
              </a:spcAft>
            </a:pPr>
            <a:r>
              <a:rPr lang="he-IL" sz="2000" u="sng" dirty="0">
                <a:latin typeface="Calibri Light" panose="020F0302020204030204" pitchFamily="34" charset="0"/>
                <a:cs typeface="Calibri Light" panose="020F0302020204030204" pitchFamily="34" charset="0"/>
              </a:rPr>
              <a:t>מעבר חום יכול להתבצע ב-3 אופנים: </a:t>
            </a:r>
          </a:p>
          <a:p>
            <a:pPr algn="r" rtl="1">
              <a:lnSpc>
                <a:spcPct val="120000"/>
              </a:lnSpc>
              <a:spcAft>
                <a:spcPts val="600"/>
              </a:spcAft>
            </a:pPr>
            <a:r>
              <a:rPr lang="he-IL" sz="1600" dirty="0">
                <a:latin typeface="Calibri Light" panose="020F0302020204030204" pitchFamily="34" charset="0"/>
                <a:cs typeface="Calibri Light" panose="020F0302020204030204" pitchFamily="34" charset="0"/>
              </a:rPr>
              <a:t>תופעת מעבר החום שהוא מעבר של אנרגיה במרחב יכול להתרחש ב-3 דרכים עיקריות. </a:t>
            </a:r>
          </a:p>
          <a:p>
            <a:pPr marL="285750" indent="-285750" algn="r" rtl="1">
              <a:lnSpc>
                <a:spcPct val="120000"/>
              </a:lnSpc>
              <a:spcAft>
                <a:spcPts val="600"/>
              </a:spcAft>
              <a:buFont typeface="Arial" panose="020B0604020202020204" pitchFamily="34" charset="0"/>
              <a:buChar char="•"/>
            </a:pPr>
            <a:r>
              <a:rPr lang="he-IL" sz="1600" dirty="0">
                <a:latin typeface="Calibri Light" panose="020F0302020204030204" pitchFamily="34" charset="0"/>
                <a:cs typeface="Calibri Light" panose="020F0302020204030204" pitchFamily="34" charset="0"/>
              </a:rPr>
              <a:t>קרינה – (</a:t>
            </a:r>
            <a:r>
              <a:rPr lang="en-US" sz="1600" dirty="0">
                <a:latin typeface="Calibri Light" panose="020F0302020204030204" pitchFamily="34" charset="0"/>
                <a:cs typeface="Calibri Light" panose="020F0302020204030204" pitchFamily="34" charset="0"/>
              </a:rPr>
              <a:t>Radiation</a:t>
            </a:r>
            <a:r>
              <a:rPr lang="he-IL" sz="1600" dirty="0">
                <a:latin typeface="Calibri Light" panose="020F0302020204030204" pitchFamily="34" charset="0"/>
                <a:cs typeface="Calibri Light" panose="020F0302020204030204" pitchFamily="34" charset="0"/>
              </a:rPr>
              <a:t>) מעבר חום שמתרחש בעקבות קרינה אלקטרומגנטית. </a:t>
            </a:r>
          </a:p>
          <a:p>
            <a:pPr marL="285750" indent="-285750" algn="r" rtl="1">
              <a:lnSpc>
                <a:spcPct val="120000"/>
              </a:lnSpc>
              <a:spcAft>
                <a:spcPts val="600"/>
              </a:spcAft>
              <a:buFont typeface="Arial" panose="020B0604020202020204" pitchFamily="34" charset="0"/>
              <a:buChar char="•"/>
            </a:pPr>
            <a:r>
              <a:rPr lang="he-IL" sz="1600" dirty="0" err="1">
                <a:latin typeface="Calibri Light" panose="020F0302020204030204" pitchFamily="34" charset="0"/>
                <a:cs typeface="Calibri Light" panose="020F0302020204030204" pitchFamily="34" charset="0"/>
              </a:rPr>
              <a:t>אדווקציה</a:t>
            </a:r>
            <a:r>
              <a:rPr lang="he-IL" sz="1600" dirty="0">
                <a:latin typeface="Calibri Light" panose="020F0302020204030204" pitchFamily="34" charset="0"/>
                <a:cs typeface="Calibri Light" panose="020F0302020204030204" pitchFamily="34" charset="0"/>
              </a:rPr>
              <a:t> – (</a:t>
            </a:r>
            <a:r>
              <a:rPr lang="en-US" sz="1600" dirty="0">
                <a:latin typeface="Calibri Light" panose="020F0302020204030204" pitchFamily="34" charset="0"/>
                <a:cs typeface="Calibri Light" panose="020F0302020204030204" pitchFamily="34" charset="0"/>
              </a:rPr>
              <a:t>Advection</a:t>
            </a:r>
            <a:r>
              <a:rPr lang="he-IL" sz="1600" dirty="0">
                <a:latin typeface="Calibri Light" panose="020F0302020204030204" pitchFamily="34" charset="0"/>
                <a:cs typeface="Calibri Light" panose="020F0302020204030204" pitchFamily="34" charset="0"/>
              </a:rPr>
              <a:t>) מעבר אנרגיה בין שני אזורים בעלי טמפרטורה שונה על ידי תנועת אטומים או מולקולות בתוך נוזל וגזים.</a:t>
            </a:r>
          </a:p>
          <a:p>
            <a:pPr marL="285750" indent="-285750" algn="r" rtl="1">
              <a:lnSpc>
                <a:spcPct val="120000"/>
              </a:lnSpc>
              <a:spcAft>
                <a:spcPts val="600"/>
              </a:spcAft>
              <a:buFont typeface="Arial" panose="020B0604020202020204" pitchFamily="34" charset="0"/>
              <a:buChar char="•"/>
            </a:pPr>
            <a:r>
              <a:rPr lang="he-IL" sz="1600" dirty="0">
                <a:latin typeface="Calibri Light" panose="020F0302020204030204" pitchFamily="34" charset="0"/>
                <a:cs typeface="Calibri Light" panose="020F0302020204030204" pitchFamily="34" charset="0"/>
              </a:rPr>
              <a:t>הולכה – (</a:t>
            </a:r>
            <a:r>
              <a:rPr lang="en-US" sz="1600" dirty="0">
                <a:latin typeface="Calibri Light" panose="020F0302020204030204" pitchFamily="34" charset="0"/>
                <a:cs typeface="Calibri Light" panose="020F0302020204030204" pitchFamily="34" charset="0"/>
              </a:rPr>
              <a:t>Conduction</a:t>
            </a:r>
            <a:r>
              <a:rPr lang="he-IL" sz="1600" dirty="0">
                <a:latin typeface="Calibri Light" panose="020F0302020204030204" pitchFamily="34" charset="0"/>
                <a:cs typeface="Calibri Light" panose="020F0302020204030204" pitchFamily="34" charset="0"/>
              </a:rPr>
              <a:t>) מעבר אנרגיה באינטראקציה קצרת טווח (התנגשויות) בין אטומים או מולקולות, שבהם עוברת אנרגיה מגוף בעל טמפרטורה גבוהה לגוף בעל טמפרטורה נמוכה יותר.</a:t>
            </a:r>
            <a:endParaRPr lang="en-US" sz="1600" dirty="0">
              <a:latin typeface="Calibri Light" panose="020F0302020204030204" pitchFamily="34" charset="0"/>
              <a:cs typeface="Calibri Light" panose="020F0302020204030204" pitchFamily="34" charset="0"/>
            </a:endParaRPr>
          </a:p>
          <a:p>
            <a:pPr algn="r" rtl="1">
              <a:lnSpc>
                <a:spcPct val="120000"/>
              </a:lnSpc>
              <a:spcAft>
                <a:spcPts val="600"/>
              </a:spcAft>
            </a:pPr>
            <a:r>
              <a:rPr lang="he-IL" sz="1600" dirty="0">
                <a:latin typeface="Calibri Light" panose="020F0302020204030204" pitchFamily="34" charset="0"/>
                <a:cs typeface="Calibri Light" panose="020F0302020204030204" pitchFamily="34" charset="0"/>
              </a:rPr>
              <a:t>בניסוי שלנו נתמקד בהולכת חום. </a:t>
            </a:r>
          </a:p>
        </p:txBody>
      </p:sp>
      <p:pic>
        <p:nvPicPr>
          <p:cNvPr id="5" name="Picture 4">
            <a:extLst>
              <a:ext uri="{FF2B5EF4-FFF2-40B4-BE49-F238E27FC236}">
                <a16:creationId xmlns:a16="http://schemas.microsoft.com/office/drawing/2014/main" id="{9A5660F0-1D30-46F6-AB43-0F3615A48D0C}"/>
              </a:ext>
            </a:extLst>
          </p:cNvPr>
          <p:cNvPicPr>
            <a:picLocks noChangeAspect="1"/>
          </p:cNvPicPr>
          <p:nvPr/>
        </p:nvPicPr>
        <p:blipFill>
          <a:blip r:embed="rId3"/>
          <a:stretch>
            <a:fillRect/>
          </a:stretch>
        </p:blipFill>
        <p:spPr>
          <a:xfrm>
            <a:off x="242013" y="3136233"/>
            <a:ext cx="3015431" cy="1373606"/>
          </a:xfrm>
          <a:prstGeom prst="rect">
            <a:avLst/>
          </a:prstGeom>
        </p:spPr>
      </p:pic>
    </p:spTree>
    <p:extLst>
      <p:ext uri="{BB962C8B-B14F-4D97-AF65-F5344CB8AC3E}">
        <p14:creationId xmlns:p14="http://schemas.microsoft.com/office/powerpoint/2010/main" val="11575198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1E70492-AC1C-4C34-AE4D-EBA6C6C11D41}"/>
              </a:ext>
            </a:extLst>
          </p:cNvPr>
          <p:cNvSpPr/>
          <p:nvPr/>
        </p:nvSpPr>
        <p:spPr>
          <a:xfrm>
            <a:off x="721895" y="317035"/>
            <a:ext cx="7981201" cy="400110"/>
          </a:xfrm>
          <a:prstGeom prst="rect">
            <a:avLst/>
          </a:prstGeom>
        </p:spPr>
        <p:txBody>
          <a:bodyPr wrap="square">
            <a:spAutoFit/>
          </a:bodyPr>
          <a:lstStyle/>
          <a:p>
            <a:pPr algn="r" rtl="1"/>
            <a:r>
              <a:rPr lang="he-IL" sz="2000" u="sng" dirty="0">
                <a:latin typeface="Calibri Light" panose="020F0302020204030204" pitchFamily="34" charset="0"/>
                <a:cs typeface="Calibri Light" panose="020F0302020204030204" pitchFamily="34" charset="0"/>
              </a:rPr>
              <a:t>תוצאות המודל האנליטי והשוואה לתוצאות הניסוי – מוט האלומיניום</a:t>
            </a:r>
          </a:p>
        </p:txBody>
      </p:sp>
      <p:graphicFrame>
        <p:nvGraphicFramePr>
          <p:cNvPr id="7" name="Chart 6">
            <a:extLst>
              <a:ext uri="{FF2B5EF4-FFF2-40B4-BE49-F238E27FC236}">
                <a16:creationId xmlns:a16="http://schemas.microsoft.com/office/drawing/2014/main" id="{00000000-0008-0000-0800-000003000000}"/>
              </a:ext>
            </a:extLst>
          </p:cNvPr>
          <p:cNvGraphicFramePr/>
          <p:nvPr>
            <p:extLst>
              <p:ext uri="{D42A27DB-BD31-4B8C-83A1-F6EECF244321}">
                <p14:modId xmlns:p14="http://schemas.microsoft.com/office/powerpoint/2010/main" val="2026147264"/>
              </p:ext>
            </p:extLst>
          </p:nvPr>
        </p:nvGraphicFramePr>
        <p:xfrm>
          <a:off x="2397292" y="1376350"/>
          <a:ext cx="4349417" cy="34671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2435729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Rectangle 2">
                <a:extLst>
                  <a:ext uri="{FF2B5EF4-FFF2-40B4-BE49-F238E27FC236}">
                    <a16:creationId xmlns:a16="http://schemas.microsoft.com/office/drawing/2014/main" id="{11E9C3A2-9D69-454F-8425-D485162545FD}"/>
                  </a:ext>
                </a:extLst>
              </p:cNvPr>
              <p:cNvSpPr/>
              <p:nvPr/>
            </p:nvSpPr>
            <p:spPr>
              <a:xfrm>
                <a:off x="472990" y="1670799"/>
                <a:ext cx="8198020" cy="3381375"/>
              </a:xfrm>
              <a:prstGeom prst="rect">
                <a:avLst/>
              </a:prstGeom>
            </p:spPr>
            <p:txBody>
              <a:bodyPr wrap="square" anchor="ctr">
                <a:spAutoFit/>
              </a:bodyPr>
              <a:lstStyle/>
              <a:p>
                <a:pPr algn="r" rtl="1">
                  <a:lnSpc>
                    <a:spcPct val="150000"/>
                  </a:lnSpc>
                  <a:spcAft>
                    <a:spcPts val="800"/>
                  </a:spcAft>
                </a:pPr>
                <a:r>
                  <a:rPr lang="he-IL" sz="2000" u="sng" dirty="0">
                    <a:solidFill>
                      <a:prstClr val="black"/>
                    </a:solidFill>
                    <a:latin typeface="Calibri Light" panose="020F0302020204030204" pitchFamily="34" charset="0"/>
                    <a:cs typeface="Calibri Light" panose="020F0302020204030204" pitchFamily="34" charset="0"/>
                  </a:rPr>
                  <a:t>פתרון משוואת </a:t>
                </a:r>
                <a:r>
                  <a:rPr lang="en-US" sz="2000" u="sng" dirty="0">
                    <a:solidFill>
                      <a:prstClr val="black"/>
                    </a:solidFill>
                    <a:latin typeface="Calibri Light" panose="020F0302020204030204" pitchFamily="34" charset="0"/>
                    <a:cs typeface="Calibri Light" panose="020F0302020204030204" pitchFamily="34" charset="0"/>
                  </a:rPr>
                  <a:t>Fin</a:t>
                </a:r>
                <a:r>
                  <a:rPr lang="he-IL" sz="2000" u="sng" dirty="0">
                    <a:solidFill>
                      <a:prstClr val="black"/>
                    </a:solidFill>
                    <a:latin typeface="Calibri Light" panose="020F0302020204030204" pitchFamily="34" charset="0"/>
                    <a:cs typeface="Calibri Light" panose="020F0302020204030204" pitchFamily="34" charset="0"/>
                  </a:rPr>
                  <a:t> בתנאי השפה החדשים:</a:t>
                </a:r>
                <a:endParaRPr lang="he-IL" sz="2000" i="1" dirty="0">
                  <a:latin typeface="Cambria Math" panose="02040503050406030204" pitchFamily="18" charset="0"/>
                </a:endParaRPr>
              </a:p>
              <a:p>
                <a:pPr algn="l">
                  <a:lnSpc>
                    <a:spcPct val="150000"/>
                  </a:lnSpc>
                  <a:spcAft>
                    <a:spcPts val="800"/>
                  </a:spcAft>
                </a:pPr>
                <a14:m>
                  <m:oMathPara xmlns:m="http://schemas.openxmlformats.org/officeDocument/2006/math">
                    <m:oMathParaPr>
                      <m:jc m:val="centerGroup"/>
                    </m:oMathParaPr>
                    <m:oMath xmlns:m="http://schemas.openxmlformats.org/officeDocument/2006/math">
                      <m:acc>
                        <m:accPr>
                          <m:chr m:val="̃"/>
                          <m:ctrlPr>
                            <a:rPr lang="en-US" sz="2000" i="1" smtClean="0">
                              <a:latin typeface="Cambria Math" panose="02040503050406030204" pitchFamily="18" charset="0"/>
                            </a:rPr>
                          </m:ctrlPr>
                        </m:accPr>
                        <m:e>
                          <m:r>
                            <m:rPr>
                              <m:sty m:val="p"/>
                            </m:rPr>
                            <a:rPr lang="en-US" sz="2000" i="0">
                              <a:latin typeface="Cambria Math" panose="02040503050406030204" pitchFamily="18" charset="0"/>
                            </a:rPr>
                            <m:t>T</m:t>
                          </m:r>
                        </m:e>
                      </m:acc>
                      <m:d>
                        <m:dPr>
                          <m:ctrlPr>
                            <a:rPr lang="en-US" sz="2000" i="1">
                              <a:latin typeface="Cambria Math" panose="02040503050406030204" pitchFamily="18" charset="0"/>
                            </a:rPr>
                          </m:ctrlPr>
                        </m:dPr>
                        <m:e>
                          <m:r>
                            <m:rPr>
                              <m:sty m:val="p"/>
                            </m:rPr>
                            <a:rPr lang="en-US" sz="2000" i="0">
                              <a:latin typeface="Cambria Math" panose="02040503050406030204" pitchFamily="18" charset="0"/>
                            </a:rPr>
                            <m:t>x</m:t>
                          </m:r>
                        </m:e>
                      </m:d>
                      <m:r>
                        <a:rPr lang="en-US" sz="2000" i="0">
                          <a:latin typeface="Cambria Math" panose="02040503050406030204" pitchFamily="18" charset="0"/>
                        </a:rPr>
                        <m:t>=</m:t>
                      </m:r>
                      <m:sSub>
                        <m:sSubPr>
                          <m:ctrlPr>
                            <a:rPr lang="en-US" sz="2000" i="1">
                              <a:latin typeface="Cambria Math" panose="02040503050406030204" pitchFamily="18" charset="0"/>
                            </a:rPr>
                          </m:ctrlPr>
                        </m:sSubPr>
                        <m:e>
                          <m:acc>
                            <m:accPr>
                              <m:chr m:val="̃"/>
                              <m:ctrlPr>
                                <a:rPr lang="en-US" sz="2000" i="1">
                                  <a:latin typeface="Cambria Math" panose="02040503050406030204" pitchFamily="18" charset="0"/>
                                </a:rPr>
                              </m:ctrlPr>
                            </m:accPr>
                            <m:e>
                              <m:r>
                                <m:rPr>
                                  <m:sty m:val="p"/>
                                </m:rPr>
                                <a:rPr lang="en-US" sz="2000" i="0">
                                  <a:latin typeface="Cambria Math" panose="02040503050406030204" pitchFamily="18" charset="0"/>
                                </a:rPr>
                                <m:t>T</m:t>
                              </m:r>
                            </m:e>
                          </m:acc>
                        </m:e>
                        <m:sub>
                          <m:r>
                            <a:rPr lang="en-US" sz="2000" i="0">
                              <a:latin typeface="Cambria Math" panose="02040503050406030204" pitchFamily="18" charset="0"/>
                            </a:rPr>
                            <m:t>1</m:t>
                          </m:r>
                        </m:sub>
                      </m:sSub>
                      <m:f>
                        <m:fPr>
                          <m:ctrlPr>
                            <a:rPr lang="en-US" sz="2000" i="1">
                              <a:latin typeface="Cambria Math" panose="02040503050406030204" pitchFamily="18" charset="0"/>
                            </a:rPr>
                          </m:ctrlPr>
                        </m:fPr>
                        <m:num>
                          <m:r>
                            <m:rPr>
                              <m:sty m:val="p"/>
                            </m:rPr>
                            <a:rPr lang="en-US" sz="2000" i="0">
                              <a:latin typeface="Cambria Math" panose="02040503050406030204" pitchFamily="18" charset="0"/>
                            </a:rPr>
                            <m:t>k</m:t>
                          </m:r>
                          <m:r>
                            <a:rPr lang="en-US" sz="2000" i="0">
                              <a:latin typeface="Cambria Math" panose="02040503050406030204" pitchFamily="18" charset="0"/>
                            </a:rPr>
                            <m:t>∗</m:t>
                          </m:r>
                          <m:r>
                            <m:rPr>
                              <m:sty m:val="p"/>
                            </m:rPr>
                            <a:rPr lang="en-US" sz="2000" i="0">
                              <a:latin typeface="Cambria Math" panose="02040503050406030204" pitchFamily="18" charset="0"/>
                            </a:rPr>
                            <m:t>M</m:t>
                          </m:r>
                          <m:r>
                            <a:rPr lang="en-US" sz="2000" i="0">
                              <a:latin typeface="Cambria Math" panose="02040503050406030204" pitchFamily="18" charset="0"/>
                            </a:rPr>
                            <m:t>∗</m:t>
                          </m:r>
                          <m:r>
                            <m:rPr>
                              <m:sty m:val="p"/>
                            </m:rPr>
                            <a:rPr lang="en-US" sz="2000" i="0">
                              <a:latin typeface="Cambria Math" panose="02040503050406030204" pitchFamily="18" charset="0"/>
                            </a:rPr>
                            <m:t>cosh</m:t>
                          </m:r>
                          <m:r>
                            <a:rPr lang="en-US" sz="2000" i="0">
                              <a:latin typeface="Cambria Math" panose="02040503050406030204" pitchFamily="18" charset="0"/>
                            </a:rPr>
                            <m:t>⁡(</m:t>
                          </m:r>
                          <m:r>
                            <m:rPr>
                              <m:sty m:val="p"/>
                            </m:rPr>
                            <a:rPr lang="en-US" sz="2000" i="0">
                              <a:latin typeface="Cambria Math" panose="02040503050406030204" pitchFamily="18" charset="0"/>
                            </a:rPr>
                            <m:t>M</m:t>
                          </m:r>
                          <m:d>
                            <m:dPr>
                              <m:ctrlPr>
                                <a:rPr lang="en-US" sz="2000" i="1">
                                  <a:latin typeface="Cambria Math" panose="02040503050406030204" pitchFamily="18" charset="0"/>
                                </a:rPr>
                              </m:ctrlPr>
                            </m:dPr>
                            <m:e>
                              <m:r>
                                <m:rPr>
                                  <m:sty m:val="p"/>
                                </m:rPr>
                                <a:rPr lang="en-US" sz="2000" i="0">
                                  <a:latin typeface="Cambria Math" panose="02040503050406030204" pitchFamily="18" charset="0"/>
                                </a:rPr>
                                <m:t>L</m:t>
                              </m:r>
                              <m:r>
                                <a:rPr lang="en-US" sz="2000" i="0">
                                  <a:latin typeface="Cambria Math" panose="02040503050406030204" pitchFamily="18" charset="0"/>
                                </a:rPr>
                                <m:t>−</m:t>
                              </m:r>
                              <m:r>
                                <m:rPr>
                                  <m:sty m:val="p"/>
                                </m:rPr>
                                <a:rPr lang="en-US" sz="2000" i="0">
                                  <a:latin typeface="Cambria Math" panose="02040503050406030204" pitchFamily="18" charset="0"/>
                                </a:rPr>
                                <m:t>x</m:t>
                              </m:r>
                            </m:e>
                          </m:d>
                          <m:r>
                            <a:rPr lang="en-US" sz="2000" i="0">
                              <a:latin typeface="Cambria Math" panose="02040503050406030204" pitchFamily="18" charset="0"/>
                            </a:rPr>
                            <m:t>)+</m:t>
                          </m:r>
                          <m:r>
                            <m:rPr>
                              <m:sty m:val="p"/>
                            </m:rPr>
                            <a:rPr lang="en-US" sz="2000" i="0">
                              <a:latin typeface="Cambria Math" panose="02040503050406030204" pitchFamily="18" charset="0"/>
                            </a:rPr>
                            <m:t>h</m:t>
                          </m:r>
                          <m:r>
                            <a:rPr lang="en-US" sz="2000" i="0">
                              <a:latin typeface="Cambria Math" panose="02040503050406030204" pitchFamily="18" charset="0"/>
                            </a:rPr>
                            <m:t>∗</m:t>
                          </m:r>
                          <m:r>
                            <m:rPr>
                              <m:sty m:val="p"/>
                            </m:rPr>
                            <a:rPr lang="en-US" sz="2000" i="0">
                              <a:latin typeface="Cambria Math" panose="02040503050406030204" pitchFamily="18" charset="0"/>
                            </a:rPr>
                            <m:t>sinh</m:t>
                          </m:r>
                          <m:r>
                            <a:rPr lang="en-US" sz="2000" i="0">
                              <a:latin typeface="Cambria Math" panose="02040503050406030204" pitchFamily="18" charset="0"/>
                            </a:rPr>
                            <m:t>⁡(</m:t>
                          </m:r>
                          <m:r>
                            <m:rPr>
                              <m:sty m:val="p"/>
                            </m:rPr>
                            <a:rPr lang="en-US" sz="2000" i="0">
                              <a:latin typeface="Cambria Math" panose="02040503050406030204" pitchFamily="18" charset="0"/>
                            </a:rPr>
                            <m:t>M</m:t>
                          </m:r>
                          <m:d>
                            <m:dPr>
                              <m:ctrlPr>
                                <a:rPr lang="en-US" sz="2000" i="1">
                                  <a:latin typeface="Cambria Math" panose="02040503050406030204" pitchFamily="18" charset="0"/>
                                </a:rPr>
                              </m:ctrlPr>
                            </m:dPr>
                            <m:e>
                              <m:r>
                                <m:rPr>
                                  <m:sty m:val="p"/>
                                </m:rPr>
                                <a:rPr lang="en-US" sz="2000" i="0">
                                  <a:latin typeface="Cambria Math" panose="02040503050406030204" pitchFamily="18" charset="0"/>
                                </a:rPr>
                                <m:t>L</m:t>
                              </m:r>
                              <m:r>
                                <a:rPr lang="en-US" sz="2000" i="0">
                                  <a:latin typeface="Cambria Math" panose="02040503050406030204" pitchFamily="18" charset="0"/>
                                </a:rPr>
                                <m:t>−</m:t>
                              </m:r>
                              <m:r>
                                <m:rPr>
                                  <m:sty m:val="p"/>
                                </m:rPr>
                                <a:rPr lang="en-US" sz="2000" i="0">
                                  <a:latin typeface="Cambria Math" panose="02040503050406030204" pitchFamily="18" charset="0"/>
                                </a:rPr>
                                <m:t>x</m:t>
                              </m:r>
                            </m:e>
                          </m:d>
                          <m:r>
                            <a:rPr lang="en-US" sz="2000" i="0">
                              <a:latin typeface="Cambria Math" panose="02040503050406030204" pitchFamily="18" charset="0"/>
                            </a:rPr>
                            <m:t>)</m:t>
                          </m:r>
                        </m:num>
                        <m:den>
                          <m:r>
                            <m:rPr>
                              <m:sty m:val="p"/>
                            </m:rPr>
                            <a:rPr lang="en-US" sz="2000" i="0">
                              <a:latin typeface="Cambria Math" panose="02040503050406030204" pitchFamily="18" charset="0"/>
                            </a:rPr>
                            <m:t>k</m:t>
                          </m:r>
                          <m:r>
                            <a:rPr lang="en-US" sz="2000" i="0">
                              <a:latin typeface="Cambria Math" panose="02040503050406030204" pitchFamily="18" charset="0"/>
                            </a:rPr>
                            <m:t>∗</m:t>
                          </m:r>
                          <m:r>
                            <m:rPr>
                              <m:sty m:val="p"/>
                            </m:rPr>
                            <a:rPr lang="en-US" sz="2000" i="0">
                              <a:latin typeface="Cambria Math" panose="02040503050406030204" pitchFamily="18" charset="0"/>
                            </a:rPr>
                            <m:t>M</m:t>
                          </m:r>
                          <m:r>
                            <a:rPr lang="en-US" sz="2000" i="0">
                              <a:latin typeface="Cambria Math" panose="02040503050406030204" pitchFamily="18" charset="0"/>
                            </a:rPr>
                            <m:t>∗</m:t>
                          </m:r>
                          <m:func>
                            <m:funcPr>
                              <m:ctrlPr>
                                <a:rPr lang="en-US" sz="2000" i="1">
                                  <a:latin typeface="Cambria Math" panose="02040503050406030204" pitchFamily="18" charset="0"/>
                                </a:rPr>
                              </m:ctrlPr>
                            </m:funcPr>
                            <m:fName>
                              <m:r>
                                <m:rPr>
                                  <m:sty m:val="p"/>
                                </m:rPr>
                                <a:rPr lang="en-US" sz="2000" i="0">
                                  <a:latin typeface="Cambria Math" panose="02040503050406030204" pitchFamily="18" charset="0"/>
                                </a:rPr>
                                <m:t>cosh</m:t>
                              </m:r>
                            </m:fName>
                            <m:e>
                              <m:d>
                                <m:dPr>
                                  <m:ctrlPr>
                                    <a:rPr lang="en-US" sz="2000" i="1">
                                      <a:latin typeface="Cambria Math" panose="02040503050406030204" pitchFamily="18" charset="0"/>
                                    </a:rPr>
                                  </m:ctrlPr>
                                </m:dPr>
                                <m:e>
                                  <m:r>
                                    <m:rPr>
                                      <m:sty m:val="p"/>
                                    </m:rPr>
                                    <a:rPr lang="en-US" sz="2000" i="0">
                                      <a:latin typeface="Cambria Math" panose="02040503050406030204" pitchFamily="18" charset="0"/>
                                    </a:rPr>
                                    <m:t>ML</m:t>
                                  </m:r>
                                </m:e>
                              </m:d>
                            </m:e>
                          </m:func>
                          <m:r>
                            <a:rPr lang="en-US" sz="2000" i="0">
                              <a:latin typeface="Cambria Math" panose="02040503050406030204" pitchFamily="18" charset="0"/>
                            </a:rPr>
                            <m:t>+</m:t>
                          </m:r>
                          <m:r>
                            <m:rPr>
                              <m:sty m:val="p"/>
                            </m:rPr>
                            <a:rPr lang="en-US" sz="2000" i="0">
                              <a:latin typeface="Cambria Math" panose="02040503050406030204" pitchFamily="18" charset="0"/>
                            </a:rPr>
                            <m:t>h</m:t>
                          </m:r>
                          <m:r>
                            <a:rPr lang="en-US" sz="2000" i="0">
                              <a:latin typeface="Cambria Math" panose="02040503050406030204" pitchFamily="18" charset="0"/>
                            </a:rPr>
                            <m:t>∗</m:t>
                          </m:r>
                          <m:func>
                            <m:funcPr>
                              <m:ctrlPr>
                                <a:rPr lang="en-US" sz="2000" i="1">
                                  <a:latin typeface="Cambria Math" panose="02040503050406030204" pitchFamily="18" charset="0"/>
                                </a:rPr>
                              </m:ctrlPr>
                            </m:funcPr>
                            <m:fName>
                              <m:r>
                                <m:rPr>
                                  <m:sty m:val="p"/>
                                </m:rPr>
                                <a:rPr lang="en-US" sz="2000" i="0">
                                  <a:latin typeface="Cambria Math" panose="02040503050406030204" pitchFamily="18" charset="0"/>
                                </a:rPr>
                                <m:t>sinh</m:t>
                              </m:r>
                            </m:fName>
                            <m:e>
                              <m:d>
                                <m:dPr>
                                  <m:ctrlPr>
                                    <a:rPr lang="en-US" sz="2000" i="1">
                                      <a:latin typeface="Cambria Math" panose="02040503050406030204" pitchFamily="18" charset="0"/>
                                    </a:rPr>
                                  </m:ctrlPr>
                                </m:dPr>
                                <m:e>
                                  <m:r>
                                    <m:rPr>
                                      <m:sty m:val="p"/>
                                    </m:rPr>
                                    <a:rPr lang="en-US" sz="2000" i="0">
                                      <a:latin typeface="Cambria Math" panose="02040503050406030204" pitchFamily="18" charset="0"/>
                                    </a:rPr>
                                    <m:t>ML</m:t>
                                  </m:r>
                                </m:e>
                              </m:d>
                            </m:e>
                          </m:func>
                        </m:den>
                      </m:f>
                    </m:oMath>
                  </m:oMathPara>
                </a14:m>
                <a:endParaRPr lang="en-US" sz="2000" dirty="0">
                  <a:latin typeface="David" panose="020E0502060401010101" pitchFamily="34" charset="-79"/>
                  <a:ea typeface="Calibri" panose="020F0502020204030204" pitchFamily="34" charset="0"/>
                  <a:cs typeface="David" panose="020E0502060401010101" pitchFamily="34" charset="-79"/>
                </a:endParaRPr>
              </a:p>
              <a:p>
                <a:pPr algn="l">
                  <a:lnSpc>
                    <a:spcPct val="150000"/>
                  </a:lnSpc>
                  <a:spcAft>
                    <a:spcPts val="800"/>
                  </a:spcAft>
                </a:pPr>
                <a14:m>
                  <m:oMathPara xmlns:m="http://schemas.openxmlformats.org/officeDocument/2006/math">
                    <m:oMathParaPr>
                      <m:jc m:val="centerGroup"/>
                    </m:oMathParaPr>
                    <m:oMath xmlns:m="http://schemas.openxmlformats.org/officeDocument/2006/math">
                      <m:sSup>
                        <m:sSupPr>
                          <m:ctrlPr>
                            <a:rPr lang="en-US" sz="2000" i="1">
                              <a:latin typeface="Cambria Math" panose="02040503050406030204" pitchFamily="18" charset="0"/>
                              <a:ea typeface="Calibri" panose="020F0502020204030204" pitchFamily="34" charset="0"/>
                              <a:cs typeface="David" panose="020E0502060401010101" pitchFamily="34" charset="-79"/>
                            </a:rPr>
                          </m:ctrlPr>
                        </m:sSupPr>
                        <m:e>
                          <m:r>
                            <m:rPr>
                              <m:sty m:val="p"/>
                            </m:rPr>
                            <a:rPr lang="en-US" sz="2000" b="0" i="0" smtClean="0">
                              <a:latin typeface="Cambria Math" panose="02040503050406030204" pitchFamily="18" charset="0"/>
                              <a:ea typeface="Calibri" panose="020F0502020204030204" pitchFamily="34" charset="0"/>
                              <a:cs typeface="David" panose="020E0502060401010101" pitchFamily="34" charset="-79"/>
                            </a:rPr>
                            <m:t>M</m:t>
                          </m:r>
                        </m:e>
                        <m:sup>
                          <m:r>
                            <a:rPr lang="en-US" sz="2000" i="0">
                              <a:latin typeface="Cambria Math" panose="02040503050406030204" pitchFamily="18" charset="0"/>
                              <a:ea typeface="Calibri" panose="020F0502020204030204" pitchFamily="34" charset="0"/>
                              <a:cs typeface="David" panose="020E0502060401010101" pitchFamily="34" charset="-79"/>
                            </a:rPr>
                            <m:t>2</m:t>
                          </m:r>
                        </m:sup>
                      </m:sSup>
                      <m:r>
                        <a:rPr lang="en-US" sz="2000" i="0">
                          <a:latin typeface="Cambria Math" panose="02040503050406030204" pitchFamily="18" charset="0"/>
                          <a:ea typeface="Calibri" panose="020F0502020204030204" pitchFamily="34" charset="0"/>
                          <a:cs typeface="David" panose="020E0502060401010101" pitchFamily="34" charset="-79"/>
                        </a:rPr>
                        <m:t>=</m:t>
                      </m:r>
                      <m:f>
                        <m:fPr>
                          <m:ctrlPr>
                            <a:rPr lang="en-US" sz="2000" i="1">
                              <a:latin typeface="Cambria Math" panose="02040503050406030204" pitchFamily="18" charset="0"/>
                              <a:ea typeface="Calibri" panose="020F0502020204030204" pitchFamily="34" charset="0"/>
                              <a:cs typeface="David" panose="020E0502060401010101" pitchFamily="34" charset="-79"/>
                            </a:rPr>
                          </m:ctrlPr>
                        </m:fPr>
                        <m:num>
                          <m:r>
                            <m:rPr>
                              <m:sty m:val="p"/>
                            </m:rPr>
                            <a:rPr lang="en-US" sz="2000" i="0">
                              <a:latin typeface="Cambria Math" panose="02040503050406030204" pitchFamily="18" charset="0"/>
                              <a:ea typeface="Calibri" panose="020F0502020204030204" pitchFamily="34" charset="0"/>
                              <a:cs typeface="David" panose="020E0502060401010101" pitchFamily="34" charset="-79"/>
                            </a:rPr>
                            <m:t>h</m:t>
                          </m:r>
                          <m:r>
                            <a:rPr lang="en-US" sz="2000" i="0">
                              <a:latin typeface="Cambria Math" panose="02040503050406030204" pitchFamily="18" charset="0"/>
                              <a:ea typeface="Calibri" panose="020F0502020204030204" pitchFamily="34" charset="0"/>
                              <a:cs typeface="David" panose="020E0502060401010101" pitchFamily="34" charset="-79"/>
                            </a:rPr>
                            <m:t>∗</m:t>
                          </m:r>
                          <m:r>
                            <m:rPr>
                              <m:sty m:val="p"/>
                            </m:rPr>
                            <a:rPr lang="en-US" sz="2000" b="0" i="0" smtClean="0">
                              <a:latin typeface="Cambria Math" panose="02040503050406030204" pitchFamily="18" charset="0"/>
                              <a:ea typeface="Calibri" panose="020F0502020204030204" pitchFamily="34" charset="0"/>
                              <a:cs typeface="David" panose="020E0502060401010101" pitchFamily="34" charset="-79"/>
                            </a:rPr>
                            <m:t>p</m:t>
                          </m:r>
                        </m:num>
                        <m:den>
                          <m:r>
                            <m:rPr>
                              <m:sty m:val="p"/>
                            </m:rPr>
                            <a:rPr lang="en-US" sz="2000" b="0" i="0" smtClean="0">
                              <a:latin typeface="Cambria Math" panose="02040503050406030204" pitchFamily="18" charset="0"/>
                              <a:ea typeface="Calibri" panose="020F0502020204030204" pitchFamily="34" charset="0"/>
                              <a:cs typeface="David" panose="020E0502060401010101" pitchFamily="34" charset="-79"/>
                            </a:rPr>
                            <m:t>k</m:t>
                          </m:r>
                          <m:r>
                            <a:rPr lang="en-US" sz="2000" i="0">
                              <a:latin typeface="Cambria Math" panose="02040503050406030204" pitchFamily="18" charset="0"/>
                              <a:ea typeface="Calibri" panose="020F0502020204030204" pitchFamily="34" charset="0"/>
                              <a:cs typeface="David" panose="020E0502060401010101" pitchFamily="34" charset="-79"/>
                            </a:rPr>
                            <m:t>∗</m:t>
                          </m:r>
                          <m:r>
                            <m:rPr>
                              <m:sty m:val="p"/>
                            </m:rPr>
                            <a:rPr lang="en-US" sz="2000" b="0" i="0" smtClean="0">
                              <a:latin typeface="Cambria Math" panose="02040503050406030204" pitchFamily="18" charset="0"/>
                              <a:ea typeface="Calibri" panose="020F0502020204030204" pitchFamily="34" charset="0"/>
                              <a:cs typeface="David" panose="020E0502060401010101" pitchFamily="34" charset="-79"/>
                            </a:rPr>
                            <m:t>A</m:t>
                          </m:r>
                        </m:den>
                      </m:f>
                    </m:oMath>
                  </m:oMathPara>
                </a14:m>
                <a:endParaRPr lang="en-US" sz="2000" dirty="0">
                  <a:latin typeface="David" panose="020E0502060401010101" pitchFamily="34" charset="-79"/>
                  <a:ea typeface="Calibri" panose="020F0502020204030204" pitchFamily="34" charset="0"/>
                  <a:cs typeface="David" panose="020E0502060401010101" pitchFamily="34" charset="-79"/>
                </a:endParaRPr>
              </a:p>
              <a:p>
                <a:pPr algn="l">
                  <a:lnSpc>
                    <a:spcPct val="150000"/>
                  </a:lnSpc>
                  <a:spcAft>
                    <a:spcPts val="800"/>
                  </a:spcAft>
                </a:pP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ea typeface="Calibri" panose="020F0502020204030204" pitchFamily="34" charset="0"/>
                              <a:cs typeface="David" panose="020E0502060401010101" pitchFamily="34" charset="-79"/>
                            </a:rPr>
                          </m:ctrlPr>
                        </m:sSubPr>
                        <m:e>
                          <m:acc>
                            <m:accPr>
                              <m:chr m:val="̃"/>
                              <m:ctrlPr>
                                <a:rPr lang="en-US" sz="2000" i="1">
                                  <a:latin typeface="Cambria Math" panose="02040503050406030204" pitchFamily="18" charset="0"/>
                                  <a:ea typeface="Calibri" panose="020F0502020204030204" pitchFamily="34" charset="0"/>
                                  <a:cs typeface="David" panose="020E0502060401010101" pitchFamily="34" charset="-79"/>
                                </a:rPr>
                              </m:ctrlPr>
                            </m:accPr>
                            <m:e>
                              <m:r>
                                <m:rPr>
                                  <m:sty m:val="p"/>
                                </m:rPr>
                                <a:rPr lang="en-US" sz="2000" i="0">
                                  <a:latin typeface="Cambria Math" panose="02040503050406030204" pitchFamily="18" charset="0"/>
                                  <a:ea typeface="Calibri" panose="020F0502020204030204" pitchFamily="34" charset="0"/>
                                  <a:cs typeface="David" panose="020E0502060401010101" pitchFamily="34" charset="-79"/>
                                </a:rPr>
                                <m:t>T</m:t>
                              </m:r>
                            </m:e>
                          </m:acc>
                        </m:e>
                        <m:sub>
                          <m:r>
                            <a:rPr lang="en-US" sz="2000" i="0">
                              <a:latin typeface="Cambria Math" panose="02040503050406030204" pitchFamily="18" charset="0"/>
                              <a:ea typeface="Calibri" panose="020F0502020204030204" pitchFamily="34" charset="0"/>
                              <a:cs typeface="David" panose="020E0502060401010101" pitchFamily="34" charset="-79"/>
                            </a:rPr>
                            <m:t>1</m:t>
                          </m:r>
                        </m:sub>
                      </m:sSub>
                      <m:r>
                        <a:rPr lang="en-US" sz="2000" i="0">
                          <a:latin typeface="Cambria Math" panose="02040503050406030204" pitchFamily="18" charset="0"/>
                          <a:ea typeface="Calibri" panose="020F0502020204030204" pitchFamily="34" charset="0"/>
                          <a:cs typeface="David" panose="020E0502060401010101" pitchFamily="34" charset="-79"/>
                        </a:rPr>
                        <m:t>=</m:t>
                      </m:r>
                      <m:sSub>
                        <m:sSubPr>
                          <m:ctrlPr>
                            <a:rPr lang="en-US" sz="2000" i="1">
                              <a:latin typeface="Cambria Math" panose="02040503050406030204" pitchFamily="18" charset="0"/>
                              <a:ea typeface="Calibri" panose="020F0502020204030204" pitchFamily="34" charset="0"/>
                              <a:cs typeface="David" panose="020E0502060401010101" pitchFamily="34" charset="-79"/>
                            </a:rPr>
                          </m:ctrlPr>
                        </m:sSubPr>
                        <m:e>
                          <m:r>
                            <m:rPr>
                              <m:sty m:val="p"/>
                            </m:rPr>
                            <a:rPr lang="en-US" sz="2000" i="0">
                              <a:latin typeface="Cambria Math" panose="02040503050406030204" pitchFamily="18" charset="0"/>
                              <a:ea typeface="Calibri" panose="020F0502020204030204" pitchFamily="34" charset="0"/>
                              <a:cs typeface="David" panose="020E0502060401010101" pitchFamily="34" charset="-79"/>
                            </a:rPr>
                            <m:t>T</m:t>
                          </m:r>
                        </m:e>
                        <m:sub>
                          <m:r>
                            <a:rPr lang="he-IL" sz="2000" i="0">
                              <a:latin typeface="Cambria Math" panose="02040503050406030204" pitchFamily="18" charset="0"/>
                              <a:ea typeface="Calibri" panose="020F0502020204030204" pitchFamily="34" charset="0"/>
                              <a:cs typeface="David" panose="020E0502060401010101" pitchFamily="34" charset="-79"/>
                            </a:rPr>
                            <m:t>תנור</m:t>
                          </m:r>
                        </m:sub>
                      </m:sSub>
                      <m:r>
                        <a:rPr lang="en-US" sz="2000" i="0">
                          <a:latin typeface="Cambria Math" panose="02040503050406030204" pitchFamily="18" charset="0"/>
                          <a:ea typeface="Calibri" panose="020F0502020204030204" pitchFamily="34" charset="0"/>
                          <a:cs typeface="David" panose="020E0502060401010101" pitchFamily="34" charset="-79"/>
                        </a:rPr>
                        <m:t>−</m:t>
                      </m:r>
                      <m:sSub>
                        <m:sSubPr>
                          <m:ctrlPr>
                            <a:rPr lang="en-US" sz="2000" i="1">
                              <a:latin typeface="Cambria Math" panose="02040503050406030204" pitchFamily="18" charset="0"/>
                              <a:ea typeface="Calibri" panose="020F0502020204030204" pitchFamily="34" charset="0"/>
                              <a:cs typeface="David" panose="020E0502060401010101" pitchFamily="34" charset="-79"/>
                            </a:rPr>
                          </m:ctrlPr>
                        </m:sSubPr>
                        <m:e>
                          <m:r>
                            <m:rPr>
                              <m:sty m:val="p"/>
                            </m:rPr>
                            <a:rPr lang="en-US" sz="2000" i="0">
                              <a:latin typeface="Cambria Math" panose="02040503050406030204" pitchFamily="18" charset="0"/>
                              <a:ea typeface="Calibri" panose="020F0502020204030204" pitchFamily="34" charset="0"/>
                              <a:cs typeface="David" panose="020E0502060401010101" pitchFamily="34" charset="-79"/>
                            </a:rPr>
                            <m:t>T</m:t>
                          </m:r>
                        </m:e>
                        <m:sub>
                          <m:r>
                            <a:rPr lang="he-IL" sz="2000" i="0">
                              <a:latin typeface="Cambria Math" panose="02040503050406030204" pitchFamily="18" charset="0"/>
                              <a:ea typeface="Calibri" panose="020F0502020204030204" pitchFamily="34" charset="0"/>
                              <a:cs typeface="David" panose="020E0502060401010101" pitchFamily="34" charset="-79"/>
                            </a:rPr>
                            <m:t>אוויר</m:t>
                          </m:r>
                        </m:sub>
                      </m:sSub>
                    </m:oMath>
                  </m:oMathPara>
                </a14:m>
                <a:endParaRPr lang="en-US" sz="2000" dirty="0">
                  <a:latin typeface="David" panose="020E0502060401010101" pitchFamily="34" charset="-79"/>
                  <a:ea typeface="Calibri" panose="020F0502020204030204" pitchFamily="34" charset="0"/>
                  <a:cs typeface="David" panose="020E0502060401010101" pitchFamily="34" charset="-79"/>
                </a:endParaRPr>
              </a:p>
            </p:txBody>
          </p:sp>
        </mc:Choice>
        <mc:Fallback>
          <p:sp>
            <p:nvSpPr>
              <p:cNvPr id="3" name="Rectangle 2">
                <a:extLst>
                  <a:ext uri="{FF2B5EF4-FFF2-40B4-BE49-F238E27FC236}">
                    <a16:creationId xmlns:a16="http://schemas.microsoft.com/office/drawing/2014/main" id="{11E9C3A2-9D69-454F-8425-D485162545FD}"/>
                  </a:ext>
                </a:extLst>
              </p:cNvPr>
              <p:cNvSpPr>
                <a:spLocks noRot="1" noChangeAspect="1" noMove="1" noResize="1" noEditPoints="1" noAdjustHandles="1" noChangeArrowheads="1" noChangeShapeType="1" noTextEdit="1"/>
              </p:cNvSpPr>
              <p:nvPr/>
            </p:nvSpPr>
            <p:spPr>
              <a:xfrm>
                <a:off x="472990" y="1670799"/>
                <a:ext cx="8198020" cy="3381375"/>
              </a:xfrm>
              <a:prstGeom prst="rect">
                <a:avLst/>
              </a:prstGeom>
              <a:blipFill>
                <a:blip r:embed="rId3"/>
                <a:stretch>
                  <a:fillRect r="-818"/>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6FD7FB60-C29C-451B-9864-13055DD4B382}"/>
              </a:ext>
            </a:extLst>
          </p:cNvPr>
          <p:cNvSpPr/>
          <p:nvPr/>
        </p:nvSpPr>
        <p:spPr>
          <a:xfrm>
            <a:off x="472991" y="262465"/>
            <a:ext cx="8198020" cy="1408334"/>
          </a:xfrm>
          <a:prstGeom prst="rect">
            <a:avLst/>
          </a:prstGeom>
        </p:spPr>
        <p:txBody>
          <a:bodyPr wrap="square" numCol="1" anchor="t">
            <a:spAutoFit/>
          </a:bodyPr>
          <a:lstStyle/>
          <a:p>
            <a:pPr algn="r" rtl="1">
              <a:lnSpc>
                <a:spcPct val="150000"/>
              </a:lnSpc>
              <a:spcAft>
                <a:spcPts val="600"/>
              </a:spcAft>
            </a:pPr>
            <a:r>
              <a:rPr lang="he-IL" sz="2000" u="sng" dirty="0">
                <a:latin typeface="Calibri Light" panose="020F0302020204030204" pitchFamily="34" charset="0"/>
                <a:cs typeface="Calibri Light" panose="020F0302020204030204" pitchFamily="34" charset="0"/>
              </a:rPr>
              <a:t>תנאי השפה החדשים</a:t>
            </a:r>
          </a:p>
          <a:p>
            <a:pPr marL="285750" indent="-285750" algn="r" rtl="1">
              <a:lnSpc>
                <a:spcPct val="150000"/>
              </a:lnSpc>
              <a:spcAft>
                <a:spcPts val="600"/>
              </a:spcAft>
              <a:buFont typeface="Arial" panose="020B0604020202020204" pitchFamily="34" charset="0"/>
              <a:buChar char="•"/>
            </a:pPr>
            <a:r>
              <a:rPr lang="he-IL" sz="1600" dirty="0">
                <a:latin typeface="Calibri Light" panose="020F0302020204030204" pitchFamily="34" charset="0"/>
                <a:cs typeface="Calibri Light" panose="020F0302020204030204" pitchFamily="34" charset="0"/>
              </a:rPr>
              <a:t>טמפרטורה קצה המוט שנמצא בתוך התנור במצב שיווי המשקל שווה לטמפרטורת התנור.</a:t>
            </a:r>
          </a:p>
          <a:p>
            <a:pPr marL="285750" indent="-285750" algn="r" rtl="1">
              <a:lnSpc>
                <a:spcPct val="150000"/>
              </a:lnSpc>
              <a:spcAft>
                <a:spcPts val="600"/>
              </a:spcAft>
              <a:buFont typeface="Arial" panose="020B0604020202020204" pitchFamily="34" charset="0"/>
              <a:buChar char="•"/>
            </a:pPr>
            <a:r>
              <a:rPr lang="he-IL" sz="1600" dirty="0">
                <a:latin typeface="Calibri Light" panose="020F0302020204030204" pitchFamily="34" charset="0"/>
                <a:cs typeface="Calibri Light" panose="020F0302020204030204" pitchFamily="34" charset="0"/>
              </a:rPr>
              <a:t>בקצה המוט שנמצא באוויר כמות האנרגיה שנכנסת שווה לכמות האנרגיה שיוצאת. </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1E70492-AC1C-4C34-AE4D-EBA6C6C11D41}"/>
              </a:ext>
            </a:extLst>
          </p:cNvPr>
          <p:cNvSpPr/>
          <p:nvPr/>
        </p:nvSpPr>
        <p:spPr>
          <a:xfrm>
            <a:off x="721895" y="317035"/>
            <a:ext cx="7981201" cy="400110"/>
          </a:xfrm>
          <a:prstGeom prst="rect">
            <a:avLst/>
          </a:prstGeom>
        </p:spPr>
        <p:txBody>
          <a:bodyPr wrap="square">
            <a:spAutoFit/>
          </a:bodyPr>
          <a:lstStyle/>
          <a:p>
            <a:pPr algn="r" rtl="1"/>
            <a:r>
              <a:rPr lang="he-IL" sz="2000" u="sng" dirty="0">
                <a:latin typeface="Calibri Light" panose="020F0302020204030204" pitchFamily="34" charset="0"/>
                <a:cs typeface="Calibri Light" panose="020F0302020204030204" pitchFamily="34" charset="0"/>
              </a:rPr>
              <a:t>תוצאות המודל האנליטי והשוואה לתוצאות הניסוי – מוט האלומיניום</a:t>
            </a:r>
          </a:p>
        </p:txBody>
      </p:sp>
      <p:graphicFrame>
        <p:nvGraphicFramePr>
          <p:cNvPr id="7" name="Chart 6">
            <a:extLst>
              <a:ext uri="{FF2B5EF4-FFF2-40B4-BE49-F238E27FC236}">
                <a16:creationId xmlns:a16="http://schemas.microsoft.com/office/drawing/2014/main" id="{1C63145A-8139-490A-A7DE-B9B69177E6B5}"/>
              </a:ext>
            </a:extLst>
          </p:cNvPr>
          <p:cNvGraphicFramePr/>
          <p:nvPr>
            <p:extLst>
              <p:ext uri="{D42A27DB-BD31-4B8C-83A1-F6EECF244321}">
                <p14:modId xmlns:p14="http://schemas.microsoft.com/office/powerpoint/2010/main" val="152379504"/>
              </p:ext>
            </p:extLst>
          </p:nvPr>
        </p:nvGraphicFramePr>
        <p:xfrm>
          <a:off x="4393530" y="1376351"/>
          <a:ext cx="4309566" cy="3467099"/>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8" name="Chart 7">
            <a:extLst>
              <a:ext uri="{FF2B5EF4-FFF2-40B4-BE49-F238E27FC236}">
                <a16:creationId xmlns:a16="http://schemas.microsoft.com/office/drawing/2014/main" id="{47154AA6-D8F5-402B-895E-CDCFC424CCFD}"/>
              </a:ext>
            </a:extLst>
          </p:cNvPr>
          <p:cNvGraphicFramePr/>
          <p:nvPr>
            <p:extLst>
              <p:ext uri="{D42A27DB-BD31-4B8C-83A1-F6EECF244321}">
                <p14:modId xmlns:p14="http://schemas.microsoft.com/office/powerpoint/2010/main" val="3996479217"/>
              </p:ext>
            </p:extLst>
          </p:nvPr>
        </p:nvGraphicFramePr>
        <p:xfrm>
          <a:off x="440904" y="1376351"/>
          <a:ext cx="3952626" cy="3467099"/>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9873697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hart 1048">
            <a:extLst>
              <a:ext uri="{FF2B5EF4-FFF2-40B4-BE49-F238E27FC236}">
                <a16:creationId xmlns:a16="http://schemas.microsoft.com/office/drawing/2014/main" id="{FF80ED39-A7D1-44AC-B76F-E2EEF4810D35}"/>
              </a:ext>
            </a:extLst>
          </p:cNvPr>
          <p:cNvGraphicFramePr/>
          <p:nvPr>
            <p:extLst>
              <p:ext uri="{D42A27DB-BD31-4B8C-83A1-F6EECF244321}">
                <p14:modId xmlns:p14="http://schemas.microsoft.com/office/powerpoint/2010/main" val="1578173653"/>
              </p:ext>
            </p:extLst>
          </p:nvPr>
        </p:nvGraphicFramePr>
        <p:xfrm>
          <a:off x="4572000" y="2693964"/>
          <a:ext cx="4114800" cy="22860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 name="Chart 1052">
            <a:extLst>
              <a:ext uri="{FF2B5EF4-FFF2-40B4-BE49-F238E27FC236}">
                <a16:creationId xmlns:a16="http://schemas.microsoft.com/office/drawing/2014/main" id="{FF80ED39-A7D1-44AC-B76F-E2EEF4810D35}"/>
              </a:ext>
            </a:extLst>
          </p:cNvPr>
          <p:cNvGraphicFramePr/>
          <p:nvPr>
            <p:extLst>
              <p:ext uri="{D42A27DB-BD31-4B8C-83A1-F6EECF244321}">
                <p14:modId xmlns:p14="http://schemas.microsoft.com/office/powerpoint/2010/main" val="1429072079"/>
              </p:ext>
            </p:extLst>
          </p:nvPr>
        </p:nvGraphicFramePr>
        <p:xfrm>
          <a:off x="418010" y="2693964"/>
          <a:ext cx="4153989" cy="2286000"/>
        </p:xfrm>
        <a:graphic>
          <a:graphicData uri="http://schemas.openxmlformats.org/drawingml/2006/chart">
            <c:chart xmlns:c="http://schemas.openxmlformats.org/drawingml/2006/chart" xmlns:r="http://schemas.openxmlformats.org/officeDocument/2006/relationships" r:id="rId3"/>
          </a:graphicData>
        </a:graphic>
      </p:graphicFrame>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4BAA65F4-8060-46EA-BA1B-519762D5FC1D}"/>
                  </a:ext>
                </a:extLst>
              </p:cNvPr>
              <p:cNvSpPr txBox="1"/>
              <p:nvPr/>
            </p:nvSpPr>
            <p:spPr>
              <a:xfrm>
                <a:off x="418011" y="160421"/>
                <a:ext cx="8220663" cy="2616742"/>
              </a:xfrm>
              <a:prstGeom prst="rect">
                <a:avLst/>
              </a:prstGeom>
              <a:noFill/>
            </p:spPr>
            <p:txBody>
              <a:bodyPr wrap="square" rtlCol="0">
                <a:spAutoFit/>
              </a:bodyPr>
              <a:lstStyle/>
              <a:p>
                <a:pPr algn="r" rtl="1">
                  <a:spcAft>
                    <a:spcPts val="1200"/>
                  </a:spcAft>
                </a:pPr>
                <a:r>
                  <a:rPr lang="he-IL" sz="2000" u="sng" dirty="0">
                    <a:latin typeface="Calibri Light" panose="020F0302020204030204" pitchFamily="34" charset="0"/>
                    <a:cs typeface="Calibri Light" panose="020F0302020204030204" pitchFamily="34" charset="0"/>
                  </a:rPr>
                  <a:t>הגדלים הפיזיקאליים החשובים בניסוי</a:t>
                </a:r>
                <a:endParaRPr lang="he-IL" sz="1600" b="1" u="sng" dirty="0">
                  <a:latin typeface="Calibri Light" panose="020F0302020204030204" pitchFamily="34" charset="0"/>
                  <a:cs typeface="Calibri Light" panose="020F0302020204030204" pitchFamily="34" charset="0"/>
                </a:endParaRPr>
              </a:p>
              <a:p>
                <a:pPr algn="r" rtl="1">
                  <a:spcAft>
                    <a:spcPts val="1200"/>
                  </a:spcAft>
                </a:pPr>
                <a:r>
                  <a:rPr lang="he-IL" sz="1600" u="sng" dirty="0">
                    <a:latin typeface="Calibri Light" panose="020F0302020204030204" pitchFamily="34" charset="0"/>
                    <a:cs typeface="Calibri Light" panose="020F0302020204030204" pitchFamily="34" charset="0"/>
                  </a:rPr>
                  <a:t>מוליכות החום </a:t>
                </a:r>
                <a:r>
                  <a:rPr lang="en-US" sz="1600" u="sng" dirty="0">
                    <a:latin typeface="Calibri Light" panose="020F0302020204030204" pitchFamily="34" charset="0"/>
                    <a:cs typeface="Calibri Light" panose="020F0302020204030204" pitchFamily="34" charset="0"/>
                  </a:rPr>
                  <a:t>k</a:t>
                </a:r>
              </a:p>
              <a:p>
                <a:pPr marL="214313" indent="-214313" algn="r" rtl="1">
                  <a:spcAft>
                    <a:spcPts val="1200"/>
                  </a:spcAft>
                  <a:buFont typeface="Arial" panose="020B0604020202020204" pitchFamily="34" charset="0"/>
                  <a:buChar char="•"/>
                </a:pPr>
                <a:r>
                  <a:rPr lang="he-IL" sz="1600" dirty="0">
                    <a:latin typeface="Calibri Light" panose="020F0302020204030204" pitchFamily="34" charset="0"/>
                    <a:cs typeface="Calibri Light" panose="020F0302020204030204" pitchFamily="34" charset="0"/>
                  </a:rPr>
                  <a:t>גודל זה מופיע בנוסחת מעבר חום על פי פורייה. </a:t>
                </a:r>
                <a14:m>
                  <m:oMath xmlns:m="http://schemas.openxmlformats.org/officeDocument/2006/math">
                    <m:r>
                      <m:rPr>
                        <m:sty m:val="p"/>
                      </m:rPr>
                      <a:rPr lang="en-US" sz="1600" b="0" i="0" smtClean="0">
                        <a:latin typeface="Cambria Math" panose="02040503050406030204" pitchFamily="18" charset="0"/>
                        <a:cs typeface="Calibri Light" panose="020F0302020204030204" pitchFamily="34" charset="0"/>
                      </a:rPr>
                      <m:t>j</m:t>
                    </m:r>
                    <m:r>
                      <a:rPr lang="en-US" sz="1600" b="0" i="0" smtClean="0">
                        <a:latin typeface="Cambria Math" panose="02040503050406030204" pitchFamily="18" charset="0"/>
                        <a:cs typeface="Calibri Light" panose="020F0302020204030204" pitchFamily="34" charset="0"/>
                      </a:rPr>
                      <m:t>=</m:t>
                    </m:r>
                    <m:r>
                      <m:rPr>
                        <m:sty m:val="p"/>
                      </m:rPr>
                      <a:rPr lang="en-US" sz="1600" b="0" i="0" smtClean="0">
                        <a:latin typeface="Cambria Math" panose="02040503050406030204" pitchFamily="18" charset="0"/>
                        <a:cs typeface="Calibri Light" panose="020F0302020204030204" pitchFamily="34" charset="0"/>
                      </a:rPr>
                      <m:t>k</m:t>
                    </m:r>
                    <m:r>
                      <a:rPr lang="en-US" sz="1600" b="0" i="0" smtClean="0">
                        <a:latin typeface="Cambria Math" panose="02040503050406030204" pitchFamily="18" charset="0"/>
                        <a:cs typeface="Calibri Light" panose="020F0302020204030204" pitchFamily="34" charset="0"/>
                      </a:rPr>
                      <m:t>∗</m:t>
                    </m:r>
                    <m:f>
                      <m:fPr>
                        <m:ctrlPr>
                          <a:rPr lang="en-US" sz="1600" b="0" smtClean="0">
                            <a:latin typeface="Cambria Math" panose="02040503050406030204" pitchFamily="18" charset="0"/>
                            <a:cs typeface="Calibri Light" panose="020F0302020204030204" pitchFamily="34" charset="0"/>
                          </a:rPr>
                        </m:ctrlPr>
                      </m:fPr>
                      <m:num>
                        <m:r>
                          <m:rPr>
                            <m:sty m:val="p"/>
                          </m:rPr>
                          <a:rPr lang="en-US" sz="1600" b="0" i="0" smtClean="0">
                            <a:latin typeface="Cambria Math" panose="02040503050406030204" pitchFamily="18" charset="0"/>
                            <a:cs typeface="Calibri Light" panose="020F0302020204030204" pitchFamily="34" charset="0"/>
                          </a:rPr>
                          <m:t>dT</m:t>
                        </m:r>
                      </m:num>
                      <m:den>
                        <m:r>
                          <m:rPr>
                            <m:sty m:val="p"/>
                          </m:rPr>
                          <a:rPr lang="en-US" sz="1600" b="0" i="0" smtClean="0">
                            <a:latin typeface="Cambria Math" panose="02040503050406030204" pitchFamily="18" charset="0"/>
                            <a:cs typeface="Calibri Light" panose="020F0302020204030204" pitchFamily="34" charset="0"/>
                          </a:rPr>
                          <m:t>dx</m:t>
                        </m:r>
                      </m:den>
                    </m:f>
                  </m:oMath>
                </a14:m>
                <a:endParaRPr lang="he-IL" sz="1600" dirty="0">
                  <a:latin typeface="Calibri Light" panose="020F0302020204030204" pitchFamily="34" charset="0"/>
                  <a:cs typeface="Calibri Light" panose="020F0302020204030204" pitchFamily="34" charset="0"/>
                </a:endParaRPr>
              </a:p>
              <a:p>
                <a:pPr marL="214313" indent="-214313" algn="r" rtl="1">
                  <a:spcAft>
                    <a:spcPts val="1200"/>
                  </a:spcAft>
                  <a:buFont typeface="Arial" panose="020B0604020202020204" pitchFamily="34" charset="0"/>
                  <a:buChar char="•"/>
                </a:pPr>
                <a:r>
                  <a:rPr lang="he-IL" sz="1600" dirty="0">
                    <a:latin typeface="Calibri Light" panose="020F0302020204030204" pitchFamily="34" charset="0"/>
                    <a:cs typeface="Calibri Light" panose="020F0302020204030204" pitchFamily="34" charset="0"/>
                  </a:rPr>
                  <a:t>ניתן לראות כי ככל שמקדם מוליכות החום של המוט גבוה יותר טמפרטורת המוט גדולה יותר ביחס למוט דומה רק בעל מוליכות חום נמוכה יותר. </a:t>
                </a:r>
              </a:p>
              <a:p>
                <a:pPr marL="214313" indent="-214313" algn="r" rtl="1">
                  <a:spcAft>
                    <a:spcPts val="1200"/>
                  </a:spcAft>
                  <a:buFont typeface="Arial" panose="020B0604020202020204" pitchFamily="34" charset="0"/>
                  <a:buChar char="•"/>
                </a:pPr>
                <a:r>
                  <a:rPr lang="he-IL" sz="1600" dirty="0">
                    <a:latin typeface="Calibri Light" panose="020F0302020204030204" pitchFamily="34" charset="0"/>
                    <a:cs typeface="Calibri Light" panose="020F0302020204030204" pitchFamily="34" charset="0"/>
                  </a:rPr>
                  <a:t>המוטות בעלי מוליכות החום הנמוכה יורדים בצורה דרסטית בהתחלה ולאחר מכן משתטחים, ואילו המוטות בעלי מוליכות החום הגבוה ההפך. </a:t>
                </a:r>
                <a:endParaRPr lang="en-US" sz="1600" dirty="0">
                  <a:latin typeface="Calibri Light" panose="020F0302020204030204" pitchFamily="34" charset="0"/>
                  <a:cs typeface="Calibri Light" panose="020F0302020204030204" pitchFamily="34" charset="0"/>
                </a:endParaRPr>
              </a:p>
            </p:txBody>
          </p:sp>
        </mc:Choice>
        <mc:Fallback>
          <p:sp>
            <p:nvSpPr>
              <p:cNvPr id="4" name="TextBox 3">
                <a:extLst>
                  <a:ext uri="{FF2B5EF4-FFF2-40B4-BE49-F238E27FC236}">
                    <a16:creationId xmlns:a16="http://schemas.microsoft.com/office/drawing/2014/main" id="{4BAA65F4-8060-46EA-BA1B-519762D5FC1D}"/>
                  </a:ext>
                </a:extLst>
              </p:cNvPr>
              <p:cNvSpPr txBox="1">
                <a:spLocks noRot="1" noChangeAspect="1" noMove="1" noResize="1" noEditPoints="1" noAdjustHandles="1" noChangeArrowheads="1" noChangeShapeType="1" noTextEdit="1"/>
              </p:cNvSpPr>
              <p:nvPr/>
            </p:nvSpPr>
            <p:spPr>
              <a:xfrm>
                <a:off x="418011" y="160421"/>
                <a:ext cx="8220663" cy="2616742"/>
              </a:xfrm>
              <a:prstGeom prst="rect">
                <a:avLst/>
              </a:prstGeom>
              <a:blipFill>
                <a:blip r:embed="rId4"/>
                <a:stretch>
                  <a:fillRect t="-1163" r="-742" b="-1628"/>
                </a:stretch>
              </a:blipFill>
            </p:spPr>
            <p:txBody>
              <a:bodyPr/>
              <a:lstStyle/>
              <a:p>
                <a:r>
                  <a:rPr lang="en-US">
                    <a:noFill/>
                  </a:rPr>
                  <a:t> </a:t>
                </a:r>
              </a:p>
            </p:txBody>
          </p:sp>
        </mc:Fallback>
      </mc:AlternateContent>
    </p:spTree>
    <p:extLst>
      <p:ext uri="{BB962C8B-B14F-4D97-AF65-F5344CB8AC3E}">
        <p14:creationId xmlns:p14="http://schemas.microsoft.com/office/powerpoint/2010/main" val="8197672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1086">
            <a:extLst>
              <a:ext uri="{FF2B5EF4-FFF2-40B4-BE49-F238E27FC236}">
                <a16:creationId xmlns:a16="http://schemas.microsoft.com/office/drawing/2014/main" id="{FF80ED39-A7D1-44AC-B76F-E2EEF4810D35}"/>
              </a:ext>
            </a:extLst>
          </p:cNvPr>
          <p:cNvGraphicFramePr/>
          <p:nvPr>
            <p:extLst>
              <p:ext uri="{D42A27DB-BD31-4B8C-83A1-F6EECF244321}">
                <p14:modId xmlns:p14="http://schemas.microsoft.com/office/powerpoint/2010/main" val="1633399272"/>
              </p:ext>
            </p:extLst>
          </p:nvPr>
        </p:nvGraphicFramePr>
        <p:xfrm>
          <a:off x="4572000" y="2708714"/>
          <a:ext cx="4226761" cy="22860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5" name="Chart 141">
            <a:extLst>
              <a:ext uri="{FF2B5EF4-FFF2-40B4-BE49-F238E27FC236}">
                <a16:creationId xmlns:a16="http://schemas.microsoft.com/office/drawing/2014/main" id="{FF80ED39-A7D1-44AC-B76F-E2EEF4810D35}"/>
              </a:ext>
            </a:extLst>
          </p:cNvPr>
          <p:cNvGraphicFramePr/>
          <p:nvPr>
            <p:extLst>
              <p:ext uri="{D42A27DB-BD31-4B8C-83A1-F6EECF244321}">
                <p14:modId xmlns:p14="http://schemas.microsoft.com/office/powerpoint/2010/main" val="46956635"/>
              </p:ext>
            </p:extLst>
          </p:nvPr>
        </p:nvGraphicFramePr>
        <p:xfrm>
          <a:off x="345239" y="2708714"/>
          <a:ext cx="4226761" cy="2286000"/>
        </p:xfrm>
        <a:graphic>
          <a:graphicData uri="http://schemas.openxmlformats.org/drawingml/2006/chart">
            <c:chart xmlns:c="http://schemas.openxmlformats.org/drawingml/2006/chart" xmlns:r="http://schemas.openxmlformats.org/officeDocument/2006/relationships" r:id="rId3"/>
          </a:graphicData>
        </a:graphic>
      </p:graphicFrame>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4B60C929-6AA7-4866-A715-8B4ACF29B23F}"/>
                  </a:ext>
                </a:extLst>
              </p:cNvPr>
              <p:cNvSpPr txBox="1"/>
              <p:nvPr/>
            </p:nvSpPr>
            <p:spPr>
              <a:xfrm>
                <a:off x="457200" y="153527"/>
                <a:ext cx="8341561" cy="2555187"/>
              </a:xfrm>
              <a:prstGeom prst="rect">
                <a:avLst/>
              </a:prstGeom>
              <a:noFill/>
            </p:spPr>
            <p:txBody>
              <a:bodyPr wrap="square" rtlCol="0">
                <a:spAutoFit/>
              </a:bodyPr>
              <a:lstStyle/>
              <a:p>
                <a:pPr algn="r" rtl="1">
                  <a:spcAft>
                    <a:spcPts val="600"/>
                  </a:spcAft>
                </a:pPr>
                <a:r>
                  <a:rPr lang="he-IL" sz="2000" u="sng" dirty="0">
                    <a:latin typeface="Calibri Light" panose="020F0302020204030204" pitchFamily="34" charset="0"/>
                    <a:cs typeface="Calibri Light" panose="020F0302020204030204" pitchFamily="34" charset="0"/>
                  </a:rPr>
                  <a:t>קבוע מעבר חום </a:t>
                </a:r>
                <a:r>
                  <a:rPr lang="en-US" sz="2000" u="sng" dirty="0">
                    <a:latin typeface="Calibri Light" panose="020F0302020204030204" pitchFamily="34" charset="0"/>
                    <a:cs typeface="Calibri Light" panose="020F0302020204030204" pitchFamily="34" charset="0"/>
                  </a:rPr>
                  <a:t>h</a:t>
                </a:r>
                <a:endParaRPr lang="he-IL" sz="2000" u="sng" dirty="0">
                  <a:latin typeface="Calibri Light" panose="020F0302020204030204" pitchFamily="34" charset="0"/>
                  <a:cs typeface="Calibri Light" panose="020F0302020204030204" pitchFamily="34" charset="0"/>
                </a:endParaRPr>
              </a:p>
              <a:p>
                <a:pPr marL="285750" indent="-285750" algn="r" rtl="1">
                  <a:spcAft>
                    <a:spcPts val="600"/>
                  </a:spcAft>
                  <a:buFont typeface="Arial" panose="020B0604020202020204" pitchFamily="34" charset="0"/>
                  <a:buChar char="•"/>
                </a:pPr>
                <a:r>
                  <a:rPr lang="he-IL" sz="1600" dirty="0">
                    <a:latin typeface="Calibri Light" panose="020F0302020204030204" pitchFamily="34" charset="0"/>
                    <a:cs typeface="Calibri Light" panose="020F0302020204030204" pitchFamily="34" charset="0"/>
                  </a:rPr>
                  <a:t>גודל זה מופיע בחוק הקירור של ניוטון. </a:t>
                </a:r>
                <a14:m>
                  <m:oMath xmlns:m="http://schemas.openxmlformats.org/officeDocument/2006/math">
                    <m:f>
                      <m:fPr>
                        <m:ctrlPr>
                          <a:rPr lang="he-IL" sz="1600" smtClean="0">
                            <a:latin typeface="Cambria Math" panose="02040503050406030204" pitchFamily="18" charset="0"/>
                            <a:cs typeface="Calibri Light" panose="020F0302020204030204" pitchFamily="34" charset="0"/>
                          </a:rPr>
                        </m:ctrlPr>
                      </m:fPr>
                      <m:num>
                        <m:r>
                          <m:rPr>
                            <m:sty m:val="p"/>
                          </m:rPr>
                          <a:rPr lang="en-US" sz="1600" b="0" i="0" smtClean="0">
                            <a:latin typeface="Cambria Math" panose="02040503050406030204" pitchFamily="18" charset="0"/>
                            <a:cs typeface="Calibri Light" panose="020F0302020204030204" pitchFamily="34" charset="0"/>
                          </a:rPr>
                          <m:t>dQ</m:t>
                        </m:r>
                      </m:num>
                      <m:den>
                        <m:r>
                          <m:rPr>
                            <m:sty m:val="p"/>
                          </m:rPr>
                          <a:rPr lang="en-US" sz="1600" b="0" i="0" smtClean="0">
                            <a:latin typeface="Cambria Math" panose="02040503050406030204" pitchFamily="18" charset="0"/>
                            <a:cs typeface="Calibri Light" panose="020F0302020204030204" pitchFamily="34" charset="0"/>
                          </a:rPr>
                          <m:t>dt</m:t>
                        </m:r>
                      </m:den>
                    </m:f>
                    <m:r>
                      <a:rPr lang="en-US" sz="1600" b="0" i="0" smtClean="0">
                        <a:latin typeface="Cambria Math" panose="02040503050406030204" pitchFamily="18" charset="0"/>
                        <a:cs typeface="Calibri Light" panose="020F0302020204030204" pitchFamily="34" charset="0"/>
                      </a:rPr>
                      <m:t>=</m:t>
                    </m:r>
                    <m:r>
                      <m:rPr>
                        <m:sty m:val="p"/>
                      </m:rPr>
                      <a:rPr lang="en-US" sz="1600" b="0" i="0" smtClean="0">
                        <a:latin typeface="Cambria Math" panose="02040503050406030204" pitchFamily="18" charset="0"/>
                        <a:cs typeface="Calibri Light" panose="020F0302020204030204" pitchFamily="34" charset="0"/>
                      </a:rPr>
                      <m:t>h</m:t>
                    </m:r>
                    <m:r>
                      <a:rPr lang="en-US" sz="1600" b="0" i="0" smtClean="0">
                        <a:latin typeface="Cambria Math" panose="02040503050406030204" pitchFamily="18" charset="0"/>
                        <a:cs typeface="Calibri Light" panose="020F0302020204030204" pitchFamily="34" charset="0"/>
                      </a:rPr>
                      <m:t>∗</m:t>
                    </m:r>
                    <m:r>
                      <m:rPr>
                        <m:sty m:val="p"/>
                      </m:rPr>
                      <a:rPr lang="en-US" sz="1600" b="0" i="0" smtClean="0">
                        <a:latin typeface="Cambria Math" panose="02040503050406030204" pitchFamily="18" charset="0"/>
                        <a:cs typeface="Calibri Light" panose="020F0302020204030204" pitchFamily="34" charset="0"/>
                      </a:rPr>
                      <m:t>A</m:t>
                    </m:r>
                    <m:r>
                      <a:rPr lang="en-US" sz="1600" b="0" i="0" smtClean="0">
                        <a:latin typeface="Cambria Math" panose="02040503050406030204" pitchFamily="18" charset="0"/>
                        <a:cs typeface="Calibri Light" panose="020F0302020204030204" pitchFamily="34" charset="0"/>
                      </a:rPr>
                      <m:t>∗∆</m:t>
                    </m:r>
                    <m:r>
                      <m:rPr>
                        <m:sty m:val="p"/>
                      </m:rPr>
                      <a:rPr lang="en-US" sz="1600" b="0" i="0" smtClean="0">
                        <a:latin typeface="Cambria Math" panose="02040503050406030204" pitchFamily="18" charset="0"/>
                        <a:ea typeface="Cambria Math" panose="02040503050406030204" pitchFamily="18" charset="0"/>
                        <a:cs typeface="Calibri Light" panose="020F0302020204030204" pitchFamily="34" charset="0"/>
                      </a:rPr>
                      <m:t>T</m:t>
                    </m:r>
                  </m:oMath>
                </a14:m>
                <a:endParaRPr lang="he-IL" sz="1600" dirty="0">
                  <a:latin typeface="Calibri Light" panose="020F0302020204030204" pitchFamily="34" charset="0"/>
                  <a:cs typeface="Calibri Light" panose="020F0302020204030204" pitchFamily="34" charset="0"/>
                </a:endParaRPr>
              </a:p>
              <a:p>
                <a:pPr marL="285750" indent="-285750" algn="r" rtl="1">
                  <a:spcAft>
                    <a:spcPts val="600"/>
                  </a:spcAft>
                  <a:buFont typeface="Arial" panose="020B0604020202020204" pitchFamily="34" charset="0"/>
                  <a:buChar char="•"/>
                </a:pPr>
                <a:r>
                  <a:rPr lang="he-IL" sz="1600" dirty="0">
                    <a:latin typeface="Calibri Light" panose="020F0302020204030204" pitchFamily="34" charset="0"/>
                    <a:cs typeface="Calibri Light" panose="020F0302020204030204" pitchFamily="34" charset="0"/>
                  </a:rPr>
                  <a:t>ניתן לראות כי ככל שמקדם מעבר החום נמוך יותר טמפרטורת המוט גדולה יותר ביחס למוט דומה רק בעל מקדם גבוה. </a:t>
                </a:r>
              </a:p>
              <a:p>
                <a:pPr marL="285750" indent="-285750" algn="r" rtl="1">
                  <a:spcAft>
                    <a:spcPts val="600"/>
                  </a:spcAft>
                  <a:buFont typeface="Arial" panose="020B0604020202020204" pitchFamily="34" charset="0"/>
                  <a:buChar char="•"/>
                </a:pPr>
                <a:r>
                  <a:rPr lang="he-IL" sz="1600" dirty="0">
                    <a:latin typeface="Calibri Light" panose="020F0302020204030204" pitchFamily="34" charset="0"/>
                    <a:cs typeface="Calibri Light" panose="020F0302020204030204" pitchFamily="34" charset="0"/>
                  </a:rPr>
                  <a:t>המוטות בעלי המקדמים הגבוהים יורדים בצורה דרסטית בהתחלה ולאחר מכן משתטחים, ואילו המוטות בעלי המקדמים הנמוכים ההפך. </a:t>
                </a:r>
              </a:p>
              <a:p>
                <a:pPr marL="285750" indent="-285750" algn="r" rtl="1">
                  <a:spcAft>
                    <a:spcPts val="600"/>
                  </a:spcAft>
                  <a:buFont typeface="Arial" panose="020B0604020202020204" pitchFamily="34" charset="0"/>
                  <a:buChar char="•"/>
                </a:pPr>
                <a:r>
                  <a:rPr lang="he-IL" sz="1600" dirty="0">
                    <a:latin typeface="Calibri Light" panose="020F0302020204030204" pitchFamily="34" charset="0"/>
                    <a:cs typeface="Calibri Light" panose="020F0302020204030204" pitchFamily="34" charset="0"/>
                  </a:rPr>
                  <a:t>ככל שמקדם מעבר החום קטן יותר כך עובר פחות חום מן המוט לסביבה, ובכך גדלה כמות החום שעוברת בתוך המוט, לכן אנו רואים כי בקצה המוט הרחוק מן התנור הטמפרטורה גבוה יותר כאשר המקדם נמוך יותר. </a:t>
                </a:r>
                <a:endParaRPr lang="en-US" sz="1600" dirty="0">
                  <a:latin typeface="Calibri Light" panose="020F0302020204030204" pitchFamily="34" charset="0"/>
                  <a:cs typeface="Calibri Light" panose="020F0302020204030204" pitchFamily="34" charset="0"/>
                </a:endParaRPr>
              </a:p>
            </p:txBody>
          </p:sp>
        </mc:Choice>
        <mc:Fallback>
          <p:sp>
            <p:nvSpPr>
              <p:cNvPr id="6" name="TextBox 5">
                <a:extLst>
                  <a:ext uri="{FF2B5EF4-FFF2-40B4-BE49-F238E27FC236}">
                    <a16:creationId xmlns:a16="http://schemas.microsoft.com/office/drawing/2014/main" id="{4B60C929-6AA7-4866-A715-8B4ACF29B23F}"/>
                  </a:ext>
                </a:extLst>
              </p:cNvPr>
              <p:cNvSpPr txBox="1">
                <a:spLocks noRot="1" noChangeAspect="1" noMove="1" noResize="1" noEditPoints="1" noAdjustHandles="1" noChangeArrowheads="1" noChangeShapeType="1" noTextEdit="1"/>
              </p:cNvSpPr>
              <p:nvPr/>
            </p:nvSpPr>
            <p:spPr>
              <a:xfrm>
                <a:off x="457200" y="153527"/>
                <a:ext cx="8341561" cy="2555187"/>
              </a:xfrm>
              <a:prstGeom prst="rect">
                <a:avLst/>
              </a:prstGeom>
              <a:blipFill>
                <a:blip r:embed="rId4"/>
                <a:stretch>
                  <a:fillRect l="-731" t="-1193" r="-731" b="-1909"/>
                </a:stretch>
              </a:blipFill>
            </p:spPr>
            <p:txBody>
              <a:bodyPr/>
              <a:lstStyle/>
              <a:p>
                <a:r>
                  <a:rPr lang="en-US">
                    <a:noFill/>
                  </a:rPr>
                  <a:t> </a:t>
                </a:r>
              </a:p>
            </p:txBody>
          </p:sp>
        </mc:Fallback>
      </mc:AlternateContent>
    </p:spTree>
    <p:extLst>
      <p:ext uri="{BB962C8B-B14F-4D97-AF65-F5344CB8AC3E}">
        <p14:creationId xmlns:p14="http://schemas.microsoft.com/office/powerpoint/2010/main" val="31084113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142">
            <a:extLst>
              <a:ext uri="{FF2B5EF4-FFF2-40B4-BE49-F238E27FC236}">
                <a16:creationId xmlns:a16="http://schemas.microsoft.com/office/drawing/2014/main" id="{FF80ED39-A7D1-44AC-B76F-E2EEF4810D35}"/>
              </a:ext>
            </a:extLst>
          </p:cNvPr>
          <p:cNvGraphicFramePr/>
          <p:nvPr>
            <p:extLst>
              <p:ext uri="{D42A27DB-BD31-4B8C-83A1-F6EECF244321}">
                <p14:modId xmlns:p14="http://schemas.microsoft.com/office/powerpoint/2010/main" val="712250721"/>
              </p:ext>
            </p:extLst>
          </p:nvPr>
        </p:nvGraphicFramePr>
        <p:xfrm>
          <a:off x="4572000" y="2895010"/>
          <a:ext cx="4206240" cy="210312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5" name="Chart 143">
            <a:extLst>
              <a:ext uri="{FF2B5EF4-FFF2-40B4-BE49-F238E27FC236}">
                <a16:creationId xmlns:a16="http://schemas.microsoft.com/office/drawing/2014/main" id="{FF80ED39-A7D1-44AC-B76F-E2EEF4810D35}"/>
              </a:ext>
            </a:extLst>
          </p:cNvPr>
          <p:cNvGraphicFramePr/>
          <p:nvPr>
            <p:extLst>
              <p:ext uri="{D42A27DB-BD31-4B8C-83A1-F6EECF244321}">
                <p14:modId xmlns:p14="http://schemas.microsoft.com/office/powerpoint/2010/main" val="3830245422"/>
              </p:ext>
            </p:extLst>
          </p:nvPr>
        </p:nvGraphicFramePr>
        <p:xfrm>
          <a:off x="365760" y="2895010"/>
          <a:ext cx="4206240" cy="2103120"/>
        </p:xfrm>
        <a:graphic>
          <a:graphicData uri="http://schemas.openxmlformats.org/drawingml/2006/chart">
            <c:chart xmlns:c="http://schemas.openxmlformats.org/drawingml/2006/chart" xmlns:r="http://schemas.openxmlformats.org/officeDocument/2006/relationships" r:id="rId3"/>
          </a:graphicData>
        </a:graphic>
      </p:graphicFrame>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7600B44F-6E3A-4A15-A97D-2B3DFDBEEE16}"/>
                  </a:ext>
                </a:extLst>
              </p:cNvPr>
              <p:cNvSpPr txBox="1"/>
              <p:nvPr/>
            </p:nvSpPr>
            <p:spPr>
              <a:xfrm>
                <a:off x="240631" y="145370"/>
                <a:ext cx="8662737" cy="2792688"/>
              </a:xfrm>
              <a:prstGeom prst="rect">
                <a:avLst/>
              </a:prstGeom>
              <a:noFill/>
            </p:spPr>
            <p:txBody>
              <a:bodyPr wrap="square" rtlCol="0">
                <a:spAutoFit/>
              </a:bodyPr>
              <a:lstStyle/>
              <a:p>
                <a:pPr algn="r" rtl="1">
                  <a:spcAft>
                    <a:spcPts val="600"/>
                  </a:spcAft>
                </a:pPr>
                <a:r>
                  <a:rPr lang="he-IL" sz="2000" u="sng" dirty="0">
                    <a:latin typeface="Calibri Light" panose="020F0302020204030204" pitchFamily="34" charset="0"/>
                    <a:cs typeface="Calibri Light" panose="020F0302020204030204" pitchFamily="34" charset="0"/>
                  </a:rPr>
                  <a:t>קיבול חום סגולי </a:t>
                </a:r>
                <a:r>
                  <a:rPr lang="en-US" sz="2000" u="sng" dirty="0">
                    <a:latin typeface="Calibri Light" panose="020F0302020204030204" pitchFamily="34" charset="0"/>
                    <a:cs typeface="Calibri Light" panose="020F0302020204030204" pitchFamily="34" charset="0"/>
                  </a:rPr>
                  <a:t>c</a:t>
                </a:r>
                <a:endParaRPr lang="he-IL" sz="2000" u="sng" dirty="0">
                  <a:latin typeface="Calibri Light" panose="020F0302020204030204" pitchFamily="34" charset="0"/>
                  <a:cs typeface="Calibri Light" panose="020F0302020204030204" pitchFamily="34" charset="0"/>
                </a:endParaRPr>
              </a:p>
              <a:p>
                <a:pPr algn="r" rtl="1">
                  <a:spcAft>
                    <a:spcPts val="600"/>
                  </a:spcAft>
                </a:pPr>
                <a:r>
                  <a:rPr lang="he-IL" sz="1600" dirty="0">
                    <a:latin typeface="Calibri Light" panose="020F0302020204030204" pitchFamily="34" charset="0"/>
                    <a:cs typeface="Calibri Light" panose="020F0302020204030204" pitchFamily="34" charset="0"/>
                  </a:rPr>
                  <a:t>זהו מאפיין של חומרים שמגדיר את כמות האנרגיה שיש להשקיע בגוף בעל יחידת מסה על מנת להעלות את הטמפרטורה שלו ביחידת צלזיוס. </a:t>
                </a:r>
                <a14:m>
                  <m:oMath xmlns:m="http://schemas.openxmlformats.org/officeDocument/2006/math">
                    <m:f>
                      <m:fPr>
                        <m:ctrlPr>
                          <a:rPr lang="he-IL" sz="1600" smtClean="0">
                            <a:latin typeface="Cambria Math" panose="02040503050406030204" pitchFamily="18" charset="0"/>
                            <a:cs typeface="Calibri Light" panose="020F0302020204030204" pitchFamily="34" charset="0"/>
                          </a:rPr>
                        </m:ctrlPr>
                      </m:fPr>
                      <m:num>
                        <m:r>
                          <m:rPr>
                            <m:sty m:val="p"/>
                          </m:rPr>
                          <a:rPr lang="en-US" sz="1600" b="0" i="0" smtClean="0">
                            <a:latin typeface="Cambria Math" panose="02040503050406030204" pitchFamily="18" charset="0"/>
                            <a:cs typeface="Calibri Light" panose="020F0302020204030204" pitchFamily="34" charset="0"/>
                          </a:rPr>
                          <m:t>dQ</m:t>
                        </m:r>
                      </m:num>
                      <m:den>
                        <m:r>
                          <m:rPr>
                            <m:sty m:val="p"/>
                          </m:rPr>
                          <a:rPr lang="en-US" sz="1600" b="0" i="0" smtClean="0">
                            <a:latin typeface="Cambria Math" panose="02040503050406030204" pitchFamily="18" charset="0"/>
                            <a:cs typeface="Calibri Light" panose="020F0302020204030204" pitchFamily="34" charset="0"/>
                          </a:rPr>
                          <m:t>dt</m:t>
                        </m:r>
                      </m:den>
                    </m:f>
                    <m:r>
                      <a:rPr lang="en-US" sz="1600" b="0" i="0" smtClean="0">
                        <a:latin typeface="Cambria Math" panose="02040503050406030204" pitchFamily="18" charset="0"/>
                        <a:cs typeface="Calibri Light" panose="020F0302020204030204" pitchFamily="34" charset="0"/>
                      </a:rPr>
                      <m:t>=</m:t>
                    </m:r>
                    <m:r>
                      <m:rPr>
                        <m:sty m:val="p"/>
                      </m:rPr>
                      <a:rPr lang="en-US" sz="1600" b="0" i="0" smtClean="0">
                        <a:latin typeface="Cambria Math" panose="02040503050406030204" pitchFamily="18" charset="0"/>
                        <a:cs typeface="Calibri Light" panose="020F0302020204030204" pitchFamily="34" charset="0"/>
                      </a:rPr>
                      <m:t>c</m:t>
                    </m:r>
                    <m:r>
                      <a:rPr lang="en-US" sz="1600" b="0" i="0" smtClean="0">
                        <a:latin typeface="Cambria Math" panose="02040503050406030204" pitchFamily="18" charset="0"/>
                        <a:cs typeface="Calibri Light" panose="020F0302020204030204" pitchFamily="34" charset="0"/>
                      </a:rPr>
                      <m:t>∗</m:t>
                    </m:r>
                    <m:r>
                      <m:rPr>
                        <m:sty m:val="p"/>
                      </m:rPr>
                      <a:rPr lang="en-US" sz="1600" b="0" i="0" smtClean="0">
                        <a:latin typeface="Cambria Math" panose="02040503050406030204" pitchFamily="18" charset="0"/>
                        <a:cs typeface="Calibri Light" panose="020F0302020204030204" pitchFamily="34" charset="0"/>
                      </a:rPr>
                      <m:t>m</m:t>
                    </m:r>
                    <m:r>
                      <a:rPr lang="en-US" sz="1600" b="0" i="0" smtClean="0">
                        <a:latin typeface="Cambria Math" panose="02040503050406030204" pitchFamily="18" charset="0"/>
                        <a:cs typeface="Calibri Light" panose="020F0302020204030204" pitchFamily="34" charset="0"/>
                      </a:rPr>
                      <m:t>∗</m:t>
                    </m:r>
                    <m:f>
                      <m:fPr>
                        <m:ctrlPr>
                          <a:rPr lang="en-US" sz="1600" b="0" smtClean="0">
                            <a:latin typeface="Cambria Math" panose="02040503050406030204" pitchFamily="18" charset="0"/>
                            <a:cs typeface="Calibri Light" panose="020F0302020204030204" pitchFamily="34" charset="0"/>
                          </a:rPr>
                        </m:ctrlPr>
                      </m:fPr>
                      <m:num>
                        <m:r>
                          <m:rPr>
                            <m:sty m:val="p"/>
                          </m:rPr>
                          <a:rPr lang="en-US" sz="1600" b="0" i="0" smtClean="0">
                            <a:latin typeface="Cambria Math" panose="02040503050406030204" pitchFamily="18" charset="0"/>
                            <a:cs typeface="Calibri Light" panose="020F0302020204030204" pitchFamily="34" charset="0"/>
                          </a:rPr>
                          <m:t>dT</m:t>
                        </m:r>
                      </m:num>
                      <m:den>
                        <m:r>
                          <m:rPr>
                            <m:sty m:val="p"/>
                          </m:rPr>
                          <a:rPr lang="en-US" sz="1600" b="0" i="0" smtClean="0">
                            <a:latin typeface="Cambria Math" panose="02040503050406030204" pitchFamily="18" charset="0"/>
                            <a:cs typeface="Calibri Light" panose="020F0302020204030204" pitchFamily="34" charset="0"/>
                          </a:rPr>
                          <m:t>dt</m:t>
                        </m:r>
                      </m:den>
                    </m:f>
                  </m:oMath>
                </a14:m>
                <a:endParaRPr lang="en-US" sz="1600" dirty="0">
                  <a:latin typeface="Calibri Light" panose="020F0302020204030204" pitchFamily="34" charset="0"/>
                  <a:cs typeface="Calibri Light" panose="020F0302020204030204" pitchFamily="34" charset="0"/>
                </a:endParaRPr>
              </a:p>
              <a:p>
                <a:pPr marL="285750" indent="-285750" algn="r" rtl="1">
                  <a:spcAft>
                    <a:spcPts val="600"/>
                  </a:spcAft>
                  <a:buFont typeface="Arial" panose="020B0604020202020204" pitchFamily="34" charset="0"/>
                  <a:buChar char="•"/>
                </a:pPr>
                <a:r>
                  <a:rPr lang="he-IL" sz="1600" dirty="0">
                    <a:latin typeface="Calibri Light" panose="020F0302020204030204" pitchFamily="34" charset="0"/>
                    <a:cs typeface="Calibri Light" panose="020F0302020204030204" pitchFamily="34" charset="0"/>
                  </a:rPr>
                  <a:t>ניתן לראות כי ככל שקיבול החום נמוך יותר טמפרטורת המוט גדולה יותר ביחס למוט דומה רק בעל קיבול חום גבוה יותר. </a:t>
                </a:r>
              </a:p>
              <a:p>
                <a:pPr marL="285750" indent="-285750" algn="r" rtl="1">
                  <a:spcAft>
                    <a:spcPts val="600"/>
                  </a:spcAft>
                  <a:buFont typeface="Arial" panose="020B0604020202020204" pitchFamily="34" charset="0"/>
                  <a:buChar char="•"/>
                </a:pPr>
                <a:r>
                  <a:rPr lang="he-IL" sz="1600" dirty="0">
                    <a:latin typeface="Calibri Light" panose="020F0302020204030204" pitchFamily="34" charset="0"/>
                    <a:cs typeface="Calibri Light" panose="020F0302020204030204" pitchFamily="34" charset="0"/>
                  </a:rPr>
                  <a:t>המוטות בעלי המקדמים הגבוהים יורדים בצורה דרסטית בהתחלה ולאחר מכן משתטחים, ואילו המוטות בעלי המקדמים הנמוכים ההפך. </a:t>
                </a:r>
              </a:p>
              <a:p>
                <a:pPr marL="285750" indent="-285750" algn="r" rtl="1">
                  <a:spcAft>
                    <a:spcPts val="600"/>
                  </a:spcAft>
                  <a:buFont typeface="Arial" panose="020B0604020202020204" pitchFamily="34" charset="0"/>
                  <a:buChar char="•"/>
                </a:pPr>
                <a:r>
                  <a:rPr lang="he-IL" sz="1600" dirty="0">
                    <a:latin typeface="Calibri Light" panose="020F0302020204030204" pitchFamily="34" charset="0"/>
                    <a:cs typeface="Calibri Light" panose="020F0302020204030204" pitchFamily="34" charset="0"/>
                  </a:rPr>
                  <a:t>כאשר קיבול החום הסגולי נמוך כך צריך פחות אנרגיה על מנת להעלות את הטמפרטורה במעלה, ולכן המוטות בעלי קיבול החום הסגולי הנמוך יתחממו מהר יותר לעומת המוטות בעלי המקדמים הגבוהים שזקוקים ליותר אנרגיה. </a:t>
                </a:r>
                <a:endParaRPr lang="en-US" sz="1600" dirty="0">
                  <a:latin typeface="Calibri Light" panose="020F0302020204030204" pitchFamily="34" charset="0"/>
                  <a:cs typeface="Calibri Light" panose="020F0302020204030204" pitchFamily="34" charset="0"/>
                </a:endParaRPr>
              </a:p>
            </p:txBody>
          </p:sp>
        </mc:Choice>
        <mc:Fallback>
          <p:sp>
            <p:nvSpPr>
              <p:cNvPr id="6" name="TextBox 5">
                <a:extLst>
                  <a:ext uri="{FF2B5EF4-FFF2-40B4-BE49-F238E27FC236}">
                    <a16:creationId xmlns:a16="http://schemas.microsoft.com/office/drawing/2014/main" id="{7600B44F-6E3A-4A15-A97D-2B3DFDBEEE16}"/>
                  </a:ext>
                </a:extLst>
              </p:cNvPr>
              <p:cNvSpPr txBox="1">
                <a:spLocks noRot="1" noChangeAspect="1" noMove="1" noResize="1" noEditPoints="1" noAdjustHandles="1" noChangeArrowheads="1" noChangeShapeType="1" noTextEdit="1"/>
              </p:cNvSpPr>
              <p:nvPr/>
            </p:nvSpPr>
            <p:spPr>
              <a:xfrm>
                <a:off x="240631" y="145370"/>
                <a:ext cx="8662737" cy="2792688"/>
              </a:xfrm>
              <a:prstGeom prst="rect">
                <a:avLst/>
              </a:prstGeom>
              <a:blipFill>
                <a:blip r:embed="rId4"/>
                <a:stretch>
                  <a:fillRect t="-1310" r="-703" b="-1965"/>
                </a:stretch>
              </a:blipFill>
            </p:spPr>
            <p:txBody>
              <a:bodyPr/>
              <a:lstStyle/>
              <a:p>
                <a:r>
                  <a:rPr lang="en-US">
                    <a:noFill/>
                  </a:rPr>
                  <a:t> </a:t>
                </a:r>
              </a:p>
            </p:txBody>
          </p:sp>
        </mc:Fallback>
      </mc:AlternateContent>
    </p:spTree>
    <p:extLst>
      <p:ext uri="{BB962C8B-B14F-4D97-AF65-F5344CB8AC3E}">
        <p14:creationId xmlns:p14="http://schemas.microsoft.com/office/powerpoint/2010/main" val="18208533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תיבת טקסט 1">
                <a:extLst>
                  <a:ext uri="{FF2B5EF4-FFF2-40B4-BE49-F238E27FC236}">
                    <a16:creationId xmlns:a16="http://schemas.microsoft.com/office/drawing/2014/main" id="{824FF13E-74DC-4FB0-8F60-1F1BBDEA139E}"/>
                  </a:ext>
                </a:extLst>
              </p:cNvPr>
              <p:cNvSpPr txBox="1"/>
              <p:nvPr/>
            </p:nvSpPr>
            <p:spPr>
              <a:xfrm>
                <a:off x="330489" y="854341"/>
                <a:ext cx="1790555" cy="1845442"/>
              </a:xfrm>
              <a:prstGeom prst="rect">
                <a:avLst/>
              </a:prstGeom>
              <a:noFill/>
            </p:spPr>
            <p:txBody>
              <a:bodyPr wrap="none" rtlCol="1">
                <a:spAutoFit/>
              </a:bodyPr>
              <a:lstStyle/>
              <a:p>
                <a:pPr>
                  <a:lnSpc>
                    <a:spcPct val="150000"/>
                  </a:lnSpc>
                </a:pPr>
                <a14:m>
                  <m:oMathPara xmlns:m="http://schemas.openxmlformats.org/officeDocument/2006/math">
                    <m:oMathParaPr>
                      <m:jc m:val="centerGroup"/>
                    </m:oMathParaPr>
                    <m:oMath xmlns:m="http://schemas.openxmlformats.org/officeDocument/2006/math">
                      <m:f>
                        <m:fPr>
                          <m:ctrlPr>
                            <a:rPr lang="en-US" sz="2000" i="1" smtClean="0">
                              <a:latin typeface="Cambria Math" panose="02040503050406030204" pitchFamily="18" charset="0"/>
                            </a:rPr>
                          </m:ctrlPr>
                        </m:fPr>
                        <m:num>
                          <m:r>
                            <a:rPr lang="en-US" sz="2000" i="1" smtClean="0">
                              <a:latin typeface="Cambria Math" panose="02040503050406030204" pitchFamily="18" charset="0"/>
                            </a:rPr>
                            <m:t>𝑑</m:t>
                          </m:r>
                          <m:r>
                            <a:rPr lang="en-US" sz="2000" b="0" i="1" smtClean="0">
                              <a:latin typeface="Cambria Math" panose="02040503050406030204" pitchFamily="18" charset="0"/>
                            </a:rPr>
                            <m:t>𝑄</m:t>
                          </m:r>
                        </m:num>
                        <m:den>
                          <m:r>
                            <a:rPr lang="en-US" sz="2000" i="1" smtClean="0">
                              <a:latin typeface="Cambria Math" panose="02040503050406030204" pitchFamily="18" charset="0"/>
                            </a:rPr>
                            <m:t>𝑑𝑥</m:t>
                          </m:r>
                        </m:den>
                      </m:f>
                      <m:r>
                        <a:rPr lang="en-US" sz="2000" i="1" smtClean="0">
                          <a:latin typeface="Cambria Math" panose="02040503050406030204" pitchFamily="18" charset="0"/>
                          <a:ea typeface="Cambria Math" panose="02040503050406030204" pitchFamily="18" charset="0"/>
                        </a:rPr>
                        <m:t>→</m:t>
                      </m:r>
                      <m:f>
                        <m:fPr>
                          <m:ctrlPr>
                            <a:rPr lang="en-US" sz="2000" i="1" smtClean="0">
                              <a:latin typeface="Cambria Math" panose="02040503050406030204" pitchFamily="18" charset="0"/>
                              <a:ea typeface="Cambria Math" panose="02040503050406030204" pitchFamily="18" charset="0"/>
                            </a:rPr>
                          </m:ctrlPr>
                        </m:fPr>
                        <m:num>
                          <m:r>
                            <m:rPr>
                              <m:sty m:val="p"/>
                            </m:rPr>
                            <a:rPr lang="el-GR" sz="2000" i="0" smtClean="0">
                              <a:latin typeface="Cambria Math" panose="02040503050406030204" pitchFamily="18" charset="0"/>
                              <a:ea typeface="Cambria Math" panose="02040503050406030204" pitchFamily="18" charset="0"/>
                            </a:rPr>
                            <m:t>Δ</m:t>
                          </m:r>
                          <m:r>
                            <a:rPr lang="en-US" sz="2000" b="0" i="1" smtClean="0">
                              <a:latin typeface="Cambria Math" panose="02040503050406030204" pitchFamily="18" charset="0"/>
                              <a:ea typeface="Cambria Math" panose="02040503050406030204" pitchFamily="18" charset="0"/>
                            </a:rPr>
                            <m:t>𝑄</m:t>
                          </m:r>
                        </m:num>
                        <m:den>
                          <m:r>
                            <m:rPr>
                              <m:sty m:val="p"/>
                            </m:rPr>
                            <a:rPr lang="el-GR" sz="2000" i="0" smtClean="0">
                              <a:latin typeface="Cambria Math" panose="02040503050406030204" pitchFamily="18" charset="0"/>
                              <a:ea typeface="Cambria Math" panose="02040503050406030204" pitchFamily="18" charset="0"/>
                            </a:rPr>
                            <m:t>Δ</m:t>
                          </m:r>
                          <m:r>
                            <a:rPr lang="en-US" sz="2000" i="1" smtClean="0">
                              <a:latin typeface="Cambria Math" panose="02040503050406030204" pitchFamily="18" charset="0"/>
                              <a:ea typeface="Cambria Math" panose="02040503050406030204" pitchFamily="18" charset="0"/>
                            </a:rPr>
                            <m:t>𝑥</m:t>
                          </m:r>
                        </m:den>
                      </m:f>
                    </m:oMath>
                  </m:oMathPara>
                </a14:m>
                <a:endParaRPr lang="he-IL" sz="2000" i="1" dirty="0">
                  <a:latin typeface="Cambria Math" panose="02040503050406030204" pitchFamily="18" charset="0"/>
                  <a:ea typeface="Cambria Math" panose="02040503050406030204" pitchFamily="18" charset="0"/>
                </a:endParaRPr>
              </a:p>
              <a:p>
                <a:pPr>
                  <a:lnSpc>
                    <a:spcPct val="150000"/>
                  </a:lnSpc>
                </a:pPr>
                <a14:m>
                  <m:oMathPara xmlns:m="http://schemas.openxmlformats.org/officeDocument/2006/math">
                    <m:oMathParaPr>
                      <m:jc m:val="centerGroup"/>
                    </m:oMathParaPr>
                    <m:oMath xmlns:m="http://schemas.openxmlformats.org/officeDocument/2006/math">
                      <m:acc>
                        <m:accPr>
                          <m:chr m:val="̇"/>
                          <m:ctrlPr>
                            <a:rPr lang="en-US" sz="2000" b="0" i="1" smtClean="0">
                              <a:latin typeface="Cambria Math" panose="02040503050406030204" pitchFamily="18" charset="0"/>
                              <a:ea typeface="Cambria Math" panose="02040503050406030204" pitchFamily="18" charset="0"/>
                            </a:rPr>
                          </m:ctrlPr>
                        </m:accPr>
                        <m:e>
                          <m:r>
                            <a:rPr lang="en-US" sz="2000" b="0" i="1" smtClean="0">
                              <a:latin typeface="Cambria Math" panose="02040503050406030204" pitchFamily="18" charset="0"/>
                              <a:ea typeface="Cambria Math" panose="02040503050406030204" pitchFamily="18" charset="0"/>
                            </a:rPr>
                            <m:t>𝑄</m:t>
                          </m:r>
                        </m:e>
                      </m:acc>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𝑑𝑄</m:t>
                          </m:r>
                        </m:num>
                        <m:den>
                          <m:r>
                            <a:rPr lang="en-US" sz="2000" b="0" i="1" smtClean="0">
                              <a:latin typeface="Cambria Math" panose="02040503050406030204" pitchFamily="18" charset="0"/>
                              <a:ea typeface="Cambria Math" panose="02040503050406030204" pitchFamily="18" charset="0"/>
                            </a:rPr>
                            <m:t>𝑑𝑡</m:t>
                          </m:r>
                        </m:den>
                      </m:f>
                      <m:r>
                        <a:rPr lang="en-US" sz="2000" i="1">
                          <a:latin typeface="Cambria Math" panose="02040503050406030204" pitchFamily="18" charset="0"/>
                          <a:ea typeface="Cambria Math" panose="02040503050406030204" pitchFamily="18" charset="0"/>
                        </a:rPr>
                        <m:t>→</m:t>
                      </m:r>
                      <m:f>
                        <m:fPr>
                          <m:ctrlPr>
                            <a:rPr lang="en-US" sz="2000" i="1">
                              <a:latin typeface="Cambria Math" panose="02040503050406030204" pitchFamily="18" charset="0"/>
                              <a:ea typeface="Cambria Math" panose="02040503050406030204" pitchFamily="18" charset="0"/>
                            </a:rPr>
                          </m:ctrlPr>
                        </m:fPr>
                        <m:num>
                          <m:r>
                            <m:rPr>
                              <m:sty m:val="p"/>
                            </m:rPr>
                            <a:rPr lang="el-GR" sz="2000">
                              <a:latin typeface="Cambria Math" panose="02040503050406030204" pitchFamily="18" charset="0"/>
                              <a:ea typeface="Cambria Math" panose="02040503050406030204" pitchFamily="18" charset="0"/>
                            </a:rPr>
                            <m:t>Δ</m:t>
                          </m:r>
                          <m:r>
                            <a:rPr lang="en-US" sz="2000" i="1">
                              <a:latin typeface="Cambria Math" panose="02040503050406030204" pitchFamily="18" charset="0"/>
                              <a:ea typeface="Cambria Math" panose="02040503050406030204" pitchFamily="18" charset="0"/>
                            </a:rPr>
                            <m:t>𝑄</m:t>
                          </m:r>
                        </m:num>
                        <m:den>
                          <m:r>
                            <m:rPr>
                              <m:sty m:val="p"/>
                            </m:rPr>
                            <a:rPr lang="el-GR" sz="2000">
                              <a:latin typeface="Cambria Math" panose="02040503050406030204" pitchFamily="18" charset="0"/>
                              <a:ea typeface="Cambria Math" panose="02040503050406030204" pitchFamily="18" charset="0"/>
                            </a:rPr>
                            <m:t>Δ</m:t>
                          </m:r>
                          <m:r>
                            <a:rPr lang="en-US" sz="2000" b="0" i="1" smtClean="0">
                              <a:latin typeface="Cambria Math" panose="02040503050406030204" pitchFamily="18" charset="0"/>
                              <a:ea typeface="Cambria Math" panose="02040503050406030204" pitchFamily="18" charset="0"/>
                            </a:rPr>
                            <m:t>𝑡</m:t>
                          </m:r>
                        </m:den>
                      </m:f>
                    </m:oMath>
                  </m:oMathPara>
                </a14:m>
                <a:endParaRPr lang="he-IL" sz="2000" dirty="0"/>
              </a:p>
            </p:txBody>
          </p:sp>
        </mc:Choice>
        <mc:Fallback xmlns="">
          <p:sp>
            <p:nvSpPr>
              <p:cNvPr id="2" name="תיבת טקסט 1">
                <a:extLst>
                  <a:ext uri="{FF2B5EF4-FFF2-40B4-BE49-F238E27FC236}">
                    <a16:creationId xmlns:a16="http://schemas.microsoft.com/office/drawing/2014/main" id="{824FF13E-74DC-4FB0-8F60-1F1BBDEA139E}"/>
                  </a:ext>
                </a:extLst>
              </p:cNvPr>
              <p:cNvSpPr txBox="1">
                <a:spLocks noRot="1" noChangeAspect="1" noMove="1" noResize="1" noEditPoints="1" noAdjustHandles="1" noChangeArrowheads="1" noChangeShapeType="1" noTextEdit="1"/>
              </p:cNvSpPr>
              <p:nvPr/>
            </p:nvSpPr>
            <p:spPr>
              <a:xfrm>
                <a:off x="330489" y="854341"/>
                <a:ext cx="1790555" cy="1845442"/>
              </a:xfrm>
              <a:prstGeom prst="rect">
                <a:avLst/>
              </a:prstGeom>
              <a:blipFill>
                <a:blip r:embed="rId3"/>
                <a:stretch>
                  <a:fillRect/>
                </a:stretch>
              </a:blipFill>
            </p:spPr>
            <p:txBody>
              <a:bodyPr/>
              <a:lstStyle/>
              <a:p>
                <a:r>
                  <a:rPr lang="en-US">
                    <a:noFill/>
                  </a:rPr>
                  <a:t> </a:t>
                </a:r>
              </a:p>
            </p:txBody>
          </p:sp>
        </mc:Fallback>
      </mc:AlternateContent>
      <p:grpSp>
        <p:nvGrpSpPr>
          <p:cNvPr id="24" name="Group 23">
            <a:extLst>
              <a:ext uri="{FF2B5EF4-FFF2-40B4-BE49-F238E27FC236}">
                <a16:creationId xmlns:a16="http://schemas.microsoft.com/office/drawing/2014/main" id="{AF90DD8B-ADE7-498D-9F95-267BB23B9055}"/>
              </a:ext>
            </a:extLst>
          </p:cNvPr>
          <p:cNvGrpSpPr/>
          <p:nvPr/>
        </p:nvGrpSpPr>
        <p:grpSpPr>
          <a:xfrm>
            <a:off x="130340" y="2897196"/>
            <a:ext cx="3527260" cy="974236"/>
            <a:chOff x="56380" y="42862"/>
            <a:chExt cx="5613534" cy="1360996"/>
          </a:xfrm>
        </p:grpSpPr>
        <p:grpSp>
          <p:nvGrpSpPr>
            <p:cNvPr id="25" name="Group 24">
              <a:extLst>
                <a:ext uri="{FF2B5EF4-FFF2-40B4-BE49-F238E27FC236}">
                  <a16:creationId xmlns:a16="http://schemas.microsoft.com/office/drawing/2014/main" id="{AE05687E-978A-405B-919B-B1D3D1CFFEEA}"/>
                </a:ext>
              </a:extLst>
            </p:cNvPr>
            <p:cNvGrpSpPr/>
            <p:nvPr/>
          </p:nvGrpSpPr>
          <p:grpSpPr>
            <a:xfrm>
              <a:off x="514350" y="382396"/>
              <a:ext cx="5155564" cy="1021462"/>
              <a:chOff x="0" y="498090"/>
              <a:chExt cx="3993777" cy="710003"/>
            </a:xfrm>
          </p:grpSpPr>
          <p:sp>
            <p:nvSpPr>
              <p:cNvPr id="37" name="Cube 36">
                <a:extLst>
                  <a:ext uri="{FF2B5EF4-FFF2-40B4-BE49-F238E27FC236}">
                    <a16:creationId xmlns:a16="http://schemas.microsoft.com/office/drawing/2014/main" id="{826208E9-68EB-48DA-B34F-10E855711345}"/>
                  </a:ext>
                </a:extLst>
              </p:cNvPr>
              <p:cNvSpPr/>
              <p:nvPr/>
            </p:nvSpPr>
            <p:spPr>
              <a:xfrm>
                <a:off x="0" y="498090"/>
                <a:ext cx="851647" cy="710003"/>
              </a:xfrm>
              <a:prstGeom prst="cube">
                <a:avLst/>
              </a:prstGeom>
              <a:solidFill>
                <a:srgbClr val="C82D0E"/>
              </a:solidFill>
              <a:ln w="12700" cap="flat" cmpd="sng" algn="ctr">
                <a:solidFill>
                  <a:srgbClr val="9D230B"/>
                </a:solid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 lastClr="FFFFFF"/>
                  </a:solidFill>
                  <a:effectLst/>
                  <a:uLnTx/>
                  <a:uFillTx/>
                  <a:latin typeface="Calibri" panose="020F0502020204030204"/>
                  <a:ea typeface="+mn-ea"/>
                  <a:cs typeface="+mn-cs"/>
                </a:endParaRPr>
              </a:p>
            </p:txBody>
          </p:sp>
          <p:sp>
            <p:nvSpPr>
              <p:cNvPr id="38" name="Cube 37">
                <a:extLst>
                  <a:ext uri="{FF2B5EF4-FFF2-40B4-BE49-F238E27FC236}">
                    <a16:creationId xmlns:a16="http://schemas.microsoft.com/office/drawing/2014/main" id="{AD6B8631-4CD9-4FCD-AFC1-7B49148D7267}"/>
                  </a:ext>
                </a:extLst>
              </p:cNvPr>
              <p:cNvSpPr/>
              <p:nvPr/>
            </p:nvSpPr>
            <p:spPr>
              <a:xfrm>
                <a:off x="780826" y="498090"/>
                <a:ext cx="851647" cy="710003"/>
              </a:xfrm>
              <a:prstGeom prst="cube">
                <a:avLst/>
              </a:prstGeom>
              <a:solidFill>
                <a:srgbClr val="C82D0E"/>
              </a:solidFill>
              <a:ln w="12700" cap="flat" cmpd="sng" algn="ctr">
                <a:solidFill>
                  <a:srgbClr val="9D230B"/>
                </a:solid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panose="020F0502020204030204"/>
                  <a:ea typeface="+mn-ea"/>
                  <a:cs typeface="+mn-cs"/>
                </a:endParaRPr>
              </a:p>
            </p:txBody>
          </p:sp>
          <p:sp>
            <p:nvSpPr>
              <p:cNvPr id="39" name="Cube 38">
                <a:extLst>
                  <a:ext uri="{FF2B5EF4-FFF2-40B4-BE49-F238E27FC236}">
                    <a16:creationId xmlns:a16="http://schemas.microsoft.com/office/drawing/2014/main" id="{EE35692A-2735-4F33-BA58-6B88F43DFC20}"/>
                  </a:ext>
                </a:extLst>
              </p:cNvPr>
              <p:cNvSpPr/>
              <p:nvPr/>
            </p:nvSpPr>
            <p:spPr>
              <a:xfrm>
                <a:off x="1567929" y="498090"/>
                <a:ext cx="851647" cy="710003"/>
              </a:xfrm>
              <a:prstGeom prst="cube">
                <a:avLst/>
              </a:prstGeom>
              <a:solidFill>
                <a:srgbClr val="C82D0E"/>
              </a:solidFill>
              <a:ln w="12700" cap="flat" cmpd="sng" algn="ctr">
                <a:solidFill>
                  <a:srgbClr val="9D230B"/>
                </a:solid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panose="020F0502020204030204"/>
                  <a:ea typeface="+mn-ea"/>
                  <a:cs typeface="+mn-cs"/>
                </a:endParaRPr>
              </a:p>
            </p:txBody>
          </p:sp>
          <p:sp>
            <p:nvSpPr>
              <p:cNvPr id="40" name="Cube 39">
                <a:extLst>
                  <a:ext uri="{FF2B5EF4-FFF2-40B4-BE49-F238E27FC236}">
                    <a16:creationId xmlns:a16="http://schemas.microsoft.com/office/drawing/2014/main" id="{7701D070-B6DB-4110-9089-B79C724C4ED0}"/>
                  </a:ext>
                </a:extLst>
              </p:cNvPr>
              <p:cNvSpPr/>
              <p:nvPr/>
            </p:nvSpPr>
            <p:spPr>
              <a:xfrm>
                <a:off x="2355030" y="498090"/>
                <a:ext cx="851647" cy="710003"/>
              </a:xfrm>
              <a:prstGeom prst="cube">
                <a:avLst/>
              </a:prstGeom>
              <a:solidFill>
                <a:srgbClr val="C82D0E"/>
              </a:solidFill>
              <a:ln w="12700" cap="flat" cmpd="sng" algn="ctr">
                <a:solidFill>
                  <a:srgbClr val="9D230B"/>
                </a:solid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panose="020F0502020204030204"/>
                  <a:ea typeface="+mn-ea"/>
                  <a:cs typeface="+mn-cs"/>
                </a:endParaRPr>
              </a:p>
            </p:txBody>
          </p:sp>
          <p:sp>
            <p:nvSpPr>
              <p:cNvPr id="41" name="Cube 40">
                <a:extLst>
                  <a:ext uri="{FF2B5EF4-FFF2-40B4-BE49-F238E27FC236}">
                    <a16:creationId xmlns:a16="http://schemas.microsoft.com/office/drawing/2014/main" id="{DDC89093-F338-4EE3-8D22-7C0FB9039C64}"/>
                  </a:ext>
                </a:extLst>
              </p:cNvPr>
              <p:cNvSpPr/>
              <p:nvPr/>
            </p:nvSpPr>
            <p:spPr>
              <a:xfrm>
                <a:off x="3142130" y="498090"/>
                <a:ext cx="851647" cy="710003"/>
              </a:xfrm>
              <a:prstGeom prst="cube">
                <a:avLst/>
              </a:prstGeom>
              <a:solidFill>
                <a:srgbClr val="C82D0E"/>
              </a:solidFill>
              <a:ln w="12700" cap="flat" cmpd="sng" algn="ctr">
                <a:solidFill>
                  <a:srgbClr val="9D230B"/>
                </a:solid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panose="020F0502020204030204"/>
                  <a:ea typeface="+mn-ea"/>
                  <a:cs typeface="+mn-cs"/>
                </a:endParaRPr>
              </a:p>
            </p:txBody>
          </p:sp>
        </p:grpSp>
        <p:grpSp>
          <p:nvGrpSpPr>
            <p:cNvPr id="26" name="Group 25">
              <a:extLst>
                <a:ext uri="{FF2B5EF4-FFF2-40B4-BE49-F238E27FC236}">
                  <a16:creationId xmlns:a16="http://schemas.microsoft.com/office/drawing/2014/main" id="{1E558D72-5641-4337-A074-6CE4A0A4AEB8}"/>
                </a:ext>
              </a:extLst>
            </p:cNvPr>
            <p:cNvGrpSpPr/>
            <p:nvPr/>
          </p:nvGrpSpPr>
          <p:grpSpPr>
            <a:xfrm>
              <a:off x="56380" y="42862"/>
              <a:ext cx="5140026" cy="1172488"/>
              <a:chOff x="56380" y="42862"/>
              <a:chExt cx="5140026" cy="1172488"/>
            </a:xfrm>
          </p:grpSpPr>
          <p:sp>
            <p:nvSpPr>
              <p:cNvPr id="27" name="Arrow: Right 26">
                <a:extLst>
                  <a:ext uri="{FF2B5EF4-FFF2-40B4-BE49-F238E27FC236}">
                    <a16:creationId xmlns:a16="http://schemas.microsoft.com/office/drawing/2014/main" id="{154A6CA6-14E1-40D6-85B9-93C5F2C88BA9}"/>
                  </a:ext>
                </a:extLst>
              </p:cNvPr>
              <p:cNvSpPr/>
              <p:nvPr/>
            </p:nvSpPr>
            <p:spPr>
              <a:xfrm>
                <a:off x="1072755" y="853400"/>
                <a:ext cx="730808" cy="361950"/>
              </a:xfrm>
              <a:prstGeom prst="rightArrow">
                <a:avLst/>
              </a:prstGeom>
              <a:solidFill>
                <a:srgbClr val="70AD47"/>
              </a:solidFill>
              <a:ln w="12700" cap="flat" cmpd="sng" algn="ctr">
                <a:solidFill>
                  <a:srgbClr val="70AD47">
                    <a:shade val="50000"/>
                  </a:srgbClr>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panose="020F0502020204030204"/>
                  <a:ea typeface="+mn-ea"/>
                  <a:cs typeface="+mn-cs"/>
                </a:endParaRPr>
              </a:p>
            </p:txBody>
          </p:sp>
          <p:sp>
            <p:nvSpPr>
              <p:cNvPr id="28" name="Arrow: Right 27">
                <a:extLst>
                  <a:ext uri="{FF2B5EF4-FFF2-40B4-BE49-F238E27FC236}">
                    <a16:creationId xmlns:a16="http://schemas.microsoft.com/office/drawing/2014/main" id="{AFA9A3DB-271F-40D3-AFAC-78A829177FCD}"/>
                  </a:ext>
                </a:extLst>
              </p:cNvPr>
              <p:cNvSpPr/>
              <p:nvPr/>
            </p:nvSpPr>
            <p:spPr>
              <a:xfrm>
                <a:off x="56380" y="853400"/>
                <a:ext cx="730808" cy="361950"/>
              </a:xfrm>
              <a:prstGeom prst="rightArrow">
                <a:avLst/>
              </a:prstGeom>
              <a:solidFill>
                <a:srgbClr val="ED7D31"/>
              </a:solidFill>
              <a:ln w="12700" cap="flat" cmpd="sng" algn="ctr">
                <a:solidFill>
                  <a:srgbClr val="ED7D31">
                    <a:shade val="50000"/>
                  </a:srgbClr>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panose="020F0502020204030204"/>
                  <a:ea typeface="+mn-ea"/>
                  <a:cs typeface="+mn-cs"/>
                </a:endParaRPr>
              </a:p>
            </p:txBody>
          </p:sp>
          <p:sp>
            <p:nvSpPr>
              <p:cNvPr id="29" name="Arrow: Right 28">
                <a:extLst>
                  <a:ext uri="{FF2B5EF4-FFF2-40B4-BE49-F238E27FC236}">
                    <a16:creationId xmlns:a16="http://schemas.microsoft.com/office/drawing/2014/main" id="{22DB0E8C-7916-4B1A-9B1B-9E96636FA2AB}"/>
                  </a:ext>
                </a:extLst>
              </p:cNvPr>
              <p:cNvSpPr/>
              <p:nvPr/>
            </p:nvSpPr>
            <p:spPr>
              <a:xfrm>
                <a:off x="2089131" y="853400"/>
                <a:ext cx="730808" cy="361950"/>
              </a:xfrm>
              <a:prstGeom prst="rightArrow">
                <a:avLst/>
              </a:prstGeom>
              <a:solidFill>
                <a:srgbClr val="70AD47"/>
              </a:solidFill>
              <a:ln w="12700" cap="flat" cmpd="sng" algn="ctr">
                <a:solidFill>
                  <a:srgbClr val="70AD47">
                    <a:shade val="50000"/>
                  </a:srgbClr>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panose="020F0502020204030204"/>
                  <a:ea typeface="+mn-ea"/>
                  <a:cs typeface="+mn-cs"/>
                </a:endParaRPr>
              </a:p>
            </p:txBody>
          </p:sp>
          <p:sp>
            <p:nvSpPr>
              <p:cNvPr id="30" name="Arrow: Right 29">
                <a:extLst>
                  <a:ext uri="{FF2B5EF4-FFF2-40B4-BE49-F238E27FC236}">
                    <a16:creationId xmlns:a16="http://schemas.microsoft.com/office/drawing/2014/main" id="{62B0EFC8-447C-478E-9936-91CF05C87962}"/>
                  </a:ext>
                </a:extLst>
              </p:cNvPr>
              <p:cNvSpPr/>
              <p:nvPr/>
            </p:nvSpPr>
            <p:spPr>
              <a:xfrm>
                <a:off x="3105506" y="853400"/>
                <a:ext cx="730808" cy="361950"/>
              </a:xfrm>
              <a:prstGeom prst="rightArrow">
                <a:avLst/>
              </a:prstGeom>
              <a:solidFill>
                <a:srgbClr val="70AD47"/>
              </a:solidFill>
              <a:ln w="12700" cap="flat" cmpd="sng" algn="ctr">
                <a:solidFill>
                  <a:srgbClr val="70AD47">
                    <a:shade val="50000"/>
                  </a:srgbClr>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panose="020F0502020204030204"/>
                  <a:ea typeface="+mn-ea"/>
                  <a:cs typeface="+mn-cs"/>
                </a:endParaRPr>
              </a:p>
            </p:txBody>
          </p:sp>
          <p:sp>
            <p:nvSpPr>
              <p:cNvPr id="31" name="Arrow: Right 30">
                <a:extLst>
                  <a:ext uri="{FF2B5EF4-FFF2-40B4-BE49-F238E27FC236}">
                    <a16:creationId xmlns:a16="http://schemas.microsoft.com/office/drawing/2014/main" id="{49096897-FD48-4791-BE75-B52EE6274A92}"/>
                  </a:ext>
                </a:extLst>
              </p:cNvPr>
              <p:cNvSpPr/>
              <p:nvPr/>
            </p:nvSpPr>
            <p:spPr>
              <a:xfrm>
                <a:off x="4121885" y="853400"/>
                <a:ext cx="730808" cy="361950"/>
              </a:xfrm>
              <a:prstGeom prst="rightArrow">
                <a:avLst/>
              </a:prstGeom>
              <a:solidFill>
                <a:srgbClr val="70AD47"/>
              </a:solidFill>
              <a:ln w="12700" cap="flat" cmpd="sng" algn="ctr">
                <a:solidFill>
                  <a:srgbClr val="70AD47">
                    <a:shade val="50000"/>
                  </a:srgbClr>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panose="020F0502020204030204"/>
                  <a:ea typeface="+mn-ea"/>
                  <a:cs typeface="+mn-cs"/>
                </a:endParaRPr>
              </a:p>
            </p:txBody>
          </p:sp>
          <p:sp>
            <p:nvSpPr>
              <p:cNvPr id="32" name="Arrow: Right 31">
                <a:extLst>
                  <a:ext uri="{FF2B5EF4-FFF2-40B4-BE49-F238E27FC236}">
                    <a16:creationId xmlns:a16="http://schemas.microsoft.com/office/drawing/2014/main" id="{327FDE4B-8EAF-49A1-8BEE-41F5D88B15E4}"/>
                  </a:ext>
                </a:extLst>
              </p:cNvPr>
              <p:cNvSpPr/>
              <p:nvPr/>
            </p:nvSpPr>
            <p:spPr>
              <a:xfrm rot="16200000">
                <a:off x="638314" y="225525"/>
                <a:ext cx="730729" cy="365404"/>
              </a:xfrm>
              <a:prstGeom prst="rightArrow">
                <a:avLst/>
              </a:prstGeom>
              <a:solidFill>
                <a:srgbClr val="5B9BD5"/>
              </a:solidFill>
              <a:ln w="12700" cap="flat" cmpd="sng" algn="ctr">
                <a:solidFill>
                  <a:srgbClr val="5B9BD5">
                    <a:shade val="50000"/>
                  </a:srgbClr>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panose="020F0502020204030204"/>
                  <a:ea typeface="+mn-ea"/>
                  <a:cs typeface="+mn-cs"/>
                </a:endParaRPr>
              </a:p>
            </p:txBody>
          </p:sp>
          <p:sp>
            <p:nvSpPr>
              <p:cNvPr id="33" name="Arrow: Right 32">
                <a:extLst>
                  <a:ext uri="{FF2B5EF4-FFF2-40B4-BE49-F238E27FC236}">
                    <a16:creationId xmlns:a16="http://schemas.microsoft.com/office/drawing/2014/main" id="{A4FF83BF-47BD-4F79-B3A4-0F3C3CC3D5C0}"/>
                  </a:ext>
                </a:extLst>
              </p:cNvPr>
              <p:cNvSpPr/>
              <p:nvPr/>
            </p:nvSpPr>
            <p:spPr>
              <a:xfrm rot="16200000">
                <a:off x="1647964" y="225525"/>
                <a:ext cx="730729" cy="365404"/>
              </a:xfrm>
              <a:prstGeom prst="rightArrow">
                <a:avLst/>
              </a:prstGeom>
              <a:solidFill>
                <a:srgbClr val="5B9BD5"/>
              </a:solidFill>
              <a:ln w="12700" cap="flat" cmpd="sng" algn="ctr">
                <a:solidFill>
                  <a:srgbClr val="5B9BD5">
                    <a:shade val="50000"/>
                  </a:srgbClr>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panose="020F0502020204030204"/>
                  <a:ea typeface="+mn-ea"/>
                  <a:cs typeface="+mn-cs"/>
                </a:endParaRPr>
              </a:p>
            </p:txBody>
          </p:sp>
          <p:sp>
            <p:nvSpPr>
              <p:cNvPr id="34" name="Arrow: Right 33">
                <a:extLst>
                  <a:ext uri="{FF2B5EF4-FFF2-40B4-BE49-F238E27FC236}">
                    <a16:creationId xmlns:a16="http://schemas.microsoft.com/office/drawing/2014/main" id="{BA70A4E8-0E91-4E16-B857-D3091685F34F}"/>
                  </a:ext>
                </a:extLst>
              </p:cNvPr>
              <p:cNvSpPr/>
              <p:nvPr/>
            </p:nvSpPr>
            <p:spPr>
              <a:xfrm rot="16200000">
                <a:off x="2619514" y="225525"/>
                <a:ext cx="730729" cy="365404"/>
              </a:xfrm>
              <a:prstGeom prst="rightArrow">
                <a:avLst/>
              </a:prstGeom>
              <a:solidFill>
                <a:srgbClr val="5B9BD5"/>
              </a:solidFill>
              <a:ln w="12700" cap="flat" cmpd="sng" algn="ctr">
                <a:solidFill>
                  <a:srgbClr val="5B9BD5">
                    <a:shade val="50000"/>
                  </a:srgbClr>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panose="020F0502020204030204"/>
                  <a:ea typeface="+mn-ea"/>
                  <a:cs typeface="+mn-cs"/>
                </a:endParaRPr>
              </a:p>
            </p:txBody>
          </p:sp>
          <p:sp>
            <p:nvSpPr>
              <p:cNvPr id="35" name="Arrow: Right 34">
                <a:extLst>
                  <a:ext uri="{FF2B5EF4-FFF2-40B4-BE49-F238E27FC236}">
                    <a16:creationId xmlns:a16="http://schemas.microsoft.com/office/drawing/2014/main" id="{343878C7-416C-490A-B61C-0163701C60AD}"/>
                  </a:ext>
                </a:extLst>
              </p:cNvPr>
              <p:cNvSpPr/>
              <p:nvPr/>
            </p:nvSpPr>
            <p:spPr>
              <a:xfrm rot="16200000">
                <a:off x="3657738" y="225525"/>
                <a:ext cx="730727" cy="365404"/>
              </a:xfrm>
              <a:prstGeom prst="rightArrow">
                <a:avLst/>
              </a:prstGeom>
              <a:solidFill>
                <a:srgbClr val="5B9BD5"/>
              </a:solidFill>
              <a:ln w="12700" cap="flat" cmpd="sng" algn="ctr">
                <a:solidFill>
                  <a:srgbClr val="5B9BD5">
                    <a:shade val="50000"/>
                  </a:srgbClr>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panose="020F0502020204030204"/>
                  <a:ea typeface="+mn-ea"/>
                  <a:cs typeface="+mn-cs"/>
                </a:endParaRPr>
              </a:p>
            </p:txBody>
          </p:sp>
          <p:sp>
            <p:nvSpPr>
              <p:cNvPr id="36" name="Arrow: Right 35">
                <a:extLst>
                  <a:ext uri="{FF2B5EF4-FFF2-40B4-BE49-F238E27FC236}">
                    <a16:creationId xmlns:a16="http://schemas.microsoft.com/office/drawing/2014/main" id="{C205C2BD-8E8B-4807-BFF9-3D4FBA90890E}"/>
                  </a:ext>
                </a:extLst>
              </p:cNvPr>
              <p:cNvSpPr/>
              <p:nvPr/>
            </p:nvSpPr>
            <p:spPr>
              <a:xfrm rot="16200000">
                <a:off x="4648340" y="225525"/>
                <a:ext cx="730727" cy="365404"/>
              </a:xfrm>
              <a:prstGeom prst="rightArrow">
                <a:avLst/>
              </a:prstGeom>
              <a:solidFill>
                <a:srgbClr val="5B9BD5"/>
              </a:solidFill>
              <a:ln w="12700" cap="flat" cmpd="sng" algn="ctr">
                <a:solidFill>
                  <a:srgbClr val="5B9BD5">
                    <a:shade val="50000"/>
                  </a:srgbClr>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panose="020F0502020204030204"/>
                  <a:ea typeface="+mn-ea"/>
                  <a:cs typeface="+mn-cs"/>
                </a:endParaRPr>
              </a:p>
            </p:txBody>
          </p:sp>
        </p:grpSp>
      </p:grpSp>
      <p:sp>
        <p:nvSpPr>
          <p:cNvPr id="3" name="Rectangle 2">
            <a:extLst>
              <a:ext uri="{FF2B5EF4-FFF2-40B4-BE49-F238E27FC236}">
                <a16:creationId xmlns:a16="http://schemas.microsoft.com/office/drawing/2014/main" id="{032D481C-D104-42A9-AF47-731D4291D3B9}"/>
              </a:ext>
            </a:extLst>
          </p:cNvPr>
          <p:cNvSpPr/>
          <p:nvPr/>
        </p:nvSpPr>
        <p:spPr>
          <a:xfrm>
            <a:off x="2666167" y="589034"/>
            <a:ext cx="6145299" cy="3993657"/>
          </a:xfrm>
          <a:prstGeom prst="rect">
            <a:avLst/>
          </a:prstGeom>
        </p:spPr>
        <p:txBody>
          <a:bodyPr wrap="square">
            <a:spAutoFit/>
          </a:bodyPr>
          <a:lstStyle/>
          <a:p>
            <a:pPr algn="r" rtl="1">
              <a:lnSpc>
                <a:spcPts val="2400"/>
              </a:lnSpc>
              <a:spcAft>
                <a:spcPts val="600"/>
              </a:spcAft>
            </a:pPr>
            <a:r>
              <a:rPr lang="he-IL" sz="1600" dirty="0">
                <a:latin typeface="Calibri Light" panose="020F0302020204030204" pitchFamily="34" charset="0"/>
                <a:cs typeface="Calibri Light" panose="020F0302020204030204" pitchFamily="34" charset="0"/>
              </a:rPr>
              <a:t>המודל הנומרי שפותח פותר את נוסחאות חוק פורייה וחוק ניוטון בשיטת אוילר. </a:t>
            </a:r>
          </a:p>
          <a:p>
            <a:pPr algn="r" rtl="1">
              <a:lnSpc>
                <a:spcPts val="2400"/>
              </a:lnSpc>
              <a:spcAft>
                <a:spcPts val="600"/>
              </a:spcAft>
            </a:pPr>
            <a:r>
              <a:rPr lang="he-IL" sz="1600" dirty="0">
                <a:latin typeface="Calibri Light" panose="020F0302020204030204" pitchFamily="34" charset="0"/>
                <a:cs typeface="Calibri Light" panose="020F0302020204030204" pitchFamily="34" charset="0"/>
              </a:rPr>
              <a:t>בשיטת (קירוב) אוילר מוחלפות נגזרות בהפרשים. </a:t>
            </a:r>
            <a:br>
              <a:rPr lang="he-IL" sz="1600" dirty="0">
                <a:latin typeface="Calibri Light" panose="020F0302020204030204" pitchFamily="34" charset="0"/>
                <a:cs typeface="Calibri Light" panose="020F0302020204030204" pitchFamily="34" charset="0"/>
              </a:rPr>
            </a:br>
            <a:r>
              <a:rPr lang="he-IL" sz="1600" dirty="0">
                <a:latin typeface="Calibri Light" panose="020F0302020204030204" pitchFamily="34" charset="0"/>
                <a:cs typeface="Calibri Light" panose="020F0302020204030204" pitchFamily="34" charset="0"/>
              </a:rPr>
              <a:t>כך ניתן לפתור נומרית את משוואות ניוטון ופורייה "צעד אחרי צעד" בזמן ובמקום, עבור צעדי זמן ומרחקים קטנים לאורך המוט.</a:t>
            </a:r>
          </a:p>
          <a:p>
            <a:pPr algn="r" rtl="1">
              <a:lnSpc>
                <a:spcPts val="2400"/>
              </a:lnSpc>
              <a:spcAft>
                <a:spcPts val="600"/>
              </a:spcAft>
            </a:pPr>
            <a:r>
              <a:rPr lang="he-IL" sz="1600" dirty="0">
                <a:latin typeface="Calibri Light" panose="020F0302020204030204" pitchFamily="34" charset="0"/>
                <a:cs typeface="Calibri Light" panose="020F0302020204030204" pitchFamily="34" charset="0"/>
              </a:rPr>
              <a:t>החלטנו לחלק את המוט לחלקים קטנים שאנחנו מניחים כי יש לו טמפרטורה אחידה לאורכו, ובכך התנאים של חוק הקירור של ניוטון מתקיימים. </a:t>
            </a:r>
          </a:p>
          <a:p>
            <a:pPr algn="r" rtl="1">
              <a:lnSpc>
                <a:spcPts val="2400"/>
              </a:lnSpc>
              <a:spcAft>
                <a:spcPts val="600"/>
              </a:spcAft>
            </a:pPr>
            <a:endParaRPr lang="he-IL" sz="1600" dirty="0">
              <a:latin typeface="Calibri Light" panose="020F0302020204030204" pitchFamily="34" charset="0"/>
              <a:cs typeface="Calibri Light" panose="020F0302020204030204" pitchFamily="34" charset="0"/>
            </a:endParaRPr>
          </a:p>
          <a:p>
            <a:pPr algn="r" rtl="1">
              <a:lnSpc>
                <a:spcPts val="2400"/>
              </a:lnSpc>
              <a:spcAft>
                <a:spcPts val="600"/>
              </a:spcAft>
            </a:pPr>
            <a:endParaRPr lang="he-IL" sz="1600" dirty="0">
              <a:latin typeface="Calibri Light" panose="020F0302020204030204" pitchFamily="34" charset="0"/>
              <a:cs typeface="Calibri Light" panose="020F0302020204030204" pitchFamily="34" charset="0"/>
            </a:endParaRPr>
          </a:p>
          <a:p>
            <a:pPr algn="r" rtl="1">
              <a:lnSpc>
                <a:spcPts val="2400"/>
              </a:lnSpc>
              <a:spcAft>
                <a:spcPts val="600"/>
              </a:spcAft>
            </a:pPr>
            <a:r>
              <a:rPr lang="he-IL" sz="2000" u="sng" dirty="0">
                <a:latin typeface="Calibri Light" panose="020F0302020204030204" pitchFamily="34" charset="0"/>
                <a:cs typeface="Calibri Light" panose="020F0302020204030204" pitchFamily="34" charset="0"/>
              </a:rPr>
              <a:t>תנאי התחלה</a:t>
            </a:r>
          </a:p>
          <a:p>
            <a:pPr marL="285750" indent="-285750" algn="r" rtl="1">
              <a:lnSpc>
                <a:spcPts val="2400"/>
              </a:lnSpc>
              <a:spcAft>
                <a:spcPts val="600"/>
              </a:spcAft>
              <a:buFont typeface="Arial" panose="020B0604020202020204" pitchFamily="34" charset="0"/>
              <a:buChar char="•"/>
            </a:pPr>
            <a:r>
              <a:rPr lang="he-IL" sz="1600" dirty="0">
                <a:latin typeface="Calibri Light" panose="020F0302020204030204" pitchFamily="34" charset="0"/>
                <a:cs typeface="Calibri Light" panose="020F0302020204030204" pitchFamily="34" charset="0"/>
              </a:rPr>
              <a:t>בתחילת המודל כל החתכים נמצאים בטמפרטורה החדר. </a:t>
            </a:r>
          </a:p>
          <a:p>
            <a:pPr marL="285750" indent="-285750" algn="r" rtl="1">
              <a:lnSpc>
                <a:spcPts val="2400"/>
              </a:lnSpc>
              <a:spcAft>
                <a:spcPts val="600"/>
              </a:spcAft>
              <a:buFont typeface="Arial" panose="020B0604020202020204" pitchFamily="34" charset="0"/>
              <a:buChar char="•"/>
            </a:pPr>
            <a:r>
              <a:rPr lang="he-IL" sz="1600" dirty="0">
                <a:latin typeface="Calibri Light" panose="020F0302020204030204" pitchFamily="34" charset="0"/>
                <a:cs typeface="Calibri Light" panose="020F0302020204030204" pitchFamily="34" charset="0"/>
              </a:rPr>
              <a:t>קצה המוט שבתוך התנור הינו בטמפרטורה התנור וכך לכל אורך הניסוי. </a:t>
            </a:r>
          </a:p>
        </p:txBody>
      </p:sp>
      <p:sp>
        <p:nvSpPr>
          <p:cNvPr id="4" name="Rectangle 3">
            <a:extLst>
              <a:ext uri="{FF2B5EF4-FFF2-40B4-BE49-F238E27FC236}">
                <a16:creationId xmlns:a16="http://schemas.microsoft.com/office/drawing/2014/main" id="{F93ED294-43AA-47FD-B66E-4218BA9104F5}"/>
              </a:ext>
            </a:extLst>
          </p:cNvPr>
          <p:cNvSpPr/>
          <p:nvPr/>
        </p:nvSpPr>
        <p:spPr>
          <a:xfrm>
            <a:off x="1219082" y="127868"/>
            <a:ext cx="7592384" cy="400110"/>
          </a:xfrm>
          <a:prstGeom prst="rect">
            <a:avLst/>
          </a:prstGeom>
        </p:spPr>
        <p:txBody>
          <a:bodyPr wrap="square">
            <a:spAutoFit/>
          </a:bodyPr>
          <a:lstStyle/>
          <a:p>
            <a:pPr lvl="0" algn="r" rtl="1"/>
            <a:r>
              <a:rPr lang="he-IL" sz="2000" u="sng" dirty="0">
                <a:solidFill>
                  <a:prstClr val="black"/>
                </a:solidFill>
                <a:latin typeface="Calibri Light" panose="020F0302020204030204" pitchFamily="34" charset="0"/>
                <a:cs typeface="Calibri Light" panose="020F0302020204030204" pitchFamily="34" charset="0"/>
              </a:rPr>
              <a:t>מציאת התפלגות הטמפרטורה במוט לפני הגעה לשיווי משקל - מודל נומרי</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Shape 129"/>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תיבת טקסט 1">
                <a:extLst>
                  <a:ext uri="{FF2B5EF4-FFF2-40B4-BE49-F238E27FC236}">
                    <a16:creationId xmlns:a16="http://schemas.microsoft.com/office/drawing/2014/main" id="{824FF13E-74DC-4FB0-8F60-1F1BBDEA139E}"/>
                  </a:ext>
                </a:extLst>
              </p:cNvPr>
              <p:cNvSpPr txBox="1"/>
              <p:nvPr/>
            </p:nvSpPr>
            <p:spPr>
              <a:xfrm>
                <a:off x="330489" y="854341"/>
                <a:ext cx="1790555" cy="1845442"/>
              </a:xfrm>
              <a:prstGeom prst="rect">
                <a:avLst/>
              </a:prstGeom>
              <a:noFill/>
            </p:spPr>
            <p:txBody>
              <a:bodyPr wrap="none" rtlCol="1">
                <a:spAutoFit/>
              </a:bodyPr>
              <a:lstStyle/>
              <a:p>
                <a:pPr>
                  <a:lnSpc>
                    <a:spcPct val="150000"/>
                  </a:lnSpc>
                </a:pPr>
                <a14:m>
                  <m:oMathPara xmlns:m="http://schemas.openxmlformats.org/officeDocument/2006/math">
                    <m:oMathParaPr>
                      <m:jc m:val="centerGroup"/>
                    </m:oMathParaPr>
                    <m:oMath xmlns:m="http://schemas.openxmlformats.org/officeDocument/2006/math">
                      <m:f>
                        <m:fPr>
                          <m:ctrlPr>
                            <a:rPr lang="en-US" sz="2000" i="1" smtClean="0">
                              <a:latin typeface="Cambria Math" panose="02040503050406030204" pitchFamily="18" charset="0"/>
                            </a:rPr>
                          </m:ctrlPr>
                        </m:fPr>
                        <m:num>
                          <m:r>
                            <a:rPr lang="en-US" sz="2000" i="1" smtClean="0">
                              <a:latin typeface="Cambria Math" panose="02040503050406030204" pitchFamily="18" charset="0"/>
                            </a:rPr>
                            <m:t>𝑑</m:t>
                          </m:r>
                          <m:r>
                            <a:rPr lang="en-US" sz="2000" b="0" i="1" smtClean="0">
                              <a:latin typeface="Cambria Math" panose="02040503050406030204" pitchFamily="18" charset="0"/>
                            </a:rPr>
                            <m:t>𝑄</m:t>
                          </m:r>
                        </m:num>
                        <m:den>
                          <m:r>
                            <a:rPr lang="en-US" sz="2000" i="1" smtClean="0">
                              <a:latin typeface="Cambria Math" panose="02040503050406030204" pitchFamily="18" charset="0"/>
                            </a:rPr>
                            <m:t>𝑑𝑥</m:t>
                          </m:r>
                        </m:den>
                      </m:f>
                      <m:r>
                        <a:rPr lang="en-US" sz="2000" i="1" smtClean="0">
                          <a:latin typeface="Cambria Math" panose="02040503050406030204" pitchFamily="18" charset="0"/>
                          <a:ea typeface="Cambria Math" panose="02040503050406030204" pitchFamily="18" charset="0"/>
                        </a:rPr>
                        <m:t>→</m:t>
                      </m:r>
                      <m:f>
                        <m:fPr>
                          <m:ctrlPr>
                            <a:rPr lang="en-US" sz="2000" i="1" smtClean="0">
                              <a:latin typeface="Cambria Math" panose="02040503050406030204" pitchFamily="18" charset="0"/>
                              <a:ea typeface="Cambria Math" panose="02040503050406030204" pitchFamily="18" charset="0"/>
                            </a:rPr>
                          </m:ctrlPr>
                        </m:fPr>
                        <m:num>
                          <m:r>
                            <m:rPr>
                              <m:sty m:val="p"/>
                            </m:rPr>
                            <a:rPr lang="el-GR" sz="2000" i="0" smtClean="0">
                              <a:latin typeface="Cambria Math" panose="02040503050406030204" pitchFamily="18" charset="0"/>
                              <a:ea typeface="Cambria Math" panose="02040503050406030204" pitchFamily="18" charset="0"/>
                            </a:rPr>
                            <m:t>Δ</m:t>
                          </m:r>
                          <m:r>
                            <a:rPr lang="en-US" sz="2000" b="0" i="1" smtClean="0">
                              <a:latin typeface="Cambria Math" panose="02040503050406030204" pitchFamily="18" charset="0"/>
                              <a:ea typeface="Cambria Math" panose="02040503050406030204" pitchFamily="18" charset="0"/>
                            </a:rPr>
                            <m:t>𝑄</m:t>
                          </m:r>
                        </m:num>
                        <m:den>
                          <m:r>
                            <m:rPr>
                              <m:sty m:val="p"/>
                            </m:rPr>
                            <a:rPr lang="el-GR" sz="2000" i="0" smtClean="0">
                              <a:latin typeface="Cambria Math" panose="02040503050406030204" pitchFamily="18" charset="0"/>
                              <a:ea typeface="Cambria Math" panose="02040503050406030204" pitchFamily="18" charset="0"/>
                            </a:rPr>
                            <m:t>Δ</m:t>
                          </m:r>
                          <m:r>
                            <a:rPr lang="en-US" sz="2000" i="1" smtClean="0">
                              <a:latin typeface="Cambria Math" panose="02040503050406030204" pitchFamily="18" charset="0"/>
                              <a:ea typeface="Cambria Math" panose="02040503050406030204" pitchFamily="18" charset="0"/>
                            </a:rPr>
                            <m:t>𝑥</m:t>
                          </m:r>
                        </m:den>
                      </m:f>
                    </m:oMath>
                  </m:oMathPara>
                </a14:m>
                <a:endParaRPr lang="he-IL" sz="2000" i="1" dirty="0">
                  <a:latin typeface="Cambria Math" panose="02040503050406030204" pitchFamily="18" charset="0"/>
                  <a:ea typeface="Cambria Math" panose="02040503050406030204" pitchFamily="18" charset="0"/>
                </a:endParaRPr>
              </a:p>
              <a:p>
                <a:pPr>
                  <a:lnSpc>
                    <a:spcPct val="150000"/>
                  </a:lnSpc>
                </a:pPr>
                <a14:m>
                  <m:oMathPara xmlns:m="http://schemas.openxmlformats.org/officeDocument/2006/math">
                    <m:oMathParaPr>
                      <m:jc m:val="centerGroup"/>
                    </m:oMathParaPr>
                    <m:oMath xmlns:m="http://schemas.openxmlformats.org/officeDocument/2006/math">
                      <m:acc>
                        <m:accPr>
                          <m:chr m:val="̇"/>
                          <m:ctrlPr>
                            <a:rPr lang="en-US" sz="2000" b="0" i="1" smtClean="0">
                              <a:latin typeface="Cambria Math" panose="02040503050406030204" pitchFamily="18" charset="0"/>
                              <a:ea typeface="Cambria Math" panose="02040503050406030204" pitchFamily="18" charset="0"/>
                            </a:rPr>
                          </m:ctrlPr>
                        </m:accPr>
                        <m:e>
                          <m:r>
                            <a:rPr lang="en-US" sz="2000" b="0" i="1" smtClean="0">
                              <a:latin typeface="Cambria Math" panose="02040503050406030204" pitchFamily="18" charset="0"/>
                              <a:ea typeface="Cambria Math" panose="02040503050406030204" pitchFamily="18" charset="0"/>
                            </a:rPr>
                            <m:t>𝑄</m:t>
                          </m:r>
                        </m:e>
                      </m:acc>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𝑑𝑄</m:t>
                          </m:r>
                        </m:num>
                        <m:den>
                          <m:r>
                            <a:rPr lang="en-US" sz="2000" b="0" i="1" smtClean="0">
                              <a:latin typeface="Cambria Math" panose="02040503050406030204" pitchFamily="18" charset="0"/>
                              <a:ea typeface="Cambria Math" panose="02040503050406030204" pitchFamily="18" charset="0"/>
                            </a:rPr>
                            <m:t>𝑑𝑡</m:t>
                          </m:r>
                        </m:den>
                      </m:f>
                      <m:r>
                        <a:rPr lang="en-US" sz="2000" i="1">
                          <a:latin typeface="Cambria Math" panose="02040503050406030204" pitchFamily="18" charset="0"/>
                          <a:ea typeface="Cambria Math" panose="02040503050406030204" pitchFamily="18" charset="0"/>
                        </a:rPr>
                        <m:t>→</m:t>
                      </m:r>
                      <m:f>
                        <m:fPr>
                          <m:ctrlPr>
                            <a:rPr lang="en-US" sz="2000" i="1">
                              <a:latin typeface="Cambria Math" panose="02040503050406030204" pitchFamily="18" charset="0"/>
                              <a:ea typeface="Cambria Math" panose="02040503050406030204" pitchFamily="18" charset="0"/>
                            </a:rPr>
                          </m:ctrlPr>
                        </m:fPr>
                        <m:num>
                          <m:r>
                            <m:rPr>
                              <m:sty m:val="p"/>
                            </m:rPr>
                            <a:rPr lang="el-GR" sz="2000">
                              <a:latin typeface="Cambria Math" panose="02040503050406030204" pitchFamily="18" charset="0"/>
                              <a:ea typeface="Cambria Math" panose="02040503050406030204" pitchFamily="18" charset="0"/>
                            </a:rPr>
                            <m:t>Δ</m:t>
                          </m:r>
                          <m:r>
                            <a:rPr lang="en-US" sz="2000" i="1">
                              <a:latin typeface="Cambria Math" panose="02040503050406030204" pitchFamily="18" charset="0"/>
                              <a:ea typeface="Cambria Math" panose="02040503050406030204" pitchFamily="18" charset="0"/>
                            </a:rPr>
                            <m:t>𝑄</m:t>
                          </m:r>
                        </m:num>
                        <m:den>
                          <m:r>
                            <m:rPr>
                              <m:sty m:val="p"/>
                            </m:rPr>
                            <a:rPr lang="el-GR" sz="2000">
                              <a:latin typeface="Cambria Math" panose="02040503050406030204" pitchFamily="18" charset="0"/>
                              <a:ea typeface="Cambria Math" panose="02040503050406030204" pitchFamily="18" charset="0"/>
                            </a:rPr>
                            <m:t>Δ</m:t>
                          </m:r>
                          <m:r>
                            <a:rPr lang="en-US" sz="2000" b="0" i="1" smtClean="0">
                              <a:latin typeface="Cambria Math" panose="02040503050406030204" pitchFamily="18" charset="0"/>
                              <a:ea typeface="Cambria Math" panose="02040503050406030204" pitchFamily="18" charset="0"/>
                            </a:rPr>
                            <m:t>𝑡</m:t>
                          </m:r>
                        </m:den>
                      </m:f>
                    </m:oMath>
                  </m:oMathPara>
                </a14:m>
                <a:endParaRPr lang="he-IL" sz="2000" dirty="0"/>
              </a:p>
            </p:txBody>
          </p:sp>
        </mc:Choice>
        <mc:Fallback xmlns="">
          <p:sp>
            <p:nvSpPr>
              <p:cNvPr id="2" name="תיבת טקסט 1">
                <a:extLst>
                  <a:ext uri="{FF2B5EF4-FFF2-40B4-BE49-F238E27FC236}">
                    <a16:creationId xmlns:a16="http://schemas.microsoft.com/office/drawing/2014/main" id="{824FF13E-74DC-4FB0-8F60-1F1BBDEA139E}"/>
                  </a:ext>
                </a:extLst>
              </p:cNvPr>
              <p:cNvSpPr txBox="1">
                <a:spLocks noRot="1" noChangeAspect="1" noMove="1" noResize="1" noEditPoints="1" noAdjustHandles="1" noChangeArrowheads="1" noChangeShapeType="1" noTextEdit="1"/>
              </p:cNvSpPr>
              <p:nvPr/>
            </p:nvSpPr>
            <p:spPr>
              <a:xfrm>
                <a:off x="330489" y="854341"/>
                <a:ext cx="1790555" cy="1845442"/>
              </a:xfrm>
              <a:prstGeom prst="rect">
                <a:avLst/>
              </a:prstGeom>
              <a:blipFill>
                <a:blip r:embed="rId3"/>
                <a:stretch>
                  <a:fillRect/>
                </a:stretch>
              </a:blipFill>
            </p:spPr>
            <p:txBody>
              <a:bodyPr/>
              <a:lstStyle/>
              <a:p>
                <a:r>
                  <a:rPr lang="en-US">
                    <a:noFill/>
                  </a:rPr>
                  <a:t> </a:t>
                </a:r>
              </a:p>
            </p:txBody>
          </p:sp>
        </mc:Fallback>
      </mc:AlternateContent>
      <p:grpSp>
        <p:nvGrpSpPr>
          <p:cNvPr id="24" name="Group 23">
            <a:extLst>
              <a:ext uri="{FF2B5EF4-FFF2-40B4-BE49-F238E27FC236}">
                <a16:creationId xmlns:a16="http://schemas.microsoft.com/office/drawing/2014/main" id="{AF90DD8B-ADE7-498D-9F95-267BB23B9055}"/>
              </a:ext>
            </a:extLst>
          </p:cNvPr>
          <p:cNvGrpSpPr/>
          <p:nvPr/>
        </p:nvGrpSpPr>
        <p:grpSpPr>
          <a:xfrm>
            <a:off x="356200" y="3705226"/>
            <a:ext cx="3514725" cy="990599"/>
            <a:chOff x="267911" y="0"/>
            <a:chExt cx="5402003" cy="1414780"/>
          </a:xfrm>
        </p:grpSpPr>
        <p:grpSp>
          <p:nvGrpSpPr>
            <p:cNvPr id="25" name="Group 24">
              <a:extLst>
                <a:ext uri="{FF2B5EF4-FFF2-40B4-BE49-F238E27FC236}">
                  <a16:creationId xmlns:a16="http://schemas.microsoft.com/office/drawing/2014/main" id="{AE05687E-978A-405B-919B-B1D3D1CFFEEA}"/>
                </a:ext>
              </a:extLst>
            </p:cNvPr>
            <p:cNvGrpSpPr/>
            <p:nvPr/>
          </p:nvGrpSpPr>
          <p:grpSpPr>
            <a:xfrm>
              <a:off x="514350" y="371475"/>
              <a:ext cx="5155564" cy="1043305"/>
              <a:chOff x="0" y="490499"/>
              <a:chExt cx="3993777" cy="725186"/>
            </a:xfrm>
          </p:grpSpPr>
          <p:sp>
            <p:nvSpPr>
              <p:cNvPr id="37" name="Cube 36">
                <a:extLst>
                  <a:ext uri="{FF2B5EF4-FFF2-40B4-BE49-F238E27FC236}">
                    <a16:creationId xmlns:a16="http://schemas.microsoft.com/office/drawing/2014/main" id="{826208E9-68EB-48DA-B34F-10E855711345}"/>
                  </a:ext>
                </a:extLst>
              </p:cNvPr>
              <p:cNvSpPr/>
              <p:nvPr/>
            </p:nvSpPr>
            <p:spPr>
              <a:xfrm>
                <a:off x="0" y="501261"/>
                <a:ext cx="851647" cy="710003"/>
              </a:xfrm>
              <a:prstGeom prst="cube">
                <a:avLst/>
              </a:prstGeom>
              <a:solidFill>
                <a:srgbClr val="C82D0E"/>
              </a:solidFill>
              <a:ln w="12700" cap="flat" cmpd="sng" algn="ctr">
                <a:solidFill>
                  <a:srgbClr val="9D230B"/>
                </a:solid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panose="020F0502020204030204"/>
                  <a:ea typeface="+mn-ea"/>
                  <a:cs typeface="+mn-cs"/>
                </a:endParaRPr>
              </a:p>
            </p:txBody>
          </p:sp>
          <p:sp>
            <p:nvSpPr>
              <p:cNvPr id="38" name="Cube 37">
                <a:extLst>
                  <a:ext uri="{FF2B5EF4-FFF2-40B4-BE49-F238E27FC236}">
                    <a16:creationId xmlns:a16="http://schemas.microsoft.com/office/drawing/2014/main" id="{AD6B8631-4CD9-4FCD-AFC1-7B49148D7267}"/>
                  </a:ext>
                </a:extLst>
              </p:cNvPr>
              <p:cNvSpPr/>
              <p:nvPr/>
            </p:nvSpPr>
            <p:spPr>
              <a:xfrm>
                <a:off x="780827" y="501261"/>
                <a:ext cx="851647" cy="710003"/>
              </a:xfrm>
              <a:prstGeom prst="cube">
                <a:avLst/>
              </a:prstGeom>
              <a:solidFill>
                <a:srgbClr val="C82D0E"/>
              </a:solidFill>
              <a:ln w="12700" cap="flat" cmpd="sng" algn="ctr">
                <a:solidFill>
                  <a:srgbClr val="9D230B"/>
                </a:solid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panose="020F0502020204030204"/>
                  <a:ea typeface="+mn-ea"/>
                  <a:cs typeface="+mn-cs"/>
                </a:endParaRPr>
              </a:p>
            </p:txBody>
          </p:sp>
          <p:sp>
            <p:nvSpPr>
              <p:cNvPr id="39" name="Cube 38">
                <a:extLst>
                  <a:ext uri="{FF2B5EF4-FFF2-40B4-BE49-F238E27FC236}">
                    <a16:creationId xmlns:a16="http://schemas.microsoft.com/office/drawing/2014/main" id="{EE35692A-2735-4F33-BA58-6B88F43DFC20}"/>
                  </a:ext>
                </a:extLst>
              </p:cNvPr>
              <p:cNvSpPr/>
              <p:nvPr/>
            </p:nvSpPr>
            <p:spPr>
              <a:xfrm>
                <a:off x="1567928" y="501261"/>
                <a:ext cx="851647" cy="710003"/>
              </a:xfrm>
              <a:prstGeom prst="cube">
                <a:avLst/>
              </a:prstGeom>
              <a:solidFill>
                <a:srgbClr val="C82D0E"/>
              </a:solidFill>
              <a:ln w="12700" cap="flat" cmpd="sng" algn="ctr">
                <a:solidFill>
                  <a:srgbClr val="9D230B"/>
                </a:solid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panose="020F0502020204030204"/>
                  <a:ea typeface="+mn-ea"/>
                  <a:cs typeface="+mn-cs"/>
                </a:endParaRPr>
              </a:p>
            </p:txBody>
          </p:sp>
          <p:sp>
            <p:nvSpPr>
              <p:cNvPr id="40" name="Cube 39">
                <a:extLst>
                  <a:ext uri="{FF2B5EF4-FFF2-40B4-BE49-F238E27FC236}">
                    <a16:creationId xmlns:a16="http://schemas.microsoft.com/office/drawing/2014/main" id="{7701D070-B6DB-4110-9089-B79C724C4ED0}"/>
                  </a:ext>
                </a:extLst>
              </p:cNvPr>
              <p:cNvSpPr/>
              <p:nvPr/>
            </p:nvSpPr>
            <p:spPr>
              <a:xfrm>
                <a:off x="2355029" y="505682"/>
                <a:ext cx="851647" cy="710003"/>
              </a:xfrm>
              <a:prstGeom prst="cube">
                <a:avLst/>
              </a:prstGeom>
              <a:solidFill>
                <a:srgbClr val="C82D0E"/>
              </a:solidFill>
              <a:ln w="12700" cap="flat" cmpd="sng" algn="ctr">
                <a:solidFill>
                  <a:srgbClr val="9D230B"/>
                </a:solid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panose="020F0502020204030204"/>
                  <a:ea typeface="+mn-ea"/>
                  <a:cs typeface="+mn-cs"/>
                </a:endParaRPr>
              </a:p>
            </p:txBody>
          </p:sp>
          <p:sp>
            <p:nvSpPr>
              <p:cNvPr id="41" name="Cube 40">
                <a:extLst>
                  <a:ext uri="{FF2B5EF4-FFF2-40B4-BE49-F238E27FC236}">
                    <a16:creationId xmlns:a16="http://schemas.microsoft.com/office/drawing/2014/main" id="{DDC89093-F338-4EE3-8D22-7C0FB9039C64}"/>
                  </a:ext>
                </a:extLst>
              </p:cNvPr>
              <p:cNvSpPr/>
              <p:nvPr/>
            </p:nvSpPr>
            <p:spPr>
              <a:xfrm>
                <a:off x="3142130" y="490499"/>
                <a:ext cx="851647" cy="710003"/>
              </a:xfrm>
              <a:prstGeom prst="cube">
                <a:avLst/>
              </a:prstGeom>
              <a:solidFill>
                <a:srgbClr val="C82D0E"/>
              </a:solidFill>
              <a:ln w="12700" cap="flat" cmpd="sng" algn="ctr">
                <a:solidFill>
                  <a:srgbClr val="9D230B"/>
                </a:solid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panose="020F0502020204030204"/>
                  <a:ea typeface="+mn-ea"/>
                  <a:cs typeface="+mn-cs"/>
                </a:endParaRPr>
              </a:p>
            </p:txBody>
          </p:sp>
        </p:grpSp>
        <p:grpSp>
          <p:nvGrpSpPr>
            <p:cNvPr id="26" name="Group 25">
              <a:extLst>
                <a:ext uri="{FF2B5EF4-FFF2-40B4-BE49-F238E27FC236}">
                  <a16:creationId xmlns:a16="http://schemas.microsoft.com/office/drawing/2014/main" id="{1E558D72-5641-4337-A074-6CE4A0A4AEB8}"/>
                </a:ext>
              </a:extLst>
            </p:cNvPr>
            <p:cNvGrpSpPr/>
            <p:nvPr/>
          </p:nvGrpSpPr>
          <p:grpSpPr>
            <a:xfrm>
              <a:off x="267911" y="0"/>
              <a:ext cx="4925042" cy="1186103"/>
              <a:chOff x="267911" y="0"/>
              <a:chExt cx="4925042" cy="1186103"/>
            </a:xfrm>
          </p:grpSpPr>
          <p:sp>
            <p:nvSpPr>
              <p:cNvPr id="27" name="Arrow: Right 26">
                <a:extLst>
                  <a:ext uri="{FF2B5EF4-FFF2-40B4-BE49-F238E27FC236}">
                    <a16:creationId xmlns:a16="http://schemas.microsoft.com/office/drawing/2014/main" id="{154A6CA6-14E1-40D6-85B9-93C5F2C88BA9}"/>
                  </a:ext>
                </a:extLst>
              </p:cNvPr>
              <p:cNvSpPr/>
              <p:nvPr/>
            </p:nvSpPr>
            <p:spPr>
              <a:xfrm>
                <a:off x="1123950" y="814628"/>
                <a:ext cx="730729" cy="361950"/>
              </a:xfrm>
              <a:prstGeom prst="rightArrow">
                <a:avLst/>
              </a:prstGeom>
              <a:solidFill>
                <a:srgbClr val="70AD47"/>
              </a:solidFill>
              <a:ln w="12700" cap="flat" cmpd="sng" algn="ctr">
                <a:solidFill>
                  <a:srgbClr val="70AD47">
                    <a:shade val="50000"/>
                  </a:srgbClr>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panose="020F0502020204030204"/>
                  <a:ea typeface="+mn-ea"/>
                  <a:cs typeface="+mn-cs"/>
                </a:endParaRPr>
              </a:p>
            </p:txBody>
          </p:sp>
          <p:sp>
            <p:nvSpPr>
              <p:cNvPr id="28" name="Arrow: Right 27">
                <a:extLst>
                  <a:ext uri="{FF2B5EF4-FFF2-40B4-BE49-F238E27FC236}">
                    <a16:creationId xmlns:a16="http://schemas.microsoft.com/office/drawing/2014/main" id="{AFA9A3DB-271F-40D3-AFAC-78A829177FCD}"/>
                  </a:ext>
                </a:extLst>
              </p:cNvPr>
              <p:cNvSpPr/>
              <p:nvPr/>
            </p:nvSpPr>
            <p:spPr>
              <a:xfrm>
                <a:off x="267911" y="824153"/>
                <a:ext cx="553065" cy="361950"/>
              </a:xfrm>
              <a:prstGeom prst="rightArrow">
                <a:avLst/>
              </a:prstGeom>
              <a:solidFill>
                <a:srgbClr val="ED7D31"/>
              </a:solidFill>
              <a:ln w="12700" cap="flat" cmpd="sng" algn="ctr">
                <a:solidFill>
                  <a:srgbClr val="ED7D31">
                    <a:shade val="50000"/>
                  </a:srgbClr>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panose="020F0502020204030204"/>
                  <a:ea typeface="+mn-ea"/>
                  <a:cs typeface="+mn-cs"/>
                </a:endParaRPr>
              </a:p>
            </p:txBody>
          </p:sp>
          <p:sp>
            <p:nvSpPr>
              <p:cNvPr id="29" name="Arrow: Right 28">
                <a:extLst>
                  <a:ext uri="{FF2B5EF4-FFF2-40B4-BE49-F238E27FC236}">
                    <a16:creationId xmlns:a16="http://schemas.microsoft.com/office/drawing/2014/main" id="{22DB0E8C-7916-4B1A-9B1B-9E96636FA2AB}"/>
                  </a:ext>
                </a:extLst>
              </p:cNvPr>
              <p:cNvSpPr/>
              <p:nvPr/>
            </p:nvSpPr>
            <p:spPr>
              <a:xfrm>
                <a:off x="2085975" y="795578"/>
                <a:ext cx="730729" cy="361950"/>
              </a:xfrm>
              <a:prstGeom prst="rightArrow">
                <a:avLst/>
              </a:prstGeom>
              <a:solidFill>
                <a:srgbClr val="70AD47"/>
              </a:solidFill>
              <a:ln w="12700" cap="flat" cmpd="sng" algn="ctr">
                <a:solidFill>
                  <a:srgbClr val="70AD47">
                    <a:shade val="50000"/>
                  </a:srgbClr>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panose="020F0502020204030204"/>
                  <a:ea typeface="+mn-ea"/>
                  <a:cs typeface="+mn-cs"/>
                </a:endParaRPr>
              </a:p>
            </p:txBody>
          </p:sp>
          <p:sp>
            <p:nvSpPr>
              <p:cNvPr id="30" name="Arrow: Right 29">
                <a:extLst>
                  <a:ext uri="{FF2B5EF4-FFF2-40B4-BE49-F238E27FC236}">
                    <a16:creationId xmlns:a16="http://schemas.microsoft.com/office/drawing/2014/main" id="{62B0EFC8-447C-478E-9936-91CF05C87962}"/>
                  </a:ext>
                </a:extLst>
              </p:cNvPr>
              <p:cNvSpPr/>
              <p:nvPr/>
            </p:nvSpPr>
            <p:spPr>
              <a:xfrm>
                <a:off x="3143250" y="795578"/>
                <a:ext cx="730729" cy="361950"/>
              </a:xfrm>
              <a:prstGeom prst="rightArrow">
                <a:avLst/>
              </a:prstGeom>
              <a:solidFill>
                <a:srgbClr val="70AD47"/>
              </a:solidFill>
              <a:ln w="12700" cap="flat" cmpd="sng" algn="ctr">
                <a:solidFill>
                  <a:srgbClr val="70AD47">
                    <a:shade val="50000"/>
                  </a:srgbClr>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panose="020F0502020204030204"/>
                  <a:ea typeface="+mn-ea"/>
                  <a:cs typeface="+mn-cs"/>
                </a:endParaRPr>
              </a:p>
            </p:txBody>
          </p:sp>
          <p:sp>
            <p:nvSpPr>
              <p:cNvPr id="31" name="Arrow: Right 30">
                <a:extLst>
                  <a:ext uri="{FF2B5EF4-FFF2-40B4-BE49-F238E27FC236}">
                    <a16:creationId xmlns:a16="http://schemas.microsoft.com/office/drawing/2014/main" id="{49096897-FD48-4791-BE75-B52EE6274A92}"/>
                  </a:ext>
                </a:extLst>
              </p:cNvPr>
              <p:cNvSpPr/>
              <p:nvPr/>
            </p:nvSpPr>
            <p:spPr>
              <a:xfrm>
                <a:off x="4095750" y="805103"/>
                <a:ext cx="730729" cy="361950"/>
              </a:xfrm>
              <a:prstGeom prst="rightArrow">
                <a:avLst/>
              </a:prstGeom>
              <a:solidFill>
                <a:srgbClr val="70AD47"/>
              </a:solidFill>
              <a:ln w="12700" cap="flat" cmpd="sng" algn="ctr">
                <a:solidFill>
                  <a:srgbClr val="70AD47">
                    <a:shade val="50000"/>
                  </a:srgbClr>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panose="020F0502020204030204"/>
                  <a:ea typeface="+mn-ea"/>
                  <a:cs typeface="+mn-cs"/>
                </a:endParaRPr>
              </a:p>
            </p:txBody>
          </p:sp>
          <p:sp>
            <p:nvSpPr>
              <p:cNvPr id="32" name="Arrow: Right 31">
                <a:extLst>
                  <a:ext uri="{FF2B5EF4-FFF2-40B4-BE49-F238E27FC236}">
                    <a16:creationId xmlns:a16="http://schemas.microsoft.com/office/drawing/2014/main" id="{327FDE4B-8EAF-49A1-8BEE-41F5D88B15E4}"/>
                  </a:ext>
                </a:extLst>
              </p:cNvPr>
              <p:cNvSpPr/>
              <p:nvPr/>
            </p:nvSpPr>
            <p:spPr>
              <a:xfrm rot="16200000">
                <a:off x="636588" y="270115"/>
                <a:ext cx="730729" cy="361950"/>
              </a:xfrm>
              <a:prstGeom prst="rightArrow">
                <a:avLst/>
              </a:prstGeom>
              <a:solidFill>
                <a:srgbClr val="5B9BD5"/>
              </a:solidFill>
              <a:ln w="12700" cap="flat" cmpd="sng" algn="ctr">
                <a:solidFill>
                  <a:srgbClr val="5B9BD5">
                    <a:shade val="50000"/>
                  </a:srgbClr>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panose="020F0502020204030204"/>
                  <a:ea typeface="+mn-ea"/>
                  <a:cs typeface="+mn-cs"/>
                </a:endParaRPr>
              </a:p>
            </p:txBody>
          </p:sp>
          <p:sp>
            <p:nvSpPr>
              <p:cNvPr id="33" name="Arrow: Right 32">
                <a:extLst>
                  <a:ext uri="{FF2B5EF4-FFF2-40B4-BE49-F238E27FC236}">
                    <a16:creationId xmlns:a16="http://schemas.microsoft.com/office/drawing/2014/main" id="{A4FF83BF-47BD-4F79-B3A4-0F3C3CC3D5C0}"/>
                  </a:ext>
                </a:extLst>
              </p:cNvPr>
              <p:cNvSpPr/>
              <p:nvPr/>
            </p:nvSpPr>
            <p:spPr>
              <a:xfrm rot="16200000">
                <a:off x="1646238" y="251065"/>
                <a:ext cx="730729" cy="361950"/>
              </a:xfrm>
              <a:prstGeom prst="rightArrow">
                <a:avLst/>
              </a:prstGeom>
              <a:solidFill>
                <a:srgbClr val="5B9BD5"/>
              </a:solidFill>
              <a:ln w="12700" cap="flat" cmpd="sng" algn="ctr">
                <a:solidFill>
                  <a:srgbClr val="5B9BD5">
                    <a:shade val="50000"/>
                  </a:srgbClr>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panose="020F0502020204030204"/>
                  <a:ea typeface="+mn-ea"/>
                  <a:cs typeface="+mn-cs"/>
                </a:endParaRPr>
              </a:p>
            </p:txBody>
          </p:sp>
          <p:sp>
            <p:nvSpPr>
              <p:cNvPr id="34" name="Arrow: Right 33">
                <a:extLst>
                  <a:ext uri="{FF2B5EF4-FFF2-40B4-BE49-F238E27FC236}">
                    <a16:creationId xmlns:a16="http://schemas.microsoft.com/office/drawing/2014/main" id="{BA70A4E8-0E91-4E16-B857-D3091685F34F}"/>
                  </a:ext>
                </a:extLst>
              </p:cNvPr>
              <p:cNvSpPr/>
              <p:nvPr/>
            </p:nvSpPr>
            <p:spPr>
              <a:xfrm rot="16200000">
                <a:off x="2617788" y="203440"/>
                <a:ext cx="730729" cy="361950"/>
              </a:xfrm>
              <a:prstGeom prst="rightArrow">
                <a:avLst/>
              </a:prstGeom>
              <a:solidFill>
                <a:srgbClr val="5B9BD5"/>
              </a:solidFill>
              <a:ln w="12700" cap="flat" cmpd="sng" algn="ctr">
                <a:solidFill>
                  <a:srgbClr val="5B9BD5">
                    <a:shade val="50000"/>
                  </a:srgbClr>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panose="020F0502020204030204"/>
                  <a:ea typeface="+mn-ea"/>
                  <a:cs typeface="+mn-cs"/>
                </a:endParaRPr>
              </a:p>
            </p:txBody>
          </p:sp>
          <p:sp>
            <p:nvSpPr>
              <p:cNvPr id="35" name="Arrow: Right 34">
                <a:extLst>
                  <a:ext uri="{FF2B5EF4-FFF2-40B4-BE49-F238E27FC236}">
                    <a16:creationId xmlns:a16="http://schemas.microsoft.com/office/drawing/2014/main" id="{343878C7-416C-490A-B61C-0163701C60AD}"/>
                  </a:ext>
                </a:extLst>
              </p:cNvPr>
              <p:cNvSpPr/>
              <p:nvPr/>
            </p:nvSpPr>
            <p:spPr>
              <a:xfrm rot="16200000">
                <a:off x="3656013" y="184390"/>
                <a:ext cx="730729" cy="361950"/>
              </a:xfrm>
              <a:prstGeom prst="rightArrow">
                <a:avLst/>
              </a:prstGeom>
              <a:solidFill>
                <a:srgbClr val="5B9BD5"/>
              </a:solidFill>
              <a:ln w="12700" cap="flat" cmpd="sng" algn="ctr">
                <a:solidFill>
                  <a:srgbClr val="5B9BD5">
                    <a:shade val="50000"/>
                  </a:srgbClr>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panose="020F0502020204030204"/>
                  <a:ea typeface="+mn-ea"/>
                  <a:cs typeface="+mn-cs"/>
                </a:endParaRPr>
              </a:p>
            </p:txBody>
          </p:sp>
          <p:sp>
            <p:nvSpPr>
              <p:cNvPr id="36" name="Arrow: Right 35">
                <a:extLst>
                  <a:ext uri="{FF2B5EF4-FFF2-40B4-BE49-F238E27FC236}">
                    <a16:creationId xmlns:a16="http://schemas.microsoft.com/office/drawing/2014/main" id="{C205C2BD-8E8B-4807-BFF9-3D4FBA90890E}"/>
                  </a:ext>
                </a:extLst>
              </p:cNvPr>
              <p:cNvSpPr/>
              <p:nvPr/>
            </p:nvSpPr>
            <p:spPr>
              <a:xfrm rot="16200000">
                <a:off x="4646613" y="212965"/>
                <a:ext cx="730729" cy="361950"/>
              </a:xfrm>
              <a:prstGeom prst="rightArrow">
                <a:avLst/>
              </a:prstGeom>
              <a:solidFill>
                <a:srgbClr val="5B9BD5"/>
              </a:solidFill>
              <a:ln w="12700" cap="flat" cmpd="sng" algn="ctr">
                <a:solidFill>
                  <a:srgbClr val="5B9BD5">
                    <a:shade val="50000"/>
                  </a:srgbClr>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panose="020F0502020204030204"/>
                  <a:ea typeface="+mn-ea"/>
                  <a:cs typeface="+mn-cs"/>
                </a:endParaRPr>
              </a:p>
            </p:txBody>
          </p:sp>
        </p:grpSp>
      </p:grpSp>
      <p:sp>
        <p:nvSpPr>
          <p:cNvPr id="3" name="Rectangle 2">
            <a:extLst>
              <a:ext uri="{FF2B5EF4-FFF2-40B4-BE49-F238E27FC236}">
                <a16:creationId xmlns:a16="http://schemas.microsoft.com/office/drawing/2014/main" id="{032D481C-D104-42A9-AF47-731D4291D3B9}"/>
              </a:ext>
            </a:extLst>
          </p:cNvPr>
          <p:cNvSpPr/>
          <p:nvPr/>
        </p:nvSpPr>
        <p:spPr>
          <a:xfrm>
            <a:off x="2411157" y="589034"/>
            <a:ext cx="6400310" cy="4525534"/>
          </a:xfrm>
          <a:prstGeom prst="rect">
            <a:avLst/>
          </a:prstGeom>
        </p:spPr>
        <p:txBody>
          <a:bodyPr wrap="square">
            <a:spAutoFit/>
          </a:bodyPr>
          <a:lstStyle/>
          <a:p>
            <a:pPr algn="r" rtl="1">
              <a:lnSpc>
                <a:spcPts val="2400"/>
              </a:lnSpc>
              <a:spcAft>
                <a:spcPts val="600"/>
              </a:spcAft>
            </a:pPr>
            <a:r>
              <a:rPr lang="he-IL" sz="1600" dirty="0">
                <a:latin typeface="Calibri Light" panose="020F0302020204030204" pitchFamily="34" charset="0"/>
                <a:cs typeface="Calibri Light" panose="020F0302020204030204" pitchFamily="34" charset="0"/>
              </a:rPr>
              <a:t>כדי למצוא את התפלגות הטמפרטורה במוט לפני הגעה לשיווי משקל, ואת התלות שלה בזמן פיתחנו מודל נומרי שפותר את הנוסחאות של חוק הקירור של ניוטון וחוק פורייה בשיטת אוילר</a:t>
            </a:r>
            <a:br>
              <a:rPr lang="he-IL" sz="1600" dirty="0">
                <a:latin typeface="Calibri Light" panose="020F0302020204030204" pitchFamily="34" charset="0"/>
                <a:cs typeface="Calibri Light" panose="020F0302020204030204" pitchFamily="34" charset="0"/>
              </a:rPr>
            </a:br>
            <a:endParaRPr lang="he-IL" sz="1600" dirty="0">
              <a:latin typeface="Calibri Light" panose="020F0302020204030204" pitchFamily="34" charset="0"/>
              <a:cs typeface="Calibri Light" panose="020F0302020204030204" pitchFamily="34" charset="0"/>
            </a:endParaRPr>
          </a:p>
          <a:p>
            <a:pPr algn="r" rtl="1">
              <a:lnSpc>
                <a:spcPts val="2400"/>
              </a:lnSpc>
              <a:spcAft>
                <a:spcPts val="600"/>
              </a:spcAft>
            </a:pPr>
            <a:r>
              <a:rPr lang="he-IL" sz="1600" dirty="0">
                <a:latin typeface="Calibri Light" panose="020F0302020204030204" pitchFamily="34" charset="0"/>
                <a:cs typeface="Calibri Light" panose="020F0302020204030204" pitchFamily="34" charset="0"/>
              </a:rPr>
              <a:t>בשיטת (קירוב) אוילר מוחלפות נגזרות בהפרשים. </a:t>
            </a:r>
            <a:br>
              <a:rPr lang="he-IL" sz="1600" dirty="0">
                <a:latin typeface="Calibri Light" panose="020F0302020204030204" pitchFamily="34" charset="0"/>
                <a:cs typeface="Calibri Light" panose="020F0302020204030204" pitchFamily="34" charset="0"/>
              </a:rPr>
            </a:br>
            <a:r>
              <a:rPr lang="he-IL" sz="1600" dirty="0">
                <a:latin typeface="Calibri Light" panose="020F0302020204030204" pitchFamily="34" charset="0"/>
                <a:cs typeface="Calibri Light" panose="020F0302020204030204" pitchFamily="34" charset="0"/>
              </a:rPr>
              <a:t>כך ניתן לפתור נומרית את משוואות ניוטון ופורייה "צעד אחרי צעד" בזמן ובמקום, עבור צעדי זמן ומרחקים קטנים לאורך המוט.</a:t>
            </a:r>
          </a:p>
          <a:p>
            <a:pPr algn="r" rtl="1">
              <a:lnSpc>
                <a:spcPts val="2400"/>
              </a:lnSpc>
              <a:spcAft>
                <a:spcPts val="600"/>
              </a:spcAft>
            </a:pPr>
            <a:r>
              <a:rPr lang="he-IL" sz="1600" dirty="0">
                <a:latin typeface="Calibri Light" panose="020F0302020204030204" pitchFamily="34" charset="0"/>
                <a:cs typeface="Calibri Light" panose="020F0302020204030204" pitchFamily="34" charset="0"/>
              </a:rPr>
              <a:t>החלטנו לחלק את המוט לחלקים קטנים שאנחנו מניחים כי יש לו טמפרטורה אחידה לאורכו, ובכך התנאים של חוק הקירור של ניוטון מתקיימים. </a:t>
            </a:r>
          </a:p>
          <a:p>
            <a:pPr algn="r" rtl="1">
              <a:lnSpc>
                <a:spcPts val="2400"/>
              </a:lnSpc>
              <a:spcAft>
                <a:spcPts val="600"/>
              </a:spcAft>
            </a:pPr>
            <a:endParaRPr lang="he-IL" sz="1600" dirty="0">
              <a:latin typeface="Calibri Light" panose="020F0302020204030204" pitchFamily="34" charset="0"/>
              <a:cs typeface="Calibri Light" panose="020F0302020204030204" pitchFamily="34" charset="0"/>
            </a:endParaRPr>
          </a:p>
          <a:p>
            <a:pPr algn="r" rtl="1">
              <a:lnSpc>
                <a:spcPts val="2400"/>
              </a:lnSpc>
              <a:spcAft>
                <a:spcPts val="600"/>
              </a:spcAft>
            </a:pPr>
            <a:r>
              <a:rPr lang="he-IL" sz="2000" u="sng" dirty="0">
                <a:latin typeface="Calibri Light" panose="020F0302020204030204" pitchFamily="34" charset="0"/>
                <a:cs typeface="Calibri Light" panose="020F0302020204030204" pitchFamily="34" charset="0"/>
              </a:rPr>
              <a:t>תנאי התחלה</a:t>
            </a:r>
          </a:p>
          <a:p>
            <a:pPr marL="285750" indent="-285750" algn="r" rtl="1">
              <a:lnSpc>
                <a:spcPts val="2400"/>
              </a:lnSpc>
              <a:spcAft>
                <a:spcPts val="600"/>
              </a:spcAft>
              <a:buFont typeface="Arial" panose="020B0604020202020204" pitchFamily="34" charset="0"/>
              <a:buChar char="•"/>
            </a:pPr>
            <a:r>
              <a:rPr lang="he-IL" sz="1600" dirty="0">
                <a:latin typeface="Calibri Light" panose="020F0302020204030204" pitchFamily="34" charset="0"/>
                <a:cs typeface="Calibri Light" panose="020F0302020204030204" pitchFamily="34" charset="0"/>
              </a:rPr>
              <a:t>בתחילת המודל כל החתכים נמצאים </a:t>
            </a:r>
            <a:r>
              <a:rPr lang="he-IL" sz="1600" dirty="0" err="1">
                <a:latin typeface="Calibri Light" panose="020F0302020204030204" pitchFamily="34" charset="0"/>
                <a:cs typeface="Calibri Light" panose="020F0302020204030204" pitchFamily="34" charset="0"/>
              </a:rPr>
              <a:t>בטמפ</a:t>
            </a:r>
            <a:r>
              <a:rPr lang="he-IL" sz="1600" dirty="0">
                <a:latin typeface="Calibri Light" panose="020F0302020204030204" pitchFamily="34" charset="0"/>
                <a:cs typeface="Calibri Light" panose="020F0302020204030204" pitchFamily="34" charset="0"/>
              </a:rPr>
              <a:t> החדר </a:t>
            </a:r>
          </a:p>
          <a:p>
            <a:pPr marL="285750" indent="-285750" algn="r" rtl="1">
              <a:lnSpc>
                <a:spcPts val="2400"/>
              </a:lnSpc>
              <a:spcAft>
                <a:spcPts val="600"/>
              </a:spcAft>
              <a:buFont typeface="Arial" panose="020B0604020202020204" pitchFamily="34" charset="0"/>
              <a:buChar char="•"/>
            </a:pPr>
            <a:r>
              <a:rPr lang="he-IL" sz="1600" dirty="0">
                <a:latin typeface="Calibri Light" panose="020F0302020204030204" pitchFamily="34" charset="0"/>
                <a:cs typeface="Calibri Light" panose="020F0302020204030204" pitchFamily="34" charset="0"/>
              </a:rPr>
              <a:t>קצה המוט שבתוך התנור הינו </a:t>
            </a:r>
            <a:r>
              <a:rPr lang="he-IL" sz="1600" dirty="0" err="1">
                <a:latin typeface="Calibri Light" panose="020F0302020204030204" pitchFamily="34" charset="0"/>
                <a:cs typeface="Calibri Light" panose="020F0302020204030204" pitchFamily="34" charset="0"/>
              </a:rPr>
              <a:t>בטמפ</a:t>
            </a:r>
            <a:r>
              <a:rPr lang="he-IL" sz="1600" dirty="0">
                <a:latin typeface="Calibri Light" panose="020F0302020204030204" pitchFamily="34" charset="0"/>
                <a:cs typeface="Calibri Light" panose="020F0302020204030204" pitchFamily="34" charset="0"/>
              </a:rPr>
              <a:t> התנור וכך לכל אורך הניסוי. </a:t>
            </a:r>
          </a:p>
        </p:txBody>
      </p:sp>
      <p:sp>
        <p:nvSpPr>
          <p:cNvPr id="4" name="Rectangle 3">
            <a:extLst>
              <a:ext uri="{FF2B5EF4-FFF2-40B4-BE49-F238E27FC236}">
                <a16:creationId xmlns:a16="http://schemas.microsoft.com/office/drawing/2014/main" id="{F93ED294-43AA-47FD-B66E-4218BA9104F5}"/>
              </a:ext>
            </a:extLst>
          </p:cNvPr>
          <p:cNvSpPr/>
          <p:nvPr/>
        </p:nvSpPr>
        <p:spPr>
          <a:xfrm>
            <a:off x="1219082" y="127868"/>
            <a:ext cx="7592384" cy="400110"/>
          </a:xfrm>
          <a:prstGeom prst="rect">
            <a:avLst/>
          </a:prstGeom>
        </p:spPr>
        <p:txBody>
          <a:bodyPr wrap="square">
            <a:spAutoFit/>
          </a:bodyPr>
          <a:lstStyle/>
          <a:p>
            <a:pPr lvl="0" algn="r" rtl="1"/>
            <a:r>
              <a:rPr lang="he-IL" sz="2000" u="sng" dirty="0">
                <a:solidFill>
                  <a:prstClr val="black"/>
                </a:solidFill>
                <a:latin typeface="Calibri Light" panose="020F0302020204030204" pitchFamily="34" charset="0"/>
                <a:cs typeface="Calibri Light" panose="020F0302020204030204" pitchFamily="34" charset="0"/>
              </a:rPr>
              <a:t>מציאת התפלגות הטמפרטורה במוט לפני הגעה לשיווי משקל - מודל נומרי</a:t>
            </a:r>
          </a:p>
        </p:txBody>
      </p:sp>
    </p:spTree>
    <p:extLst>
      <p:ext uri="{BB962C8B-B14F-4D97-AF65-F5344CB8AC3E}">
        <p14:creationId xmlns:p14="http://schemas.microsoft.com/office/powerpoint/2010/main" val="15148144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grpSp>
        <p:nvGrpSpPr>
          <p:cNvPr id="4" name="Group 3">
            <a:extLst>
              <a:ext uri="{FF2B5EF4-FFF2-40B4-BE49-F238E27FC236}">
                <a16:creationId xmlns:a16="http://schemas.microsoft.com/office/drawing/2014/main" id="{E77237B1-7794-434A-902E-118E28A99356}"/>
              </a:ext>
            </a:extLst>
          </p:cNvPr>
          <p:cNvGrpSpPr/>
          <p:nvPr/>
        </p:nvGrpSpPr>
        <p:grpSpPr>
          <a:xfrm>
            <a:off x="574675" y="253125"/>
            <a:ext cx="2642058" cy="4638679"/>
            <a:chOff x="37823" y="-20632"/>
            <a:chExt cx="2851378" cy="5023803"/>
          </a:xfrm>
        </p:grpSpPr>
        <p:grpSp>
          <p:nvGrpSpPr>
            <p:cNvPr id="5" name="Group 4">
              <a:extLst>
                <a:ext uri="{FF2B5EF4-FFF2-40B4-BE49-F238E27FC236}">
                  <a16:creationId xmlns:a16="http://schemas.microsoft.com/office/drawing/2014/main" id="{4123FC4F-F94E-4287-B4BB-0B86B916BEE8}"/>
                </a:ext>
              </a:extLst>
            </p:cNvPr>
            <p:cNvGrpSpPr/>
            <p:nvPr/>
          </p:nvGrpSpPr>
          <p:grpSpPr>
            <a:xfrm>
              <a:off x="100368" y="342900"/>
              <a:ext cx="2788833" cy="4660271"/>
              <a:chOff x="100368" y="0"/>
              <a:chExt cx="2788833" cy="4660712"/>
            </a:xfrm>
          </p:grpSpPr>
          <p:cxnSp>
            <p:nvCxnSpPr>
              <p:cNvPr id="7" name="Straight Arrow Connector 6">
                <a:extLst>
                  <a:ext uri="{FF2B5EF4-FFF2-40B4-BE49-F238E27FC236}">
                    <a16:creationId xmlns:a16="http://schemas.microsoft.com/office/drawing/2014/main" id="{143E3689-FDB3-44CF-A4E2-15CDBAE4E302}"/>
                  </a:ext>
                </a:extLst>
              </p:cNvPr>
              <p:cNvCxnSpPr/>
              <p:nvPr/>
            </p:nvCxnSpPr>
            <p:spPr>
              <a:xfrm>
                <a:off x="924067" y="1344305"/>
                <a:ext cx="0" cy="347472"/>
              </a:xfrm>
              <a:prstGeom prst="straightConnector1">
                <a:avLst/>
              </a:prstGeom>
              <a:ln>
                <a:solidFill>
                  <a:schemeClr val="accent6">
                    <a:lumMod val="75000"/>
                  </a:schemeClr>
                </a:solidFill>
                <a:tailEnd type="triangle"/>
              </a:ln>
            </p:spPr>
            <p:style>
              <a:lnRef idx="2">
                <a:schemeClr val="accent6"/>
              </a:lnRef>
              <a:fillRef idx="0">
                <a:schemeClr val="accent6"/>
              </a:fillRef>
              <a:effectRef idx="1">
                <a:schemeClr val="accent6"/>
              </a:effectRef>
              <a:fontRef idx="minor">
                <a:schemeClr val="tx1"/>
              </a:fontRef>
            </p:style>
          </p:cxnSp>
          <p:grpSp>
            <p:nvGrpSpPr>
              <p:cNvPr id="8" name="Group 7">
                <a:extLst>
                  <a:ext uri="{FF2B5EF4-FFF2-40B4-BE49-F238E27FC236}">
                    <a16:creationId xmlns:a16="http://schemas.microsoft.com/office/drawing/2014/main" id="{1D390EDA-8DDC-4ADE-B910-462BAF1F668E}"/>
                  </a:ext>
                </a:extLst>
              </p:cNvPr>
              <p:cNvGrpSpPr/>
              <p:nvPr/>
            </p:nvGrpSpPr>
            <p:grpSpPr>
              <a:xfrm>
                <a:off x="100368" y="0"/>
                <a:ext cx="2788833" cy="4660712"/>
                <a:chOff x="100368" y="0"/>
                <a:chExt cx="2788833" cy="4660712"/>
              </a:xfrm>
            </p:grpSpPr>
            <p:cxnSp>
              <p:nvCxnSpPr>
                <p:cNvPr id="11" name="Straight Arrow Connector 10">
                  <a:extLst>
                    <a:ext uri="{FF2B5EF4-FFF2-40B4-BE49-F238E27FC236}">
                      <a16:creationId xmlns:a16="http://schemas.microsoft.com/office/drawing/2014/main" id="{7CD719BE-BD1E-4496-B16F-586FA7579E4F}"/>
                    </a:ext>
                  </a:extLst>
                </p:cNvPr>
                <p:cNvCxnSpPr/>
                <p:nvPr/>
              </p:nvCxnSpPr>
              <p:spPr>
                <a:xfrm>
                  <a:off x="888242" y="429905"/>
                  <a:ext cx="0" cy="475488"/>
                </a:xfrm>
                <a:prstGeom prst="straightConnector1">
                  <a:avLst/>
                </a:prstGeom>
                <a:ln>
                  <a:tailEnd type="triangle"/>
                </a:ln>
              </p:spPr>
              <p:style>
                <a:lnRef idx="2">
                  <a:schemeClr val="accent6">
                    <a:shade val="50000"/>
                  </a:schemeClr>
                </a:lnRef>
                <a:fillRef idx="1">
                  <a:schemeClr val="accent6"/>
                </a:fillRef>
                <a:effectRef idx="0">
                  <a:schemeClr val="accent6"/>
                </a:effectRef>
                <a:fontRef idx="minor">
                  <a:schemeClr val="lt1"/>
                </a:fontRef>
              </p:style>
            </p:cxnSp>
            <p:cxnSp>
              <p:nvCxnSpPr>
                <p:cNvPr id="9" name="Straight Arrow Connector 8">
                  <a:extLst>
                    <a:ext uri="{FF2B5EF4-FFF2-40B4-BE49-F238E27FC236}">
                      <a16:creationId xmlns:a16="http://schemas.microsoft.com/office/drawing/2014/main" id="{2F3A0580-D599-4F6A-A6E6-9D4CB0F4C32E}"/>
                    </a:ext>
                  </a:extLst>
                </p:cNvPr>
                <p:cNvCxnSpPr/>
                <p:nvPr/>
              </p:nvCxnSpPr>
              <p:spPr>
                <a:xfrm flipH="1">
                  <a:off x="908713" y="2251881"/>
                  <a:ext cx="0" cy="475488"/>
                </a:xfrm>
                <a:prstGeom prst="straightConnector1">
                  <a:avLst/>
                </a:prstGeom>
                <a:ln>
                  <a:solidFill>
                    <a:schemeClr val="accent6">
                      <a:lumMod val="75000"/>
                    </a:schemeClr>
                  </a:solidFill>
                  <a:tailEnd type="triangle"/>
                </a:ln>
              </p:spPr>
              <p:style>
                <a:lnRef idx="2">
                  <a:schemeClr val="accent6"/>
                </a:lnRef>
                <a:fillRef idx="0">
                  <a:schemeClr val="accent6"/>
                </a:fillRef>
                <a:effectRef idx="1">
                  <a:schemeClr val="accent6"/>
                </a:effectRef>
                <a:fontRef idx="minor">
                  <a:schemeClr val="tx1"/>
                </a:fontRef>
              </p:style>
            </p:cxnSp>
            <p:sp>
              <p:nvSpPr>
                <p:cNvPr id="10" name="Rectangle: Rounded Corners 9">
                  <a:extLst>
                    <a:ext uri="{FF2B5EF4-FFF2-40B4-BE49-F238E27FC236}">
                      <a16:creationId xmlns:a16="http://schemas.microsoft.com/office/drawing/2014/main" id="{6859C36B-0E05-4D6D-B26B-8C6B160B19B0}"/>
                    </a:ext>
                  </a:extLst>
                </p:cNvPr>
                <p:cNvSpPr/>
                <p:nvPr/>
              </p:nvSpPr>
              <p:spPr>
                <a:xfrm>
                  <a:off x="388961" y="0"/>
                  <a:ext cx="998516" cy="513361"/>
                </a:xfrm>
                <a:prstGeom prst="roundRect">
                  <a:avLst/>
                </a:prstGeom>
                <a:ln/>
              </p:spPr>
              <p:style>
                <a:lnRef idx="2">
                  <a:schemeClr val="accent6">
                    <a:shade val="50000"/>
                  </a:schemeClr>
                </a:lnRef>
                <a:fillRef idx="1">
                  <a:schemeClr val="accent6"/>
                </a:fillRef>
                <a:effectRef idx="0">
                  <a:schemeClr val="accent6"/>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ctr" defTabSz="914400" rtl="1" eaLnBrk="1" fontAlgn="auto" latinLnBrk="0" hangingPunct="1">
                    <a:lnSpc>
                      <a:spcPct val="100000"/>
                    </a:lnSpc>
                    <a:spcBef>
                      <a:spcPts val="0"/>
                    </a:spcBef>
                    <a:spcAft>
                      <a:spcPts val="800"/>
                    </a:spcAft>
                    <a:buClrTx/>
                    <a:buSzTx/>
                    <a:buFontTx/>
                    <a:buNone/>
                    <a:tabLst/>
                    <a:defRPr/>
                  </a:pPr>
                  <a:r>
                    <a:rPr kumimoji="0" lang="he-IL" sz="1100" b="0" i="0" u="none" strike="noStrike" kern="0" cap="none" spc="0" normalizeH="0" baseline="0" noProof="0">
                      <a:ln>
                        <a:noFill/>
                      </a:ln>
                      <a:solidFill>
                        <a:sysClr val="window" lastClr="FFFFFF"/>
                      </a:solidFill>
                      <a:effectLst/>
                      <a:uLnTx/>
                      <a:uFillTx/>
                      <a:latin typeface="Calibri Light" panose="020F0302020204030204" pitchFamily="34" charset="0"/>
                      <a:ea typeface="Calibri" panose="020F0502020204030204" pitchFamily="34" charset="0"/>
                      <a:cs typeface="Calibri Light" panose="020F0302020204030204" pitchFamily="34" charset="0"/>
                    </a:rPr>
                    <a:t>פתרון חוק פורייה</a:t>
                  </a:r>
                  <a:endParaRPr kumimoji="0" lang="en-US" sz="1100" b="0" i="0" u="none" strike="noStrike" kern="0" cap="none" spc="0" normalizeH="0" baseline="0" noProof="0">
                    <a:ln>
                      <a:noFill/>
                    </a:ln>
                    <a:solidFill>
                      <a:sysClr val="window" lastClr="FFFFFF"/>
                    </a:solidFill>
                    <a:effectLst/>
                    <a:uLnTx/>
                    <a:uFillTx/>
                    <a:latin typeface="Calibri Light" panose="020F0302020204030204" pitchFamily="34" charset="0"/>
                    <a:ea typeface="Calibri" panose="020F0502020204030204" pitchFamily="34" charset="0"/>
                    <a:cs typeface="Calibri Light" panose="020F0302020204030204" pitchFamily="34" charset="0"/>
                  </a:endParaRPr>
                </a:p>
              </p:txBody>
            </p:sp>
            <p:sp>
              <p:nvSpPr>
                <p:cNvPr id="12" name="Rectangle: Rounded Corners 11">
                  <a:extLst>
                    <a:ext uri="{FF2B5EF4-FFF2-40B4-BE49-F238E27FC236}">
                      <a16:creationId xmlns:a16="http://schemas.microsoft.com/office/drawing/2014/main" id="{159568C4-F8AE-450E-9FCA-DD7AD6A3B018}"/>
                    </a:ext>
                  </a:extLst>
                </p:cNvPr>
                <p:cNvSpPr/>
                <p:nvPr/>
              </p:nvSpPr>
              <p:spPr>
                <a:xfrm>
                  <a:off x="328884" y="907577"/>
                  <a:ext cx="1070012" cy="493029"/>
                </a:xfrm>
                <a:prstGeom prst="roundRect">
                  <a:avLst/>
                </a:prstGeom>
                <a:ln/>
              </p:spPr>
              <p:style>
                <a:lnRef idx="2">
                  <a:schemeClr val="accent6">
                    <a:shade val="50000"/>
                  </a:schemeClr>
                </a:lnRef>
                <a:fillRef idx="1">
                  <a:schemeClr val="accent6"/>
                </a:fillRef>
                <a:effectRef idx="0">
                  <a:schemeClr val="accent6"/>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ctr" defTabSz="914400" rtl="1" eaLnBrk="1" fontAlgn="auto" latinLnBrk="0" hangingPunct="1">
                    <a:lnSpc>
                      <a:spcPct val="100000"/>
                    </a:lnSpc>
                    <a:spcBef>
                      <a:spcPts val="0"/>
                    </a:spcBef>
                    <a:spcAft>
                      <a:spcPts val="800"/>
                    </a:spcAft>
                    <a:buClrTx/>
                    <a:buSzTx/>
                    <a:buFontTx/>
                    <a:buNone/>
                    <a:tabLst/>
                    <a:defRPr/>
                  </a:pPr>
                  <a:r>
                    <a:rPr kumimoji="0" lang="he-IL" sz="1100" b="0" i="0" u="none" strike="noStrike" kern="0" cap="none" spc="0" normalizeH="0" baseline="0" noProof="0">
                      <a:ln>
                        <a:noFill/>
                      </a:ln>
                      <a:solidFill>
                        <a:sysClr val="window" lastClr="FFFFFF"/>
                      </a:solidFill>
                      <a:effectLst/>
                      <a:uLnTx/>
                      <a:uFillTx/>
                      <a:latin typeface="Calibri Light" panose="020F0302020204030204" pitchFamily="34" charset="0"/>
                      <a:ea typeface="Calibri" panose="020F0502020204030204" pitchFamily="34" charset="0"/>
                      <a:cs typeface="Calibri Light" panose="020F0302020204030204" pitchFamily="34" charset="0"/>
                    </a:rPr>
                    <a:t>פתרון חוק ניוטון</a:t>
                  </a:r>
                  <a:endParaRPr kumimoji="0" lang="en-US" sz="1100" b="0" i="0" u="none" strike="noStrike" kern="0" cap="none" spc="0" normalizeH="0" baseline="0" noProof="0">
                    <a:ln>
                      <a:noFill/>
                    </a:ln>
                    <a:solidFill>
                      <a:sysClr val="window" lastClr="FFFFFF"/>
                    </a:solidFill>
                    <a:effectLst/>
                    <a:uLnTx/>
                    <a:uFillTx/>
                    <a:latin typeface="Calibri Light" panose="020F0302020204030204" pitchFamily="34" charset="0"/>
                    <a:ea typeface="Calibri" panose="020F0502020204030204" pitchFamily="34" charset="0"/>
                    <a:cs typeface="Calibri Light" panose="020F0302020204030204" pitchFamily="34" charset="0"/>
                  </a:endParaRPr>
                </a:p>
              </p:txBody>
            </p:sp>
            <p:cxnSp>
              <p:nvCxnSpPr>
                <p:cNvPr id="13" name="Straight Arrow Connector 12">
                  <a:extLst>
                    <a:ext uri="{FF2B5EF4-FFF2-40B4-BE49-F238E27FC236}">
                      <a16:creationId xmlns:a16="http://schemas.microsoft.com/office/drawing/2014/main" id="{49884789-72AC-40D5-99EF-3FADF75D8D92}"/>
                    </a:ext>
                  </a:extLst>
                </p:cNvPr>
                <p:cNvCxnSpPr/>
                <p:nvPr/>
              </p:nvCxnSpPr>
              <p:spPr>
                <a:xfrm>
                  <a:off x="908713" y="3875965"/>
                  <a:ext cx="0" cy="204953"/>
                </a:xfrm>
                <a:prstGeom prst="straightConnector1">
                  <a:avLst/>
                </a:prstGeom>
                <a:noFill/>
                <a:ln w="6350" cap="flat" cmpd="sng" algn="ctr">
                  <a:solidFill>
                    <a:srgbClr val="ED7D31"/>
                  </a:solidFill>
                  <a:prstDash val="solid"/>
                  <a:miter lim="800000"/>
                  <a:tailEnd type="triangle"/>
                </a:ln>
                <a:effectLst/>
              </p:spPr>
            </p:cxnSp>
            <p:sp>
              <p:nvSpPr>
                <p:cNvPr id="14" name="Rectangle: Rounded Corners 13">
                  <a:extLst>
                    <a:ext uri="{FF2B5EF4-FFF2-40B4-BE49-F238E27FC236}">
                      <a16:creationId xmlns:a16="http://schemas.microsoft.com/office/drawing/2014/main" id="{2943C25C-705B-4806-9824-538A27B29FB7}"/>
                    </a:ext>
                  </a:extLst>
                </p:cNvPr>
                <p:cNvSpPr/>
                <p:nvPr/>
              </p:nvSpPr>
              <p:spPr>
                <a:xfrm>
                  <a:off x="102358" y="1712796"/>
                  <a:ext cx="1705969" cy="585371"/>
                </a:xfrm>
                <a:prstGeom prst="roundRect">
                  <a:avLst/>
                </a:prstGeom>
                <a:ln/>
              </p:spPr>
              <p:style>
                <a:lnRef idx="2">
                  <a:schemeClr val="accent6">
                    <a:shade val="50000"/>
                  </a:schemeClr>
                </a:lnRef>
                <a:fillRef idx="1">
                  <a:schemeClr val="accent6"/>
                </a:fillRef>
                <a:effectRef idx="0">
                  <a:schemeClr val="accent6"/>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ctr" defTabSz="914400" rtl="1" eaLnBrk="1" fontAlgn="auto" latinLnBrk="0" hangingPunct="1">
                    <a:lnSpc>
                      <a:spcPct val="100000"/>
                    </a:lnSpc>
                    <a:spcBef>
                      <a:spcPts val="0"/>
                    </a:spcBef>
                    <a:spcAft>
                      <a:spcPts val="800"/>
                    </a:spcAft>
                    <a:buClrTx/>
                    <a:buSzTx/>
                    <a:buFontTx/>
                    <a:buNone/>
                    <a:tabLst/>
                    <a:defRPr/>
                  </a:pPr>
                  <a:r>
                    <a:rPr kumimoji="0" lang="he-IL" sz="1100" b="0" i="0" u="none" strike="noStrike" kern="0" cap="none" spc="0" normalizeH="0" baseline="0" noProof="0" dirty="0">
                      <a:ln>
                        <a:noFill/>
                      </a:ln>
                      <a:solidFill>
                        <a:sysClr val="window" lastClr="FFFFFF"/>
                      </a:solidFill>
                      <a:effectLst/>
                      <a:uLnTx/>
                      <a:uFillTx/>
                      <a:latin typeface="Calibri Light" panose="020F0302020204030204" pitchFamily="34" charset="0"/>
                      <a:ea typeface="Calibri" panose="020F0502020204030204" pitchFamily="34" charset="0"/>
                      <a:cs typeface="Calibri Light" panose="020F0302020204030204" pitchFamily="34" charset="0"/>
                    </a:rPr>
                    <a:t>חישוב הטמפרטורה החדשה על פי קיבול חום ושני החוקים</a:t>
                  </a:r>
                  <a:endParaRPr kumimoji="0" lang="en-US" sz="1100" b="0" i="0" u="none" strike="noStrike" kern="0" cap="none" spc="0" normalizeH="0" baseline="0" noProof="0" dirty="0">
                    <a:ln>
                      <a:noFill/>
                    </a:ln>
                    <a:solidFill>
                      <a:sysClr val="window" lastClr="FFFFFF"/>
                    </a:solidFill>
                    <a:effectLst/>
                    <a:uLnTx/>
                    <a:uFillTx/>
                    <a:latin typeface="Calibri Light" panose="020F0302020204030204" pitchFamily="34" charset="0"/>
                    <a:ea typeface="Calibri" panose="020F0502020204030204" pitchFamily="34" charset="0"/>
                    <a:cs typeface="Calibri Light" panose="020F0302020204030204" pitchFamily="34" charset="0"/>
                  </a:endParaRPr>
                </a:p>
              </p:txBody>
            </p:sp>
            <p:cxnSp>
              <p:nvCxnSpPr>
                <p:cNvPr id="15" name="Connector: Elbow 14">
                  <a:extLst>
                    <a:ext uri="{FF2B5EF4-FFF2-40B4-BE49-F238E27FC236}">
                      <a16:creationId xmlns:a16="http://schemas.microsoft.com/office/drawing/2014/main" id="{193F92A4-BA24-413E-A29C-A82CE0AAE64F}"/>
                    </a:ext>
                  </a:extLst>
                </p:cNvPr>
                <p:cNvCxnSpPr/>
                <p:nvPr/>
              </p:nvCxnSpPr>
              <p:spPr>
                <a:xfrm flipH="1" flipV="1">
                  <a:off x="1416524" y="199030"/>
                  <a:ext cx="229605" cy="3030561"/>
                </a:xfrm>
                <a:prstGeom prst="bentConnector3">
                  <a:avLst>
                    <a:gd name="adj1" fmla="val -260467"/>
                  </a:avLst>
                </a:prstGeom>
                <a:ln>
                  <a:tailEnd type="triangle"/>
                </a:ln>
              </p:spPr>
              <p:style>
                <a:lnRef idx="2">
                  <a:schemeClr val="accent6">
                    <a:shade val="50000"/>
                  </a:schemeClr>
                </a:lnRef>
                <a:fillRef idx="1">
                  <a:schemeClr val="accent6"/>
                </a:fillRef>
                <a:effectRef idx="0">
                  <a:schemeClr val="accent6"/>
                </a:effectRef>
                <a:fontRef idx="minor">
                  <a:schemeClr val="lt1"/>
                </a:fontRef>
              </p:style>
            </p:cxnSp>
            <p:sp>
              <p:nvSpPr>
                <p:cNvPr id="16" name="Rectangle: Rounded Corners 15">
                  <a:extLst>
                    <a:ext uri="{FF2B5EF4-FFF2-40B4-BE49-F238E27FC236}">
                      <a16:creationId xmlns:a16="http://schemas.microsoft.com/office/drawing/2014/main" id="{06B48BA0-7675-46D1-9690-E81D7BD560D8}"/>
                    </a:ext>
                  </a:extLst>
                </p:cNvPr>
                <p:cNvSpPr/>
                <p:nvPr/>
              </p:nvSpPr>
              <p:spPr>
                <a:xfrm>
                  <a:off x="1546176" y="943405"/>
                  <a:ext cx="1343025" cy="457200"/>
                </a:xfrm>
                <a:prstGeom prst="roundRect">
                  <a:avLst/>
                </a:prstGeom>
                <a:ln/>
              </p:spPr>
              <p:style>
                <a:lnRef idx="2">
                  <a:schemeClr val="accent6">
                    <a:shade val="50000"/>
                  </a:schemeClr>
                </a:lnRef>
                <a:fillRef idx="1">
                  <a:schemeClr val="accent6"/>
                </a:fillRef>
                <a:effectRef idx="0">
                  <a:schemeClr val="accent6"/>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ctr" defTabSz="914400" rtl="1" eaLnBrk="1" fontAlgn="auto" latinLnBrk="0" hangingPunct="1">
                    <a:lnSpc>
                      <a:spcPct val="100000"/>
                    </a:lnSpc>
                    <a:spcBef>
                      <a:spcPts val="0"/>
                    </a:spcBef>
                    <a:spcAft>
                      <a:spcPts val="800"/>
                    </a:spcAft>
                    <a:buClrTx/>
                    <a:buSzTx/>
                    <a:buFontTx/>
                    <a:buNone/>
                    <a:tabLst/>
                    <a:defRPr/>
                  </a:pPr>
                  <a:r>
                    <a:rPr kumimoji="0" lang="he-IL" sz="1100" b="0" i="0" u="none" strike="noStrike" kern="0" cap="none" spc="0" normalizeH="0" baseline="0" noProof="0" dirty="0">
                      <a:ln>
                        <a:noFill/>
                      </a:ln>
                      <a:solidFill>
                        <a:sysClr val="window" lastClr="FFFFFF"/>
                      </a:solidFill>
                      <a:effectLst/>
                      <a:uLnTx/>
                      <a:uFillTx/>
                      <a:latin typeface="Calibri Light" panose="020F0302020204030204" pitchFamily="34" charset="0"/>
                      <a:ea typeface="Calibri" panose="020F0502020204030204" pitchFamily="34" charset="0"/>
                      <a:cs typeface="Calibri Light" panose="020F0302020204030204" pitchFamily="34" charset="0"/>
                    </a:rPr>
                    <a:t>מעבר לחתך הבא</a:t>
                  </a:r>
                  <a:endParaRPr kumimoji="0" lang="en-US" sz="1100" b="0" i="0" u="none" strike="noStrike" kern="0" cap="none" spc="0" normalizeH="0" baseline="0" noProof="0" dirty="0">
                    <a:ln>
                      <a:noFill/>
                    </a:ln>
                    <a:solidFill>
                      <a:sysClr val="window" lastClr="FFFFFF"/>
                    </a:solidFill>
                    <a:effectLst/>
                    <a:uLnTx/>
                    <a:uFillTx/>
                    <a:latin typeface="Calibri Light" panose="020F0302020204030204" pitchFamily="34" charset="0"/>
                    <a:ea typeface="Calibri" panose="020F0502020204030204" pitchFamily="34" charset="0"/>
                    <a:cs typeface="Calibri Light" panose="020F0302020204030204" pitchFamily="34" charset="0"/>
                  </a:endParaRPr>
                </a:p>
              </p:txBody>
            </p:sp>
            <p:sp>
              <p:nvSpPr>
                <p:cNvPr id="17" name="Rectangle: Rounded Corners 16">
                  <a:extLst>
                    <a:ext uri="{FF2B5EF4-FFF2-40B4-BE49-F238E27FC236}">
                      <a16:creationId xmlns:a16="http://schemas.microsoft.com/office/drawing/2014/main" id="{D9964420-A211-45CE-8BEE-718C8AD0913F}"/>
                    </a:ext>
                  </a:extLst>
                </p:cNvPr>
                <p:cNvSpPr/>
                <p:nvPr/>
              </p:nvSpPr>
              <p:spPr>
                <a:xfrm>
                  <a:off x="102358" y="4107977"/>
                  <a:ext cx="1630907" cy="552735"/>
                </a:xfrm>
                <a:prstGeom prst="roundRect">
                  <a:avLst/>
                </a:prstGeom>
                <a:solidFill>
                  <a:srgbClr val="ED7D31"/>
                </a:solidFill>
                <a:ln w="12700" cap="flat" cmpd="sng" algn="ctr">
                  <a:solidFill>
                    <a:srgbClr val="ED7D31">
                      <a:shade val="50000"/>
                    </a:srgbClr>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ctr" defTabSz="914400" rtl="1" eaLnBrk="1" fontAlgn="auto" latinLnBrk="0" hangingPunct="1">
                    <a:lnSpc>
                      <a:spcPct val="100000"/>
                    </a:lnSpc>
                    <a:spcBef>
                      <a:spcPts val="0"/>
                    </a:spcBef>
                    <a:spcAft>
                      <a:spcPts val="800"/>
                    </a:spcAft>
                    <a:buClrTx/>
                    <a:buSzTx/>
                    <a:buFontTx/>
                    <a:buNone/>
                    <a:tabLst/>
                    <a:defRPr/>
                  </a:pPr>
                  <a:r>
                    <a:rPr kumimoji="0" lang="he-IL" sz="1100" b="0" i="0" u="none" strike="noStrike" kern="0" cap="none" spc="0" normalizeH="0" baseline="0" noProof="0" dirty="0">
                      <a:ln>
                        <a:noFill/>
                      </a:ln>
                      <a:solidFill>
                        <a:sysClr val="window" lastClr="FFFFFF"/>
                      </a:solidFill>
                      <a:effectLst/>
                      <a:uLnTx/>
                      <a:uFillTx/>
                      <a:latin typeface="Calibri Light" panose="020F0302020204030204" pitchFamily="34" charset="0"/>
                      <a:ea typeface="Calibri" panose="020F0502020204030204" pitchFamily="34" charset="0"/>
                      <a:cs typeface="Calibri Light" panose="020F0302020204030204" pitchFamily="34" charset="0"/>
                    </a:rPr>
                    <a:t>מעבר לפרק הזמן הבא ולחתך הראשון</a:t>
                  </a:r>
                  <a:endParaRPr kumimoji="0" lang="en-US" sz="1100" b="0" i="0" u="none" strike="noStrike" kern="0" cap="none" spc="0" normalizeH="0" baseline="0" noProof="0" dirty="0">
                    <a:ln>
                      <a:noFill/>
                    </a:ln>
                    <a:solidFill>
                      <a:sysClr val="window" lastClr="FFFFFF"/>
                    </a:solidFill>
                    <a:effectLst/>
                    <a:uLnTx/>
                    <a:uFillTx/>
                    <a:latin typeface="Calibri Light" panose="020F0302020204030204" pitchFamily="34" charset="0"/>
                    <a:ea typeface="Calibri" panose="020F0502020204030204" pitchFamily="34" charset="0"/>
                    <a:cs typeface="Calibri Light" panose="020F0302020204030204" pitchFamily="34" charset="0"/>
                  </a:endParaRPr>
                </a:p>
              </p:txBody>
            </p:sp>
            <p:grpSp>
              <p:nvGrpSpPr>
                <p:cNvPr id="18" name="Group 17">
                  <a:extLst>
                    <a:ext uri="{FF2B5EF4-FFF2-40B4-BE49-F238E27FC236}">
                      <a16:creationId xmlns:a16="http://schemas.microsoft.com/office/drawing/2014/main" id="{96170702-05F1-4A31-836D-787A8A2A7C01}"/>
                    </a:ext>
                  </a:extLst>
                </p:cNvPr>
                <p:cNvGrpSpPr/>
                <p:nvPr/>
              </p:nvGrpSpPr>
              <p:grpSpPr>
                <a:xfrm>
                  <a:off x="371483" y="2727369"/>
                  <a:ext cx="1274646" cy="1155422"/>
                  <a:chOff x="-51598" y="106998"/>
                  <a:chExt cx="1274646" cy="1155422"/>
                </a:xfrm>
              </p:grpSpPr>
              <p:sp>
                <p:nvSpPr>
                  <p:cNvPr id="20" name="Oval 19">
                    <a:extLst>
                      <a:ext uri="{FF2B5EF4-FFF2-40B4-BE49-F238E27FC236}">
                        <a16:creationId xmlns:a16="http://schemas.microsoft.com/office/drawing/2014/main" id="{DA71E1F3-4EAE-4503-B185-874C0AF65BDF}"/>
                      </a:ext>
                    </a:extLst>
                  </p:cNvPr>
                  <p:cNvSpPr/>
                  <p:nvPr/>
                </p:nvSpPr>
                <p:spPr>
                  <a:xfrm>
                    <a:off x="-51598" y="106998"/>
                    <a:ext cx="1060811" cy="987549"/>
                  </a:xfrm>
                  <a:prstGeom prst="ellipse">
                    <a:avLst/>
                  </a:prstGeom>
                  <a:ln/>
                </p:spPr>
                <p:style>
                  <a:lnRef idx="2">
                    <a:schemeClr val="accent6">
                      <a:shade val="50000"/>
                    </a:schemeClr>
                  </a:lnRef>
                  <a:fillRef idx="1">
                    <a:schemeClr val="accent6"/>
                  </a:fillRef>
                  <a:effectRef idx="0">
                    <a:schemeClr val="accent6"/>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ctr" defTabSz="914400" rtl="1" eaLnBrk="1" fontAlgn="auto" latinLnBrk="0" hangingPunct="1">
                      <a:lnSpc>
                        <a:spcPct val="100000"/>
                      </a:lnSpc>
                      <a:spcBef>
                        <a:spcPts val="0"/>
                      </a:spcBef>
                      <a:spcAft>
                        <a:spcPts val="800"/>
                      </a:spcAft>
                      <a:buClrTx/>
                      <a:buSzTx/>
                      <a:buFontTx/>
                      <a:buNone/>
                      <a:tabLst/>
                      <a:defRPr/>
                    </a:pPr>
                    <a:r>
                      <a:rPr kumimoji="0" lang="he-IL" sz="1100" b="0" i="0" u="none" strike="noStrike" kern="0" cap="none" spc="0" normalizeH="0" baseline="0" noProof="0" dirty="0">
                        <a:ln>
                          <a:noFill/>
                        </a:ln>
                        <a:solidFill>
                          <a:sysClr val="window" lastClr="FFFFFF"/>
                        </a:solidFill>
                        <a:effectLst/>
                        <a:uLnTx/>
                        <a:uFillTx/>
                        <a:latin typeface="Calibri Light" panose="020F0302020204030204" pitchFamily="34" charset="0"/>
                        <a:ea typeface="Calibri" panose="020F0502020204030204" pitchFamily="34" charset="0"/>
                        <a:cs typeface="Calibri Light" panose="020F0302020204030204" pitchFamily="34" charset="0"/>
                      </a:rPr>
                      <a:t>כל החתכים חושבו?</a:t>
                    </a:r>
                    <a:endParaRPr kumimoji="0" lang="en-US" sz="1100" b="0" i="0" u="none" strike="noStrike" kern="0" cap="none" spc="0" normalizeH="0" baseline="0" noProof="0" dirty="0">
                      <a:ln>
                        <a:noFill/>
                      </a:ln>
                      <a:solidFill>
                        <a:sysClr val="window" lastClr="FFFFFF"/>
                      </a:solidFill>
                      <a:effectLst/>
                      <a:uLnTx/>
                      <a:uFillTx/>
                      <a:latin typeface="Calibri Light" panose="020F0302020204030204" pitchFamily="34" charset="0"/>
                      <a:ea typeface="Calibri" panose="020F0502020204030204" pitchFamily="34" charset="0"/>
                      <a:cs typeface="Calibri Light" panose="020F0302020204030204" pitchFamily="34" charset="0"/>
                    </a:endParaRPr>
                  </a:p>
                </p:txBody>
              </p:sp>
              <p:sp>
                <p:nvSpPr>
                  <p:cNvPr id="21" name="Text Box 51">
                    <a:extLst>
                      <a:ext uri="{FF2B5EF4-FFF2-40B4-BE49-F238E27FC236}">
                        <a16:creationId xmlns:a16="http://schemas.microsoft.com/office/drawing/2014/main" id="{A296EAA0-7B04-4434-9D60-1A0EB759A4B5}"/>
                      </a:ext>
                    </a:extLst>
                  </p:cNvPr>
                  <p:cNvSpPr txBox="1"/>
                  <p:nvPr/>
                </p:nvSpPr>
                <p:spPr>
                  <a:xfrm>
                    <a:off x="820494" y="441239"/>
                    <a:ext cx="402554" cy="333517"/>
                  </a:xfrm>
                  <a:prstGeom prst="roundRect">
                    <a:avLst/>
                  </a:prstGeom>
                  <a:ln/>
                </p:spPr>
                <p:style>
                  <a:lnRef idx="2">
                    <a:schemeClr val="accent6">
                      <a:shade val="50000"/>
                    </a:schemeClr>
                  </a:lnRef>
                  <a:fillRef idx="1">
                    <a:schemeClr val="accent6"/>
                  </a:fillRef>
                  <a:effectRef idx="0">
                    <a:schemeClr val="accent6"/>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ctr" defTabSz="914400" rtl="1" eaLnBrk="1" fontAlgn="auto" latinLnBrk="0" hangingPunct="1">
                      <a:lnSpc>
                        <a:spcPct val="100000"/>
                      </a:lnSpc>
                      <a:spcBef>
                        <a:spcPts val="0"/>
                      </a:spcBef>
                      <a:spcAft>
                        <a:spcPts val="800"/>
                      </a:spcAft>
                      <a:buClrTx/>
                      <a:buSzTx/>
                      <a:buFontTx/>
                      <a:buNone/>
                      <a:tabLst/>
                      <a:defRPr/>
                    </a:pPr>
                    <a:r>
                      <a:rPr kumimoji="0" lang="he-IL" sz="1100" b="0" i="0" u="none" strike="noStrike" kern="0" cap="none" spc="0" normalizeH="0" baseline="0" noProof="0">
                        <a:ln>
                          <a:noFill/>
                        </a:ln>
                        <a:solidFill>
                          <a:sysClr val="window" lastClr="FFFFFF"/>
                        </a:solidFill>
                        <a:effectLst/>
                        <a:uLnTx/>
                        <a:uFillTx/>
                        <a:latin typeface="Calibri Light" panose="020F0302020204030204" pitchFamily="34" charset="0"/>
                        <a:ea typeface="Calibri" panose="020F0502020204030204" pitchFamily="34" charset="0"/>
                        <a:cs typeface="Calibri Light" panose="020F0302020204030204" pitchFamily="34" charset="0"/>
                      </a:rPr>
                      <a:t>לא</a:t>
                    </a:r>
                    <a:endParaRPr kumimoji="0" lang="en-US" sz="1100" b="0" i="0" u="none" strike="noStrike" kern="0" cap="none" spc="0" normalizeH="0" baseline="0" noProof="0">
                      <a:ln>
                        <a:noFill/>
                      </a:ln>
                      <a:solidFill>
                        <a:sysClr val="window" lastClr="FFFFFF"/>
                      </a:solidFill>
                      <a:effectLst/>
                      <a:uLnTx/>
                      <a:uFillTx/>
                      <a:latin typeface="Calibri Light" panose="020F0302020204030204" pitchFamily="34" charset="0"/>
                      <a:ea typeface="Calibri" panose="020F0502020204030204" pitchFamily="34" charset="0"/>
                      <a:cs typeface="Calibri Light" panose="020F0302020204030204" pitchFamily="34" charset="0"/>
                    </a:endParaRPr>
                  </a:p>
                </p:txBody>
              </p:sp>
              <p:sp>
                <p:nvSpPr>
                  <p:cNvPr id="22" name="Text Box 52">
                    <a:extLst>
                      <a:ext uri="{FF2B5EF4-FFF2-40B4-BE49-F238E27FC236}">
                        <a16:creationId xmlns:a16="http://schemas.microsoft.com/office/drawing/2014/main" id="{C59F1124-80C4-4C43-A7A0-342CA8F3FFA1}"/>
                      </a:ext>
                    </a:extLst>
                  </p:cNvPr>
                  <p:cNvSpPr txBox="1"/>
                  <p:nvPr/>
                </p:nvSpPr>
                <p:spPr>
                  <a:xfrm>
                    <a:off x="276242" y="905495"/>
                    <a:ext cx="410659" cy="356925"/>
                  </a:xfrm>
                  <a:prstGeom prst="roundRect">
                    <a:avLst/>
                  </a:prstGeom>
                  <a:ln/>
                </p:spPr>
                <p:style>
                  <a:lnRef idx="2">
                    <a:schemeClr val="accent6">
                      <a:shade val="50000"/>
                    </a:schemeClr>
                  </a:lnRef>
                  <a:fillRef idx="1">
                    <a:schemeClr val="accent6"/>
                  </a:fillRef>
                  <a:effectRef idx="0">
                    <a:schemeClr val="accent6"/>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ctr" defTabSz="914400" rtl="1" eaLnBrk="1" fontAlgn="auto" latinLnBrk="0" hangingPunct="1">
                      <a:lnSpc>
                        <a:spcPct val="100000"/>
                      </a:lnSpc>
                      <a:spcBef>
                        <a:spcPts val="0"/>
                      </a:spcBef>
                      <a:spcAft>
                        <a:spcPts val="800"/>
                      </a:spcAft>
                      <a:buClrTx/>
                      <a:buSzTx/>
                      <a:buFontTx/>
                      <a:buNone/>
                      <a:tabLst/>
                      <a:defRPr/>
                    </a:pPr>
                    <a:r>
                      <a:rPr kumimoji="0" lang="he-IL" sz="1100" b="0" i="0" u="none" strike="noStrike" kern="0" cap="none" spc="0" normalizeH="0" baseline="0" noProof="0">
                        <a:ln>
                          <a:noFill/>
                        </a:ln>
                        <a:solidFill>
                          <a:sysClr val="window" lastClr="FFFFFF"/>
                        </a:solidFill>
                        <a:effectLst/>
                        <a:uLnTx/>
                        <a:uFillTx/>
                        <a:latin typeface="Calibri Light" panose="020F0302020204030204" pitchFamily="34" charset="0"/>
                        <a:ea typeface="Calibri" panose="020F0502020204030204" pitchFamily="34" charset="0"/>
                        <a:cs typeface="Calibri Light" panose="020F0302020204030204" pitchFamily="34" charset="0"/>
                      </a:rPr>
                      <a:t>כן</a:t>
                    </a:r>
                    <a:endParaRPr kumimoji="0" lang="en-US" sz="1100" b="0" i="0" u="none" strike="noStrike" kern="0" cap="none" spc="0" normalizeH="0" baseline="0" noProof="0">
                      <a:ln>
                        <a:noFill/>
                      </a:ln>
                      <a:solidFill>
                        <a:sysClr val="window" lastClr="FFFFFF"/>
                      </a:solidFill>
                      <a:effectLst/>
                      <a:uLnTx/>
                      <a:uFillTx/>
                      <a:latin typeface="Calibri Light" panose="020F0302020204030204" pitchFamily="34" charset="0"/>
                      <a:ea typeface="Calibri" panose="020F0502020204030204" pitchFamily="34" charset="0"/>
                      <a:cs typeface="Calibri Light" panose="020F0302020204030204" pitchFamily="34" charset="0"/>
                    </a:endParaRPr>
                  </a:p>
                </p:txBody>
              </p:sp>
            </p:grpSp>
            <p:cxnSp>
              <p:nvCxnSpPr>
                <p:cNvPr id="19" name="Connector: Elbow 18">
                  <a:extLst>
                    <a:ext uri="{FF2B5EF4-FFF2-40B4-BE49-F238E27FC236}">
                      <a16:creationId xmlns:a16="http://schemas.microsoft.com/office/drawing/2014/main" id="{E4C1DFC0-AC1F-4084-95E7-60FAB998098D}"/>
                    </a:ext>
                  </a:extLst>
                </p:cNvPr>
                <p:cNvCxnSpPr/>
                <p:nvPr/>
              </p:nvCxnSpPr>
              <p:spPr>
                <a:xfrm flipV="1">
                  <a:off x="100368" y="199030"/>
                  <a:ext cx="295057" cy="4229669"/>
                </a:xfrm>
                <a:prstGeom prst="bentConnector3">
                  <a:avLst>
                    <a:gd name="adj1" fmla="val -106904"/>
                  </a:avLst>
                </a:prstGeom>
                <a:noFill/>
                <a:ln w="19050" cap="flat" cmpd="sng" algn="ctr">
                  <a:solidFill>
                    <a:srgbClr val="ED7D31"/>
                  </a:solidFill>
                  <a:prstDash val="solid"/>
                  <a:miter lim="800000"/>
                  <a:tailEnd type="triangle"/>
                </a:ln>
                <a:effectLst/>
              </p:spPr>
            </p:cxnSp>
          </p:grpSp>
        </p:grpSp>
        <p:sp>
          <p:nvSpPr>
            <p:cNvPr id="6" name="Text Box 26">
              <a:extLst>
                <a:ext uri="{FF2B5EF4-FFF2-40B4-BE49-F238E27FC236}">
                  <a16:creationId xmlns:a16="http://schemas.microsoft.com/office/drawing/2014/main" id="{61C64C52-72F6-4777-8DE4-5B208F4AB18B}"/>
                </a:ext>
              </a:extLst>
            </p:cNvPr>
            <p:cNvSpPr txBox="1"/>
            <p:nvPr/>
          </p:nvSpPr>
          <p:spPr>
            <a:xfrm>
              <a:off x="37823" y="-20632"/>
              <a:ext cx="1673231" cy="304800"/>
            </a:xfrm>
            <a:prstGeom prst="rect">
              <a:avLst/>
            </a:prstGeom>
            <a:noFill/>
            <a:ln w="6350">
              <a:noFill/>
            </a:ln>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ctr" defTabSz="914400" rtl="1" eaLnBrk="1" fontAlgn="auto" latinLnBrk="0" hangingPunct="1">
                <a:lnSpc>
                  <a:spcPct val="100000"/>
                </a:lnSpc>
                <a:spcBef>
                  <a:spcPts val="0"/>
                </a:spcBef>
                <a:spcAft>
                  <a:spcPts val="800"/>
                </a:spcAft>
                <a:buClrTx/>
                <a:buSzTx/>
                <a:buFontTx/>
                <a:buNone/>
                <a:tabLst/>
                <a:defRPr/>
              </a:pPr>
              <a:r>
                <a:rPr kumimoji="0" lang="he-IL" sz="1100" b="0" i="0" u="sng" strike="noStrike" kern="0" cap="none" spc="0" normalizeH="0" baseline="0" noProof="0" dirty="0">
                  <a:ln>
                    <a:noFill/>
                  </a:ln>
                  <a:solidFill>
                    <a:sysClr val="windowText" lastClr="000000"/>
                  </a:solidFill>
                  <a:effectLst/>
                  <a:uLnTx/>
                  <a:uFillTx/>
                  <a:latin typeface="Calibri Light" panose="020F0302020204030204" pitchFamily="34" charset="0"/>
                  <a:ea typeface="Calibri" panose="020F0502020204030204" pitchFamily="34" charset="0"/>
                  <a:cs typeface="Calibri Light" panose="020F0302020204030204" pitchFamily="34" charset="0"/>
                </a:rPr>
                <a:t>תרשים סכמתי של הקוד</a:t>
              </a:r>
              <a:endParaRPr kumimoji="0" lang="en-US" sz="1100" b="0" i="0" u="none" strike="noStrike" kern="0" cap="none" spc="0" normalizeH="0" baseline="0" noProof="0" dirty="0">
                <a:ln>
                  <a:noFill/>
                </a:ln>
                <a:solidFill>
                  <a:sysClr val="windowText" lastClr="000000"/>
                </a:solidFill>
                <a:effectLst/>
                <a:uLnTx/>
                <a:uFillTx/>
                <a:latin typeface="Calibri Light" panose="020F0302020204030204" pitchFamily="34" charset="0"/>
                <a:ea typeface="Calibri" panose="020F0502020204030204" pitchFamily="34" charset="0"/>
                <a:cs typeface="Calibri Light" panose="020F0302020204030204" pitchFamily="34" charset="0"/>
              </a:endParaRPr>
            </a:p>
          </p:txBody>
        </p:sp>
      </p:grpSp>
      <p:sp>
        <p:nvSpPr>
          <p:cNvPr id="2" name="Rectangle 1">
            <a:extLst>
              <a:ext uri="{FF2B5EF4-FFF2-40B4-BE49-F238E27FC236}">
                <a16:creationId xmlns:a16="http://schemas.microsoft.com/office/drawing/2014/main" id="{BD52F8A7-3788-4170-B421-EE6A0E933447}"/>
              </a:ext>
            </a:extLst>
          </p:cNvPr>
          <p:cNvSpPr/>
          <p:nvPr/>
        </p:nvSpPr>
        <p:spPr>
          <a:xfrm>
            <a:off x="3489163" y="101253"/>
            <a:ext cx="5483366" cy="4985980"/>
          </a:xfrm>
          <a:prstGeom prst="rect">
            <a:avLst/>
          </a:prstGeom>
        </p:spPr>
        <p:txBody>
          <a:bodyPr wrap="square">
            <a:spAutoFit/>
          </a:bodyPr>
          <a:lstStyle/>
          <a:p>
            <a:pPr algn="r" rtl="1">
              <a:spcAft>
                <a:spcPts val="1200"/>
              </a:spcAft>
            </a:pPr>
            <a:r>
              <a:rPr lang="he-IL" sz="2000" u="sng" dirty="0">
                <a:latin typeface="Calibri Light" panose="020F0302020204030204" pitchFamily="34" charset="0"/>
                <a:cs typeface="Calibri Light" panose="020F0302020204030204" pitchFamily="34" charset="0"/>
              </a:rPr>
              <a:t>איך עובד המודל</a:t>
            </a:r>
          </a:p>
          <a:p>
            <a:pPr algn="r" rtl="1">
              <a:spcAft>
                <a:spcPts val="1200"/>
              </a:spcAft>
            </a:pPr>
            <a:r>
              <a:rPr lang="he-IL" sz="1400" dirty="0">
                <a:latin typeface="Calibri Light" panose="020F0302020204030204" pitchFamily="34" charset="0"/>
                <a:cs typeface="Calibri Light" panose="020F0302020204030204" pitchFamily="34" charset="0"/>
              </a:rPr>
              <a:t>עבור כל חתך נחשב את:</a:t>
            </a:r>
          </a:p>
          <a:p>
            <a:pPr marL="342900" indent="-342900" algn="r" rtl="1">
              <a:spcAft>
                <a:spcPts val="1200"/>
              </a:spcAft>
              <a:buFont typeface="+mj-lt"/>
              <a:buAutoNum type="arabicPeriod"/>
            </a:pPr>
            <a:r>
              <a:rPr lang="he-IL" sz="1400" dirty="0">
                <a:latin typeface="Calibri Light" panose="020F0302020204030204" pitchFamily="34" charset="0"/>
                <a:cs typeface="Calibri Light" panose="020F0302020204030204" pitchFamily="34" charset="0"/>
              </a:rPr>
              <a:t>כמות האנרגיה הנכנסת מן החתך הקודם לו על פי חוק פורייה.</a:t>
            </a:r>
          </a:p>
          <a:p>
            <a:pPr marL="342900" indent="-342900" algn="r" rtl="1">
              <a:spcAft>
                <a:spcPts val="1200"/>
              </a:spcAft>
              <a:buFont typeface="+mj-lt"/>
              <a:buAutoNum type="arabicPeriod"/>
            </a:pPr>
            <a:r>
              <a:rPr lang="he-IL" sz="1400" dirty="0">
                <a:latin typeface="Calibri Light" panose="020F0302020204030204" pitchFamily="34" charset="0"/>
                <a:cs typeface="Calibri Light" panose="020F0302020204030204" pitchFamily="34" charset="0"/>
              </a:rPr>
              <a:t>כמות האנרגיה שנאבדת אל האוויר על פי חוק הקירור של ניוטון.</a:t>
            </a:r>
          </a:p>
          <a:p>
            <a:pPr marL="342900" indent="-342900" algn="r" rtl="1">
              <a:spcAft>
                <a:spcPts val="1200"/>
              </a:spcAft>
              <a:buFont typeface="+mj-lt"/>
              <a:buAutoNum type="arabicPeriod"/>
            </a:pPr>
            <a:r>
              <a:rPr lang="he-IL" sz="1400" dirty="0">
                <a:latin typeface="Calibri Light" panose="020F0302020204030204" pitchFamily="34" charset="0"/>
                <a:cs typeface="Calibri Light" panose="020F0302020204030204" pitchFamily="34" charset="0"/>
              </a:rPr>
              <a:t>השינוי בטמפרטורה על פי קיבול החום הסגולי של המוט ועל פי השינוי באנרגיה שחישבנו.</a:t>
            </a:r>
          </a:p>
          <a:p>
            <a:pPr algn="r" rtl="1">
              <a:spcAft>
                <a:spcPts val="1200"/>
              </a:spcAft>
            </a:pPr>
            <a:r>
              <a:rPr lang="he-IL" sz="1400" dirty="0">
                <a:latin typeface="Calibri Light" panose="020F0302020204030204" pitchFamily="34" charset="0"/>
                <a:cs typeface="Calibri Light" panose="020F0302020204030204" pitchFamily="34" charset="0"/>
              </a:rPr>
              <a:t>לאחר ביצוע החישובים לכל החתכים עוברים לפרק הזמן הבא. </a:t>
            </a:r>
          </a:p>
          <a:p>
            <a:pPr algn="r" rtl="1">
              <a:spcAft>
                <a:spcPts val="1200"/>
              </a:spcAft>
            </a:pPr>
            <a:r>
              <a:rPr lang="he-IL" sz="1400" dirty="0">
                <a:latin typeface="Calibri Light" panose="020F0302020204030204" pitchFamily="34" charset="0"/>
                <a:cs typeface="Calibri Light" panose="020F0302020204030204" pitchFamily="34" charset="0"/>
              </a:rPr>
              <a:t>את החישובים הללו מבצעים לפרקי זמן קטנים, בהנחה שבפרקי זמן אלו טמפרטורת החתך קבועה, ככל שפרקי הזמן קטנים יותר כך השגיאה תיהיה קטנה יותר. </a:t>
            </a:r>
            <a:endParaRPr lang="he-IL" u="sng" dirty="0">
              <a:latin typeface="Calibri Light" panose="020F0302020204030204" pitchFamily="34" charset="0"/>
              <a:cs typeface="Calibri Light" panose="020F0302020204030204" pitchFamily="34" charset="0"/>
            </a:endParaRPr>
          </a:p>
          <a:p>
            <a:pPr algn="r" rtl="1">
              <a:spcAft>
                <a:spcPts val="1200"/>
              </a:spcAft>
            </a:pPr>
            <a:r>
              <a:rPr lang="he-IL" sz="2000" u="sng" dirty="0">
                <a:latin typeface="Calibri Light" panose="020F0302020204030204" pitchFamily="34" charset="0"/>
                <a:cs typeface="Calibri Light" panose="020F0302020204030204" pitchFamily="34" charset="0"/>
              </a:rPr>
              <a:t>הנחות</a:t>
            </a:r>
          </a:p>
          <a:p>
            <a:pPr marL="285750" indent="-285750" algn="r" rtl="1">
              <a:spcAft>
                <a:spcPts val="1200"/>
              </a:spcAft>
              <a:buFont typeface="Arial" panose="020B0604020202020204" pitchFamily="34" charset="0"/>
              <a:buChar char="•"/>
            </a:pPr>
            <a:r>
              <a:rPr lang="he-IL" sz="1400" dirty="0">
                <a:latin typeface="Calibri Light" panose="020F0302020204030204" pitchFamily="34" charset="0"/>
                <a:cs typeface="Calibri Light" panose="020F0302020204030204" pitchFamily="34" charset="0"/>
              </a:rPr>
              <a:t>טמפרטורת התנור קבועה ולא משתנה במשך הניסוי. </a:t>
            </a:r>
          </a:p>
          <a:p>
            <a:pPr marL="285750" indent="-285750" algn="r" rtl="1">
              <a:spcAft>
                <a:spcPts val="1200"/>
              </a:spcAft>
              <a:buFont typeface="Arial" panose="020B0604020202020204" pitchFamily="34" charset="0"/>
              <a:buChar char="•"/>
            </a:pPr>
            <a:r>
              <a:rPr lang="he-IL" sz="1400" dirty="0">
                <a:latin typeface="Calibri Light" panose="020F0302020204030204" pitchFamily="34" charset="0"/>
                <a:cs typeface="Calibri Light" panose="020F0302020204030204" pitchFamily="34" charset="0"/>
              </a:rPr>
              <a:t>המוט דומה בכל אורכו במאפייניו החיצונים והפנימיים – רדיוס, החומר ממנו עשוי. </a:t>
            </a:r>
          </a:p>
          <a:p>
            <a:pPr marL="285750" indent="-285750" algn="r" rtl="1">
              <a:spcAft>
                <a:spcPts val="1200"/>
              </a:spcAft>
              <a:buFont typeface="Arial" panose="020B0604020202020204" pitchFamily="34" charset="0"/>
              <a:buChar char="•"/>
            </a:pPr>
            <a:r>
              <a:rPr lang="he-IL" sz="1400" dirty="0">
                <a:latin typeface="Calibri Light" panose="020F0302020204030204" pitchFamily="34" charset="0"/>
                <a:cs typeface="Calibri Light" panose="020F0302020204030204" pitchFamily="34" charset="0"/>
              </a:rPr>
              <a:t>האוויר נשאר בטמפרטורה קבועה. </a:t>
            </a:r>
          </a:p>
          <a:p>
            <a:pPr marL="285750" indent="-285750" algn="r" rtl="1">
              <a:spcAft>
                <a:spcPts val="1200"/>
              </a:spcAft>
              <a:buFont typeface="Arial" panose="020B0604020202020204" pitchFamily="34" charset="0"/>
              <a:buChar char="•"/>
            </a:pPr>
            <a:r>
              <a:rPr lang="he-IL" sz="1400" dirty="0">
                <a:latin typeface="Calibri Light" panose="020F0302020204030204" pitchFamily="34" charset="0"/>
                <a:cs typeface="Calibri Light" panose="020F0302020204030204" pitchFamily="34" charset="0"/>
              </a:rPr>
              <a:t>הוצבו ערכים משוערים של </a:t>
            </a:r>
            <a:r>
              <a:rPr lang="en-US" sz="1400" dirty="0">
                <a:latin typeface="Calibri Light" panose="020F0302020204030204" pitchFamily="34" charset="0"/>
                <a:cs typeface="Calibri Light" panose="020F0302020204030204" pitchFamily="34" charset="0"/>
              </a:rPr>
              <a:t>k</a:t>
            </a:r>
            <a:r>
              <a:rPr lang="he-IL" sz="1400" dirty="0">
                <a:latin typeface="Calibri Light" panose="020F0302020204030204" pitchFamily="34" charset="0"/>
                <a:cs typeface="Calibri Light" panose="020F0302020204030204" pitchFamily="34" charset="0"/>
              </a:rPr>
              <a:t> ו-</a:t>
            </a:r>
            <a:r>
              <a:rPr lang="en-US" sz="1400" dirty="0">
                <a:latin typeface="Calibri Light" panose="020F0302020204030204" pitchFamily="34" charset="0"/>
                <a:cs typeface="Calibri Light" panose="020F0302020204030204" pitchFamily="34" charset="0"/>
              </a:rPr>
              <a:t>h</a:t>
            </a:r>
            <a:r>
              <a:rPr lang="he-IL" sz="1400" dirty="0">
                <a:latin typeface="Calibri Light" panose="020F0302020204030204" pitchFamily="34" charset="0"/>
                <a:cs typeface="Calibri Light" panose="020F0302020204030204" pitchFamily="34" charset="0"/>
              </a:rPr>
              <a:t> על פי מאמרים. </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Shape 141"/>
        <p:cNvGrpSpPr/>
        <p:nvPr/>
      </p:nvGrpSpPr>
      <p:grpSpPr>
        <a:xfrm>
          <a:off x="0" y="0"/>
          <a:ext cx="0" cy="0"/>
          <a:chOff x="0" y="0"/>
          <a:chExt cx="0" cy="0"/>
        </a:xfrm>
      </p:grpSpPr>
      <p:grpSp>
        <p:nvGrpSpPr>
          <p:cNvPr id="4" name="Group 3">
            <a:extLst>
              <a:ext uri="{FF2B5EF4-FFF2-40B4-BE49-F238E27FC236}">
                <a16:creationId xmlns:a16="http://schemas.microsoft.com/office/drawing/2014/main" id="{E77237B1-7794-434A-902E-118E28A99356}"/>
              </a:ext>
            </a:extLst>
          </p:cNvPr>
          <p:cNvGrpSpPr/>
          <p:nvPr/>
        </p:nvGrpSpPr>
        <p:grpSpPr>
          <a:xfrm>
            <a:off x="574675" y="253125"/>
            <a:ext cx="2642058" cy="4638679"/>
            <a:chOff x="37823" y="-20632"/>
            <a:chExt cx="2851378" cy="5023803"/>
          </a:xfrm>
        </p:grpSpPr>
        <p:grpSp>
          <p:nvGrpSpPr>
            <p:cNvPr id="5" name="Group 4">
              <a:extLst>
                <a:ext uri="{FF2B5EF4-FFF2-40B4-BE49-F238E27FC236}">
                  <a16:creationId xmlns:a16="http://schemas.microsoft.com/office/drawing/2014/main" id="{4123FC4F-F94E-4287-B4BB-0B86B916BEE8}"/>
                </a:ext>
              </a:extLst>
            </p:cNvPr>
            <p:cNvGrpSpPr/>
            <p:nvPr/>
          </p:nvGrpSpPr>
          <p:grpSpPr>
            <a:xfrm>
              <a:off x="100368" y="342900"/>
              <a:ext cx="2788833" cy="4660271"/>
              <a:chOff x="100368" y="0"/>
              <a:chExt cx="2788833" cy="4660712"/>
            </a:xfrm>
          </p:grpSpPr>
          <p:cxnSp>
            <p:nvCxnSpPr>
              <p:cNvPr id="7" name="Straight Arrow Connector 6">
                <a:extLst>
                  <a:ext uri="{FF2B5EF4-FFF2-40B4-BE49-F238E27FC236}">
                    <a16:creationId xmlns:a16="http://schemas.microsoft.com/office/drawing/2014/main" id="{143E3689-FDB3-44CF-A4E2-15CDBAE4E302}"/>
                  </a:ext>
                </a:extLst>
              </p:cNvPr>
              <p:cNvCxnSpPr/>
              <p:nvPr/>
            </p:nvCxnSpPr>
            <p:spPr>
              <a:xfrm>
                <a:off x="924067" y="1344305"/>
                <a:ext cx="0" cy="347472"/>
              </a:xfrm>
              <a:prstGeom prst="straightConnector1">
                <a:avLst/>
              </a:prstGeom>
              <a:ln>
                <a:solidFill>
                  <a:schemeClr val="accent6">
                    <a:lumMod val="75000"/>
                  </a:schemeClr>
                </a:solidFill>
                <a:tailEnd type="triangle"/>
              </a:ln>
            </p:spPr>
            <p:style>
              <a:lnRef idx="2">
                <a:schemeClr val="accent6"/>
              </a:lnRef>
              <a:fillRef idx="0">
                <a:schemeClr val="accent6"/>
              </a:fillRef>
              <a:effectRef idx="1">
                <a:schemeClr val="accent6"/>
              </a:effectRef>
              <a:fontRef idx="minor">
                <a:schemeClr val="tx1"/>
              </a:fontRef>
            </p:style>
          </p:cxnSp>
          <p:grpSp>
            <p:nvGrpSpPr>
              <p:cNvPr id="8" name="Group 7">
                <a:extLst>
                  <a:ext uri="{FF2B5EF4-FFF2-40B4-BE49-F238E27FC236}">
                    <a16:creationId xmlns:a16="http://schemas.microsoft.com/office/drawing/2014/main" id="{1D390EDA-8DDC-4ADE-B910-462BAF1F668E}"/>
                  </a:ext>
                </a:extLst>
              </p:cNvPr>
              <p:cNvGrpSpPr/>
              <p:nvPr/>
            </p:nvGrpSpPr>
            <p:grpSpPr>
              <a:xfrm>
                <a:off x="100368" y="0"/>
                <a:ext cx="2788833" cy="4660712"/>
                <a:chOff x="100368" y="0"/>
                <a:chExt cx="2788833" cy="4660712"/>
              </a:xfrm>
            </p:grpSpPr>
            <p:cxnSp>
              <p:nvCxnSpPr>
                <p:cNvPr id="11" name="Straight Arrow Connector 10">
                  <a:extLst>
                    <a:ext uri="{FF2B5EF4-FFF2-40B4-BE49-F238E27FC236}">
                      <a16:creationId xmlns:a16="http://schemas.microsoft.com/office/drawing/2014/main" id="{7CD719BE-BD1E-4496-B16F-586FA7579E4F}"/>
                    </a:ext>
                  </a:extLst>
                </p:cNvPr>
                <p:cNvCxnSpPr/>
                <p:nvPr/>
              </p:nvCxnSpPr>
              <p:spPr>
                <a:xfrm>
                  <a:off x="888242" y="429905"/>
                  <a:ext cx="0" cy="475488"/>
                </a:xfrm>
                <a:prstGeom prst="straightConnector1">
                  <a:avLst/>
                </a:prstGeom>
                <a:ln>
                  <a:tailEnd type="triangle"/>
                </a:ln>
              </p:spPr>
              <p:style>
                <a:lnRef idx="2">
                  <a:schemeClr val="accent6">
                    <a:shade val="50000"/>
                  </a:schemeClr>
                </a:lnRef>
                <a:fillRef idx="1">
                  <a:schemeClr val="accent6"/>
                </a:fillRef>
                <a:effectRef idx="0">
                  <a:schemeClr val="accent6"/>
                </a:effectRef>
                <a:fontRef idx="minor">
                  <a:schemeClr val="lt1"/>
                </a:fontRef>
              </p:style>
            </p:cxnSp>
            <p:cxnSp>
              <p:nvCxnSpPr>
                <p:cNvPr id="9" name="Straight Arrow Connector 8">
                  <a:extLst>
                    <a:ext uri="{FF2B5EF4-FFF2-40B4-BE49-F238E27FC236}">
                      <a16:creationId xmlns:a16="http://schemas.microsoft.com/office/drawing/2014/main" id="{2F3A0580-D599-4F6A-A6E6-9D4CB0F4C32E}"/>
                    </a:ext>
                  </a:extLst>
                </p:cNvPr>
                <p:cNvCxnSpPr/>
                <p:nvPr/>
              </p:nvCxnSpPr>
              <p:spPr>
                <a:xfrm flipH="1">
                  <a:off x="908713" y="2251881"/>
                  <a:ext cx="0" cy="475488"/>
                </a:xfrm>
                <a:prstGeom prst="straightConnector1">
                  <a:avLst/>
                </a:prstGeom>
                <a:ln>
                  <a:solidFill>
                    <a:schemeClr val="accent6">
                      <a:lumMod val="75000"/>
                    </a:schemeClr>
                  </a:solidFill>
                  <a:tailEnd type="triangle"/>
                </a:ln>
              </p:spPr>
              <p:style>
                <a:lnRef idx="2">
                  <a:schemeClr val="accent6"/>
                </a:lnRef>
                <a:fillRef idx="0">
                  <a:schemeClr val="accent6"/>
                </a:fillRef>
                <a:effectRef idx="1">
                  <a:schemeClr val="accent6"/>
                </a:effectRef>
                <a:fontRef idx="minor">
                  <a:schemeClr val="tx1"/>
                </a:fontRef>
              </p:style>
            </p:cxnSp>
            <p:sp>
              <p:nvSpPr>
                <p:cNvPr id="10" name="Rectangle: Rounded Corners 9">
                  <a:extLst>
                    <a:ext uri="{FF2B5EF4-FFF2-40B4-BE49-F238E27FC236}">
                      <a16:creationId xmlns:a16="http://schemas.microsoft.com/office/drawing/2014/main" id="{6859C36B-0E05-4D6D-B26B-8C6B160B19B0}"/>
                    </a:ext>
                  </a:extLst>
                </p:cNvPr>
                <p:cNvSpPr/>
                <p:nvPr/>
              </p:nvSpPr>
              <p:spPr>
                <a:xfrm>
                  <a:off x="388961" y="0"/>
                  <a:ext cx="998516" cy="513361"/>
                </a:xfrm>
                <a:prstGeom prst="roundRect">
                  <a:avLst/>
                </a:prstGeom>
                <a:ln/>
              </p:spPr>
              <p:style>
                <a:lnRef idx="2">
                  <a:schemeClr val="accent6">
                    <a:shade val="50000"/>
                  </a:schemeClr>
                </a:lnRef>
                <a:fillRef idx="1">
                  <a:schemeClr val="accent6"/>
                </a:fillRef>
                <a:effectRef idx="0">
                  <a:schemeClr val="accent6"/>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ctr" defTabSz="914400" rtl="1" eaLnBrk="1" fontAlgn="auto" latinLnBrk="0" hangingPunct="1">
                    <a:lnSpc>
                      <a:spcPct val="100000"/>
                    </a:lnSpc>
                    <a:spcBef>
                      <a:spcPts val="0"/>
                    </a:spcBef>
                    <a:spcAft>
                      <a:spcPts val="800"/>
                    </a:spcAft>
                    <a:buClrTx/>
                    <a:buSzTx/>
                    <a:buFontTx/>
                    <a:buNone/>
                    <a:tabLst/>
                    <a:defRPr/>
                  </a:pPr>
                  <a:r>
                    <a:rPr kumimoji="0" lang="he-IL" sz="1100" b="0" i="0" u="none" strike="noStrike" kern="0" cap="none" spc="0" normalizeH="0" baseline="0" noProof="0">
                      <a:ln>
                        <a:noFill/>
                      </a:ln>
                      <a:solidFill>
                        <a:sysClr val="window" lastClr="FFFFFF"/>
                      </a:solidFill>
                      <a:effectLst/>
                      <a:uLnTx/>
                      <a:uFillTx/>
                      <a:latin typeface="Calibri Light" panose="020F0302020204030204" pitchFamily="34" charset="0"/>
                      <a:ea typeface="Calibri" panose="020F0502020204030204" pitchFamily="34" charset="0"/>
                      <a:cs typeface="Calibri Light" panose="020F0302020204030204" pitchFamily="34" charset="0"/>
                    </a:rPr>
                    <a:t>פתרון חוק פורייה</a:t>
                  </a:r>
                  <a:endParaRPr kumimoji="0" lang="en-US" sz="1100" b="0" i="0" u="none" strike="noStrike" kern="0" cap="none" spc="0" normalizeH="0" baseline="0" noProof="0">
                    <a:ln>
                      <a:noFill/>
                    </a:ln>
                    <a:solidFill>
                      <a:sysClr val="window" lastClr="FFFFFF"/>
                    </a:solidFill>
                    <a:effectLst/>
                    <a:uLnTx/>
                    <a:uFillTx/>
                    <a:latin typeface="Calibri Light" panose="020F0302020204030204" pitchFamily="34" charset="0"/>
                    <a:ea typeface="Calibri" panose="020F0502020204030204" pitchFamily="34" charset="0"/>
                    <a:cs typeface="Calibri Light" panose="020F0302020204030204" pitchFamily="34" charset="0"/>
                  </a:endParaRPr>
                </a:p>
              </p:txBody>
            </p:sp>
            <p:sp>
              <p:nvSpPr>
                <p:cNvPr id="12" name="Rectangle: Rounded Corners 11">
                  <a:extLst>
                    <a:ext uri="{FF2B5EF4-FFF2-40B4-BE49-F238E27FC236}">
                      <a16:creationId xmlns:a16="http://schemas.microsoft.com/office/drawing/2014/main" id="{159568C4-F8AE-450E-9FCA-DD7AD6A3B018}"/>
                    </a:ext>
                  </a:extLst>
                </p:cNvPr>
                <p:cNvSpPr/>
                <p:nvPr/>
              </p:nvSpPr>
              <p:spPr>
                <a:xfrm>
                  <a:off x="328884" y="907577"/>
                  <a:ext cx="1070012" cy="493029"/>
                </a:xfrm>
                <a:prstGeom prst="roundRect">
                  <a:avLst/>
                </a:prstGeom>
                <a:ln/>
              </p:spPr>
              <p:style>
                <a:lnRef idx="2">
                  <a:schemeClr val="accent6">
                    <a:shade val="50000"/>
                  </a:schemeClr>
                </a:lnRef>
                <a:fillRef idx="1">
                  <a:schemeClr val="accent6"/>
                </a:fillRef>
                <a:effectRef idx="0">
                  <a:schemeClr val="accent6"/>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ctr" defTabSz="914400" rtl="1" eaLnBrk="1" fontAlgn="auto" latinLnBrk="0" hangingPunct="1">
                    <a:lnSpc>
                      <a:spcPct val="100000"/>
                    </a:lnSpc>
                    <a:spcBef>
                      <a:spcPts val="0"/>
                    </a:spcBef>
                    <a:spcAft>
                      <a:spcPts val="800"/>
                    </a:spcAft>
                    <a:buClrTx/>
                    <a:buSzTx/>
                    <a:buFontTx/>
                    <a:buNone/>
                    <a:tabLst/>
                    <a:defRPr/>
                  </a:pPr>
                  <a:r>
                    <a:rPr kumimoji="0" lang="he-IL" sz="1100" b="0" i="0" u="none" strike="noStrike" kern="0" cap="none" spc="0" normalizeH="0" baseline="0" noProof="0">
                      <a:ln>
                        <a:noFill/>
                      </a:ln>
                      <a:solidFill>
                        <a:sysClr val="window" lastClr="FFFFFF"/>
                      </a:solidFill>
                      <a:effectLst/>
                      <a:uLnTx/>
                      <a:uFillTx/>
                      <a:latin typeface="Calibri Light" panose="020F0302020204030204" pitchFamily="34" charset="0"/>
                      <a:ea typeface="Calibri" panose="020F0502020204030204" pitchFamily="34" charset="0"/>
                      <a:cs typeface="Calibri Light" panose="020F0302020204030204" pitchFamily="34" charset="0"/>
                    </a:rPr>
                    <a:t>פתרון חוק ניוטון</a:t>
                  </a:r>
                  <a:endParaRPr kumimoji="0" lang="en-US" sz="1100" b="0" i="0" u="none" strike="noStrike" kern="0" cap="none" spc="0" normalizeH="0" baseline="0" noProof="0">
                    <a:ln>
                      <a:noFill/>
                    </a:ln>
                    <a:solidFill>
                      <a:sysClr val="window" lastClr="FFFFFF"/>
                    </a:solidFill>
                    <a:effectLst/>
                    <a:uLnTx/>
                    <a:uFillTx/>
                    <a:latin typeface="Calibri Light" panose="020F0302020204030204" pitchFamily="34" charset="0"/>
                    <a:ea typeface="Calibri" panose="020F0502020204030204" pitchFamily="34" charset="0"/>
                    <a:cs typeface="Calibri Light" panose="020F0302020204030204" pitchFamily="34" charset="0"/>
                  </a:endParaRPr>
                </a:p>
              </p:txBody>
            </p:sp>
            <p:cxnSp>
              <p:nvCxnSpPr>
                <p:cNvPr id="13" name="Straight Arrow Connector 12">
                  <a:extLst>
                    <a:ext uri="{FF2B5EF4-FFF2-40B4-BE49-F238E27FC236}">
                      <a16:creationId xmlns:a16="http://schemas.microsoft.com/office/drawing/2014/main" id="{49884789-72AC-40D5-99EF-3FADF75D8D92}"/>
                    </a:ext>
                  </a:extLst>
                </p:cNvPr>
                <p:cNvCxnSpPr/>
                <p:nvPr/>
              </p:nvCxnSpPr>
              <p:spPr>
                <a:xfrm>
                  <a:off x="908713" y="3875965"/>
                  <a:ext cx="0" cy="204953"/>
                </a:xfrm>
                <a:prstGeom prst="straightConnector1">
                  <a:avLst/>
                </a:prstGeom>
                <a:noFill/>
                <a:ln w="6350" cap="flat" cmpd="sng" algn="ctr">
                  <a:solidFill>
                    <a:srgbClr val="ED7D31"/>
                  </a:solidFill>
                  <a:prstDash val="solid"/>
                  <a:miter lim="800000"/>
                  <a:tailEnd type="triangle"/>
                </a:ln>
                <a:effectLst/>
              </p:spPr>
            </p:cxnSp>
            <p:sp>
              <p:nvSpPr>
                <p:cNvPr id="14" name="Rectangle: Rounded Corners 13">
                  <a:extLst>
                    <a:ext uri="{FF2B5EF4-FFF2-40B4-BE49-F238E27FC236}">
                      <a16:creationId xmlns:a16="http://schemas.microsoft.com/office/drawing/2014/main" id="{2943C25C-705B-4806-9824-538A27B29FB7}"/>
                    </a:ext>
                  </a:extLst>
                </p:cNvPr>
                <p:cNvSpPr/>
                <p:nvPr/>
              </p:nvSpPr>
              <p:spPr>
                <a:xfrm>
                  <a:off x="102358" y="1712796"/>
                  <a:ext cx="1705969" cy="585371"/>
                </a:xfrm>
                <a:prstGeom prst="roundRect">
                  <a:avLst/>
                </a:prstGeom>
                <a:ln/>
              </p:spPr>
              <p:style>
                <a:lnRef idx="2">
                  <a:schemeClr val="accent6">
                    <a:shade val="50000"/>
                  </a:schemeClr>
                </a:lnRef>
                <a:fillRef idx="1">
                  <a:schemeClr val="accent6"/>
                </a:fillRef>
                <a:effectRef idx="0">
                  <a:schemeClr val="accent6"/>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ctr" defTabSz="914400" rtl="1" eaLnBrk="1" fontAlgn="auto" latinLnBrk="0" hangingPunct="1">
                    <a:lnSpc>
                      <a:spcPct val="100000"/>
                    </a:lnSpc>
                    <a:spcBef>
                      <a:spcPts val="0"/>
                    </a:spcBef>
                    <a:spcAft>
                      <a:spcPts val="800"/>
                    </a:spcAft>
                    <a:buClrTx/>
                    <a:buSzTx/>
                    <a:buFontTx/>
                    <a:buNone/>
                    <a:tabLst/>
                    <a:defRPr/>
                  </a:pPr>
                  <a:r>
                    <a:rPr kumimoji="0" lang="he-IL" sz="1100" b="0" i="0" u="none" strike="noStrike" kern="0" cap="none" spc="0" normalizeH="0" baseline="0" noProof="0" dirty="0">
                      <a:ln>
                        <a:noFill/>
                      </a:ln>
                      <a:solidFill>
                        <a:sysClr val="window" lastClr="FFFFFF"/>
                      </a:solidFill>
                      <a:effectLst/>
                      <a:uLnTx/>
                      <a:uFillTx/>
                      <a:latin typeface="Calibri Light" panose="020F0302020204030204" pitchFamily="34" charset="0"/>
                      <a:ea typeface="Calibri" panose="020F0502020204030204" pitchFamily="34" charset="0"/>
                      <a:cs typeface="Calibri Light" panose="020F0302020204030204" pitchFamily="34" charset="0"/>
                    </a:rPr>
                    <a:t>חישוב הטמפ החדשה על פי קיבול חום ושני החוקים</a:t>
                  </a:r>
                  <a:endParaRPr kumimoji="0" lang="en-US" sz="1100" b="0" i="0" u="none" strike="noStrike" kern="0" cap="none" spc="0" normalizeH="0" baseline="0" noProof="0" dirty="0">
                    <a:ln>
                      <a:noFill/>
                    </a:ln>
                    <a:solidFill>
                      <a:sysClr val="window" lastClr="FFFFFF"/>
                    </a:solidFill>
                    <a:effectLst/>
                    <a:uLnTx/>
                    <a:uFillTx/>
                    <a:latin typeface="Calibri Light" panose="020F0302020204030204" pitchFamily="34" charset="0"/>
                    <a:ea typeface="Calibri" panose="020F0502020204030204" pitchFamily="34" charset="0"/>
                    <a:cs typeface="Calibri Light" panose="020F0302020204030204" pitchFamily="34" charset="0"/>
                  </a:endParaRPr>
                </a:p>
              </p:txBody>
            </p:sp>
            <p:cxnSp>
              <p:nvCxnSpPr>
                <p:cNvPr id="15" name="Connector: Elbow 14">
                  <a:extLst>
                    <a:ext uri="{FF2B5EF4-FFF2-40B4-BE49-F238E27FC236}">
                      <a16:creationId xmlns:a16="http://schemas.microsoft.com/office/drawing/2014/main" id="{193F92A4-BA24-413E-A29C-A82CE0AAE64F}"/>
                    </a:ext>
                  </a:extLst>
                </p:cNvPr>
                <p:cNvCxnSpPr/>
                <p:nvPr/>
              </p:nvCxnSpPr>
              <p:spPr>
                <a:xfrm flipH="1" flipV="1">
                  <a:off x="1416524" y="199030"/>
                  <a:ext cx="229605" cy="3030561"/>
                </a:xfrm>
                <a:prstGeom prst="bentConnector3">
                  <a:avLst>
                    <a:gd name="adj1" fmla="val -260467"/>
                  </a:avLst>
                </a:prstGeom>
                <a:ln>
                  <a:tailEnd type="triangle"/>
                </a:ln>
              </p:spPr>
              <p:style>
                <a:lnRef idx="2">
                  <a:schemeClr val="accent6">
                    <a:shade val="50000"/>
                  </a:schemeClr>
                </a:lnRef>
                <a:fillRef idx="1">
                  <a:schemeClr val="accent6"/>
                </a:fillRef>
                <a:effectRef idx="0">
                  <a:schemeClr val="accent6"/>
                </a:effectRef>
                <a:fontRef idx="minor">
                  <a:schemeClr val="lt1"/>
                </a:fontRef>
              </p:style>
            </p:cxnSp>
            <p:sp>
              <p:nvSpPr>
                <p:cNvPr id="16" name="Rectangle: Rounded Corners 15">
                  <a:extLst>
                    <a:ext uri="{FF2B5EF4-FFF2-40B4-BE49-F238E27FC236}">
                      <a16:creationId xmlns:a16="http://schemas.microsoft.com/office/drawing/2014/main" id="{06B48BA0-7675-46D1-9690-E81D7BD560D8}"/>
                    </a:ext>
                  </a:extLst>
                </p:cNvPr>
                <p:cNvSpPr/>
                <p:nvPr/>
              </p:nvSpPr>
              <p:spPr>
                <a:xfrm>
                  <a:off x="1546176" y="943405"/>
                  <a:ext cx="1343025" cy="457200"/>
                </a:xfrm>
                <a:prstGeom prst="roundRect">
                  <a:avLst/>
                </a:prstGeom>
                <a:ln/>
              </p:spPr>
              <p:style>
                <a:lnRef idx="2">
                  <a:schemeClr val="accent6">
                    <a:shade val="50000"/>
                  </a:schemeClr>
                </a:lnRef>
                <a:fillRef idx="1">
                  <a:schemeClr val="accent6"/>
                </a:fillRef>
                <a:effectRef idx="0">
                  <a:schemeClr val="accent6"/>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ctr" defTabSz="914400" rtl="1" eaLnBrk="1" fontAlgn="auto" latinLnBrk="0" hangingPunct="1">
                    <a:lnSpc>
                      <a:spcPct val="100000"/>
                    </a:lnSpc>
                    <a:spcBef>
                      <a:spcPts val="0"/>
                    </a:spcBef>
                    <a:spcAft>
                      <a:spcPts val="800"/>
                    </a:spcAft>
                    <a:buClrTx/>
                    <a:buSzTx/>
                    <a:buFontTx/>
                    <a:buNone/>
                    <a:tabLst/>
                    <a:defRPr/>
                  </a:pPr>
                  <a:r>
                    <a:rPr kumimoji="0" lang="he-IL" sz="1100" b="0" i="0" u="none" strike="noStrike" kern="0" cap="none" spc="0" normalizeH="0" baseline="0" noProof="0" dirty="0">
                      <a:ln>
                        <a:noFill/>
                      </a:ln>
                      <a:solidFill>
                        <a:sysClr val="window" lastClr="FFFFFF"/>
                      </a:solidFill>
                      <a:effectLst/>
                      <a:uLnTx/>
                      <a:uFillTx/>
                      <a:latin typeface="Calibri Light" panose="020F0302020204030204" pitchFamily="34" charset="0"/>
                      <a:ea typeface="Calibri" panose="020F0502020204030204" pitchFamily="34" charset="0"/>
                      <a:cs typeface="Calibri Light" panose="020F0302020204030204" pitchFamily="34" charset="0"/>
                    </a:rPr>
                    <a:t>מעבר לחתך הבא</a:t>
                  </a:r>
                  <a:endParaRPr kumimoji="0" lang="en-US" sz="1100" b="0" i="0" u="none" strike="noStrike" kern="0" cap="none" spc="0" normalizeH="0" baseline="0" noProof="0" dirty="0">
                    <a:ln>
                      <a:noFill/>
                    </a:ln>
                    <a:solidFill>
                      <a:sysClr val="window" lastClr="FFFFFF"/>
                    </a:solidFill>
                    <a:effectLst/>
                    <a:uLnTx/>
                    <a:uFillTx/>
                    <a:latin typeface="Calibri Light" panose="020F0302020204030204" pitchFamily="34" charset="0"/>
                    <a:ea typeface="Calibri" panose="020F0502020204030204" pitchFamily="34" charset="0"/>
                    <a:cs typeface="Calibri Light" panose="020F0302020204030204" pitchFamily="34" charset="0"/>
                  </a:endParaRPr>
                </a:p>
              </p:txBody>
            </p:sp>
            <p:sp>
              <p:nvSpPr>
                <p:cNvPr id="17" name="Rectangle: Rounded Corners 16">
                  <a:extLst>
                    <a:ext uri="{FF2B5EF4-FFF2-40B4-BE49-F238E27FC236}">
                      <a16:creationId xmlns:a16="http://schemas.microsoft.com/office/drawing/2014/main" id="{D9964420-A211-45CE-8BEE-718C8AD0913F}"/>
                    </a:ext>
                  </a:extLst>
                </p:cNvPr>
                <p:cNvSpPr/>
                <p:nvPr/>
              </p:nvSpPr>
              <p:spPr>
                <a:xfrm>
                  <a:off x="102358" y="4107977"/>
                  <a:ext cx="1630907" cy="552735"/>
                </a:xfrm>
                <a:prstGeom prst="roundRect">
                  <a:avLst/>
                </a:prstGeom>
                <a:solidFill>
                  <a:srgbClr val="ED7D31"/>
                </a:solidFill>
                <a:ln w="12700" cap="flat" cmpd="sng" algn="ctr">
                  <a:solidFill>
                    <a:srgbClr val="ED7D31">
                      <a:shade val="50000"/>
                    </a:srgbClr>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ctr" defTabSz="914400" rtl="1" eaLnBrk="1" fontAlgn="auto" latinLnBrk="0" hangingPunct="1">
                    <a:lnSpc>
                      <a:spcPct val="100000"/>
                    </a:lnSpc>
                    <a:spcBef>
                      <a:spcPts val="0"/>
                    </a:spcBef>
                    <a:spcAft>
                      <a:spcPts val="800"/>
                    </a:spcAft>
                    <a:buClrTx/>
                    <a:buSzTx/>
                    <a:buFontTx/>
                    <a:buNone/>
                    <a:tabLst/>
                    <a:defRPr/>
                  </a:pPr>
                  <a:r>
                    <a:rPr kumimoji="0" lang="he-IL" sz="1100" b="0" i="0" u="none" strike="noStrike" kern="0" cap="none" spc="0" normalizeH="0" baseline="0" noProof="0" dirty="0">
                      <a:ln>
                        <a:noFill/>
                      </a:ln>
                      <a:solidFill>
                        <a:sysClr val="window" lastClr="FFFFFF"/>
                      </a:solidFill>
                      <a:effectLst/>
                      <a:uLnTx/>
                      <a:uFillTx/>
                      <a:latin typeface="Calibri Light" panose="020F0302020204030204" pitchFamily="34" charset="0"/>
                      <a:ea typeface="Calibri" panose="020F0502020204030204" pitchFamily="34" charset="0"/>
                      <a:cs typeface="Calibri Light" panose="020F0302020204030204" pitchFamily="34" charset="0"/>
                    </a:rPr>
                    <a:t>מעבר לפרק הזמן הבא ולחתך הראשון</a:t>
                  </a:r>
                  <a:endParaRPr kumimoji="0" lang="en-US" sz="1100" b="0" i="0" u="none" strike="noStrike" kern="0" cap="none" spc="0" normalizeH="0" baseline="0" noProof="0" dirty="0">
                    <a:ln>
                      <a:noFill/>
                    </a:ln>
                    <a:solidFill>
                      <a:sysClr val="window" lastClr="FFFFFF"/>
                    </a:solidFill>
                    <a:effectLst/>
                    <a:uLnTx/>
                    <a:uFillTx/>
                    <a:latin typeface="Calibri Light" panose="020F0302020204030204" pitchFamily="34" charset="0"/>
                    <a:ea typeface="Calibri" panose="020F0502020204030204" pitchFamily="34" charset="0"/>
                    <a:cs typeface="Calibri Light" panose="020F0302020204030204" pitchFamily="34" charset="0"/>
                  </a:endParaRPr>
                </a:p>
              </p:txBody>
            </p:sp>
            <p:grpSp>
              <p:nvGrpSpPr>
                <p:cNvPr id="18" name="Group 17">
                  <a:extLst>
                    <a:ext uri="{FF2B5EF4-FFF2-40B4-BE49-F238E27FC236}">
                      <a16:creationId xmlns:a16="http://schemas.microsoft.com/office/drawing/2014/main" id="{96170702-05F1-4A31-836D-787A8A2A7C01}"/>
                    </a:ext>
                  </a:extLst>
                </p:cNvPr>
                <p:cNvGrpSpPr/>
                <p:nvPr/>
              </p:nvGrpSpPr>
              <p:grpSpPr>
                <a:xfrm>
                  <a:off x="371483" y="2727369"/>
                  <a:ext cx="1274646" cy="1155422"/>
                  <a:chOff x="-51598" y="106998"/>
                  <a:chExt cx="1274646" cy="1155422"/>
                </a:xfrm>
              </p:grpSpPr>
              <p:sp>
                <p:nvSpPr>
                  <p:cNvPr id="20" name="Oval 19">
                    <a:extLst>
                      <a:ext uri="{FF2B5EF4-FFF2-40B4-BE49-F238E27FC236}">
                        <a16:creationId xmlns:a16="http://schemas.microsoft.com/office/drawing/2014/main" id="{DA71E1F3-4EAE-4503-B185-874C0AF65BDF}"/>
                      </a:ext>
                    </a:extLst>
                  </p:cNvPr>
                  <p:cNvSpPr/>
                  <p:nvPr/>
                </p:nvSpPr>
                <p:spPr>
                  <a:xfrm>
                    <a:off x="-51598" y="106998"/>
                    <a:ext cx="1060811" cy="987549"/>
                  </a:xfrm>
                  <a:prstGeom prst="ellipse">
                    <a:avLst/>
                  </a:prstGeom>
                  <a:ln/>
                </p:spPr>
                <p:style>
                  <a:lnRef idx="2">
                    <a:schemeClr val="accent6">
                      <a:shade val="50000"/>
                    </a:schemeClr>
                  </a:lnRef>
                  <a:fillRef idx="1">
                    <a:schemeClr val="accent6"/>
                  </a:fillRef>
                  <a:effectRef idx="0">
                    <a:schemeClr val="accent6"/>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ctr" defTabSz="914400" rtl="1" eaLnBrk="1" fontAlgn="auto" latinLnBrk="0" hangingPunct="1">
                      <a:lnSpc>
                        <a:spcPct val="100000"/>
                      </a:lnSpc>
                      <a:spcBef>
                        <a:spcPts val="0"/>
                      </a:spcBef>
                      <a:spcAft>
                        <a:spcPts val="800"/>
                      </a:spcAft>
                      <a:buClrTx/>
                      <a:buSzTx/>
                      <a:buFontTx/>
                      <a:buNone/>
                      <a:tabLst/>
                      <a:defRPr/>
                    </a:pPr>
                    <a:r>
                      <a:rPr kumimoji="0" lang="he-IL" sz="1100" b="0" i="0" u="none" strike="noStrike" kern="0" cap="none" spc="0" normalizeH="0" baseline="0" noProof="0" dirty="0">
                        <a:ln>
                          <a:noFill/>
                        </a:ln>
                        <a:solidFill>
                          <a:sysClr val="window" lastClr="FFFFFF"/>
                        </a:solidFill>
                        <a:effectLst/>
                        <a:uLnTx/>
                        <a:uFillTx/>
                        <a:latin typeface="Calibri Light" panose="020F0302020204030204" pitchFamily="34" charset="0"/>
                        <a:ea typeface="Calibri" panose="020F0502020204030204" pitchFamily="34" charset="0"/>
                        <a:cs typeface="Calibri Light" panose="020F0302020204030204" pitchFamily="34" charset="0"/>
                      </a:rPr>
                      <a:t>כל החתכים חושבו?</a:t>
                    </a:r>
                    <a:endParaRPr kumimoji="0" lang="en-US" sz="1100" b="0" i="0" u="none" strike="noStrike" kern="0" cap="none" spc="0" normalizeH="0" baseline="0" noProof="0" dirty="0">
                      <a:ln>
                        <a:noFill/>
                      </a:ln>
                      <a:solidFill>
                        <a:sysClr val="window" lastClr="FFFFFF"/>
                      </a:solidFill>
                      <a:effectLst/>
                      <a:uLnTx/>
                      <a:uFillTx/>
                      <a:latin typeface="Calibri Light" panose="020F0302020204030204" pitchFamily="34" charset="0"/>
                      <a:ea typeface="Calibri" panose="020F0502020204030204" pitchFamily="34" charset="0"/>
                      <a:cs typeface="Calibri Light" panose="020F0302020204030204" pitchFamily="34" charset="0"/>
                    </a:endParaRPr>
                  </a:p>
                </p:txBody>
              </p:sp>
              <p:sp>
                <p:nvSpPr>
                  <p:cNvPr id="21" name="Text Box 51">
                    <a:extLst>
                      <a:ext uri="{FF2B5EF4-FFF2-40B4-BE49-F238E27FC236}">
                        <a16:creationId xmlns:a16="http://schemas.microsoft.com/office/drawing/2014/main" id="{A296EAA0-7B04-4434-9D60-1A0EB759A4B5}"/>
                      </a:ext>
                    </a:extLst>
                  </p:cNvPr>
                  <p:cNvSpPr txBox="1"/>
                  <p:nvPr/>
                </p:nvSpPr>
                <p:spPr>
                  <a:xfrm>
                    <a:off x="820494" y="441239"/>
                    <a:ext cx="402554" cy="333517"/>
                  </a:xfrm>
                  <a:prstGeom prst="roundRect">
                    <a:avLst/>
                  </a:prstGeom>
                  <a:ln/>
                </p:spPr>
                <p:style>
                  <a:lnRef idx="2">
                    <a:schemeClr val="accent6">
                      <a:shade val="50000"/>
                    </a:schemeClr>
                  </a:lnRef>
                  <a:fillRef idx="1">
                    <a:schemeClr val="accent6"/>
                  </a:fillRef>
                  <a:effectRef idx="0">
                    <a:schemeClr val="accent6"/>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ctr" defTabSz="914400" rtl="1" eaLnBrk="1" fontAlgn="auto" latinLnBrk="0" hangingPunct="1">
                      <a:lnSpc>
                        <a:spcPct val="100000"/>
                      </a:lnSpc>
                      <a:spcBef>
                        <a:spcPts val="0"/>
                      </a:spcBef>
                      <a:spcAft>
                        <a:spcPts val="800"/>
                      </a:spcAft>
                      <a:buClrTx/>
                      <a:buSzTx/>
                      <a:buFontTx/>
                      <a:buNone/>
                      <a:tabLst/>
                      <a:defRPr/>
                    </a:pPr>
                    <a:r>
                      <a:rPr kumimoji="0" lang="he-IL" sz="1100" b="0" i="0" u="none" strike="noStrike" kern="0" cap="none" spc="0" normalizeH="0" baseline="0" noProof="0">
                        <a:ln>
                          <a:noFill/>
                        </a:ln>
                        <a:solidFill>
                          <a:sysClr val="window" lastClr="FFFFFF"/>
                        </a:solidFill>
                        <a:effectLst/>
                        <a:uLnTx/>
                        <a:uFillTx/>
                        <a:latin typeface="Calibri Light" panose="020F0302020204030204" pitchFamily="34" charset="0"/>
                        <a:ea typeface="Calibri" panose="020F0502020204030204" pitchFamily="34" charset="0"/>
                        <a:cs typeface="Calibri Light" panose="020F0302020204030204" pitchFamily="34" charset="0"/>
                      </a:rPr>
                      <a:t>לא</a:t>
                    </a:r>
                    <a:endParaRPr kumimoji="0" lang="en-US" sz="1100" b="0" i="0" u="none" strike="noStrike" kern="0" cap="none" spc="0" normalizeH="0" baseline="0" noProof="0">
                      <a:ln>
                        <a:noFill/>
                      </a:ln>
                      <a:solidFill>
                        <a:sysClr val="window" lastClr="FFFFFF"/>
                      </a:solidFill>
                      <a:effectLst/>
                      <a:uLnTx/>
                      <a:uFillTx/>
                      <a:latin typeface="Calibri Light" panose="020F0302020204030204" pitchFamily="34" charset="0"/>
                      <a:ea typeface="Calibri" panose="020F0502020204030204" pitchFamily="34" charset="0"/>
                      <a:cs typeface="Calibri Light" panose="020F0302020204030204" pitchFamily="34" charset="0"/>
                    </a:endParaRPr>
                  </a:p>
                </p:txBody>
              </p:sp>
              <p:sp>
                <p:nvSpPr>
                  <p:cNvPr id="22" name="Text Box 52">
                    <a:extLst>
                      <a:ext uri="{FF2B5EF4-FFF2-40B4-BE49-F238E27FC236}">
                        <a16:creationId xmlns:a16="http://schemas.microsoft.com/office/drawing/2014/main" id="{C59F1124-80C4-4C43-A7A0-342CA8F3FFA1}"/>
                      </a:ext>
                    </a:extLst>
                  </p:cNvPr>
                  <p:cNvSpPr txBox="1"/>
                  <p:nvPr/>
                </p:nvSpPr>
                <p:spPr>
                  <a:xfrm>
                    <a:off x="276242" y="905495"/>
                    <a:ext cx="410659" cy="356925"/>
                  </a:xfrm>
                  <a:prstGeom prst="roundRect">
                    <a:avLst/>
                  </a:prstGeom>
                  <a:ln/>
                </p:spPr>
                <p:style>
                  <a:lnRef idx="2">
                    <a:schemeClr val="accent6">
                      <a:shade val="50000"/>
                    </a:schemeClr>
                  </a:lnRef>
                  <a:fillRef idx="1">
                    <a:schemeClr val="accent6"/>
                  </a:fillRef>
                  <a:effectRef idx="0">
                    <a:schemeClr val="accent6"/>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ctr" defTabSz="914400" rtl="1" eaLnBrk="1" fontAlgn="auto" latinLnBrk="0" hangingPunct="1">
                      <a:lnSpc>
                        <a:spcPct val="100000"/>
                      </a:lnSpc>
                      <a:spcBef>
                        <a:spcPts val="0"/>
                      </a:spcBef>
                      <a:spcAft>
                        <a:spcPts val="800"/>
                      </a:spcAft>
                      <a:buClrTx/>
                      <a:buSzTx/>
                      <a:buFontTx/>
                      <a:buNone/>
                      <a:tabLst/>
                      <a:defRPr/>
                    </a:pPr>
                    <a:r>
                      <a:rPr kumimoji="0" lang="he-IL" sz="1100" b="0" i="0" u="none" strike="noStrike" kern="0" cap="none" spc="0" normalizeH="0" baseline="0" noProof="0">
                        <a:ln>
                          <a:noFill/>
                        </a:ln>
                        <a:solidFill>
                          <a:sysClr val="window" lastClr="FFFFFF"/>
                        </a:solidFill>
                        <a:effectLst/>
                        <a:uLnTx/>
                        <a:uFillTx/>
                        <a:latin typeface="Calibri Light" panose="020F0302020204030204" pitchFamily="34" charset="0"/>
                        <a:ea typeface="Calibri" panose="020F0502020204030204" pitchFamily="34" charset="0"/>
                        <a:cs typeface="Calibri Light" panose="020F0302020204030204" pitchFamily="34" charset="0"/>
                      </a:rPr>
                      <a:t>כן</a:t>
                    </a:r>
                    <a:endParaRPr kumimoji="0" lang="en-US" sz="1100" b="0" i="0" u="none" strike="noStrike" kern="0" cap="none" spc="0" normalizeH="0" baseline="0" noProof="0">
                      <a:ln>
                        <a:noFill/>
                      </a:ln>
                      <a:solidFill>
                        <a:sysClr val="window" lastClr="FFFFFF"/>
                      </a:solidFill>
                      <a:effectLst/>
                      <a:uLnTx/>
                      <a:uFillTx/>
                      <a:latin typeface="Calibri Light" panose="020F0302020204030204" pitchFamily="34" charset="0"/>
                      <a:ea typeface="Calibri" panose="020F0502020204030204" pitchFamily="34" charset="0"/>
                      <a:cs typeface="Calibri Light" panose="020F0302020204030204" pitchFamily="34" charset="0"/>
                    </a:endParaRPr>
                  </a:p>
                </p:txBody>
              </p:sp>
            </p:grpSp>
            <p:cxnSp>
              <p:nvCxnSpPr>
                <p:cNvPr id="19" name="Connector: Elbow 18">
                  <a:extLst>
                    <a:ext uri="{FF2B5EF4-FFF2-40B4-BE49-F238E27FC236}">
                      <a16:creationId xmlns:a16="http://schemas.microsoft.com/office/drawing/2014/main" id="{E4C1DFC0-AC1F-4084-95E7-60FAB998098D}"/>
                    </a:ext>
                  </a:extLst>
                </p:cNvPr>
                <p:cNvCxnSpPr/>
                <p:nvPr/>
              </p:nvCxnSpPr>
              <p:spPr>
                <a:xfrm flipV="1">
                  <a:off x="100368" y="199030"/>
                  <a:ext cx="295057" cy="4229669"/>
                </a:xfrm>
                <a:prstGeom prst="bentConnector3">
                  <a:avLst>
                    <a:gd name="adj1" fmla="val -106904"/>
                  </a:avLst>
                </a:prstGeom>
                <a:noFill/>
                <a:ln w="19050" cap="flat" cmpd="sng" algn="ctr">
                  <a:solidFill>
                    <a:srgbClr val="ED7D31"/>
                  </a:solidFill>
                  <a:prstDash val="solid"/>
                  <a:miter lim="800000"/>
                  <a:tailEnd type="triangle"/>
                </a:ln>
                <a:effectLst/>
              </p:spPr>
            </p:cxnSp>
          </p:grpSp>
        </p:grpSp>
        <p:sp>
          <p:nvSpPr>
            <p:cNvPr id="6" name="Text Box 26">
              <a:extLst>
                <a:ext uri="{FF2B5EF4-FFF2-40B4-BE49-F238E27FC236}">
                  <a16:creationId xmlns:a16="http://schemas.microsoft.com/office/drawing/2014/main" id="{61C64C52-72F6-4777-8DE4-5B208F4AB18B}"/>
                </a:ext>
              </a:extLst>
            </p:cNvPr>
            <p:cNvSpPr txBox="1"/>
            <p:nvPr/>
          </p:nvSpPr>
          <p:spPr>
            <a:xfrm>
              <a:off x="37823" y="-20632"/>
              <a:ext cx="1673231" cy="304800"/>
            </a:xfrm>
            <a:prstGeom prst="rect">
              <a:avLst/>
            </a:prstGeom>
            <a:noFill/>
            <a:ln w="6350">
              <a:noFill/>
            </a:ln>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ctr" defTabSz="914400" rtl="1" eaLnBrk="1" fontAlgn="auto" latinLnBrk="0" hangingPunct="1">
                <a:lnSpc>
                  <a:spcPct val="100000"/>
                </a:lnSpc>
                <a:spcBef>
                  <a:spcPts val="0"/>
                </a:spcBef>
                <a:spcAft>
                  <a:spcPts val="800"/>
                </a:spcAft>
                <a:buClrTx/>
                <a:buSzTx/>
                <a:buFontTx/>
                <a:buNone/>
                <a:tabLst/>
                <a:defRPr/>
              </a:pPr>
              <a:r>
                <a:rPr kumimoji="0" lang="he-IL" sz="1100" b="0" i="0" u="sng" strike="noStrike" kern="0" cap="none" spc="0" normalizeH="0" baseline="0" noProof="0" dirty="0">
                  <a:ln>
                    <a:noFill/>
                  </a:ln>
                  <a:solidFill>
                    <a:sysClr val="windowText" lastClr="000000"/>
                  </a:solidFill>
                  <a:effectLst/>
                  <a:uLnTx/>
                  <a:uFillTx/>
                  <a:latin typeface="Calibri Light" panose="020F0302020204030204" pitchFamily="34" charset="0"/>
                  <a:ea typeface="Calibri" panose="020F0502020204030204" pitchFamily="34" charset="0"/>
                  <a:cs typeface="Calibri Light" panose="020F0302020204030204" pitchFamily="34" charset="0"/>
                </a:rPr>
                <a:t>תרשים סכמתי של הקוד</a:t>
              </a:r>
              <a:endParaRPr kumimoji="0" lang="en-US" sz="1100" b="0" i="0" u="none" strike="noStrike" kern="0" cap="none" spc="0" normalizeH="0" baseline="0" noProof="0" dirty="0">
                <a:ln>
                  <a:noFill/>
                </a:ln>
                <a:solidFill>
                  <a:sysClr val="windowText" lastClr="000000"/>
                </a:solidFill>
                <a:effectLst/>
                <a:uLnTx/>
                <a:uFillTx/>
                <a:latin typeface="Calibri Light" panose="020F0302020204030204" pitchFamily="34" charset="0"/>
                <a:ea typeface="Calibri" panose="020F0502020204030204" pitchFamily="34" charset="0"/>
                <a:cs typeface="Calibri Light" panose="020F0302020204030204" pitchFamily="34" charset="0"/>
              </a:endParaRPr>
            </a:p>
          </p:txBody>
        </p:sp>
      </p:grpSp>
      <p:sp>
        <p:nvSpPr>
          <p:cNvPr id="2" name="Rectangle 1">
            <a:extLst>
              <a:ext uri="{FF2B5EF4-FFF2-40B4-BE49-F238E27FC236}">
                <a16:creationId xmlns:a16="http://schemas.microsoft.com/office/drawing/2014/main" id="{BD52F8A7-3788-4170-B421-EE6A0E933447}"/>
              </a:ext>
            </a:extLst>
          </p:cNvPr>
          <p:cNvSpPr/>
          <p:nvPr/>
        </p:nvSpPr>
        <p:spPr>
          <a:xfrm>
            <a:off x="3489163" y="101253"/>
            <a:ext cx="5483366" cy="4970591"/>
          </a:xfrm>
          <a:prstGeom prst="rect">
            <a:avLst/>
          </a:prstGeom>
        </p:spPr>
        <p:txBody>
          <a:bodyPr wrap="square">
            <a:spAutoFit/>
          </a:bodyPr>
          <a:lstStyle/>
          <a:p>
            <a:pPr algn="r" rtl="1">
              <a:spcAft>
                <a:spcPts val="600"/>
              </a:spcAft>
            </a:pPr>
            <a:r>
              <a:rPr lang="he-IL" sz="2000" u="sng" dirty="0">
                <a:latin typeface="Calibri Light" panose="020F0302020204030204" pitchFamily="34" charset="0"/>
                <a:cs typeface="Calibri Light" panose="020F0302020204030204" pitchFamily="34" charset="0"/>
              </a:rPr>
              <a:t>איך עובד המודל</a:t>
            </a:r>
          </a:p>
          <a:p>
            <a:pPr algn="r" rtl="1">
              <a:spcAft>
                <a:spcPts val="600"/>
              </a:spcAft>
            </a:pPr>
            <a:r>
              <a:rPr lang="he-IL" sz="1400" dirty="0">
                <a:latin typeface="Calibri Light" panose="020F0302020204030204" pitchFamily="34" charset="0"/>
                <a:cs typeface="Calibri Light" panose="020F0302020204030204" pitchFamily="34" charset="0"/>
              </a:rPr>
              <a:t>עבור כל חתך נחשב את:</a:t>
            </a:r>
          </a:p>
          <a:p>
            <a:pPr marL="342900" indent="-342900" algn="r" rtl="1">
              <a:spcAft>
                <a:spcPts val="600"/>
              </a:spcAft>
              <a:buFont typeface="+mj-lt"/>
              <a:buAutoNum type="arabicPeriod"/>
            </a:pPr>
            <a:r>
              <a:rPr lang="he-IL" sz="1400" dirty="0">
                <a:latin typeface="Calibri Light" panose="020F0302020204030204" pitchFamily="34" charset="0"/>
                <a:cs typeface="Calibri Light" panose="020F0302020204030204" pitchFamily="34" charset="0"/>
              </a:rPr>
              <a:t>כמות האנרגיה הנכנסת מן החתך הקודם לו על פי חוק פורייה</a:t>
            </a:r>
          </a:p>
          <a:p>
            <a:pPr marL="342900" indent="-342900" algn="r" rtl="1">
              <a:spcAft>
                <a:spcPts val="600"/>
              </a:spcAft>
              <a:buFont typeface="+mj-lt"/>
              <a:buAutoNum type="arabicPeriod"/>
            </a:pPr>
            <a:r>
              <a:rPr lang="he-IL" sz="1400" dirty="0">
                <a:latin typeface="Calibri Light" panose="020F0302020204030204" pitchFamily="34" charset="0"/>
                <a:cs typeface="Calibri Light" panose="020F0302020204030204" pitchFamily="34" charset="0"/>
              </a:rPr>
              <a:t>כמות האנרגיה שנאבדת אל האוויר על פי חוק הקירור של ניוטון</a:t>
            </a:r>
          </a:p>
          <a:p>
            <a:pPr marL="342900" indent="-342900" algn="r" rtl="1">
              <a:spcAft>
                <a:spcPts val="600"/>
              </a:spcAft>
              <a:buFont typeface="+mj-lt"/>
              <a:buAutoNum type="arabicPeriod"/>
            </a:pPr>
            <a:r>
              <a:rPr lang="he-IL" sz="1400" dirty="0">
                <a:latin typeface="Calibri Light" panose="020F0302020204030204" pitchFamily="34" charset="0"/>
                <a:cs typeface="Calibri Light" panose="020F0302020204030204" pitchFamily="34" charset="0"/>
              </a:rPr>
              <a:t>השינוי </a:t>
            </a:r>
            <a:r>
              <a:rPr lang="he-IL" sz="1400" dirty="0" err="1">
                <a:latin typeface="Calibri Light" panose="020F0302020204030204" pitchFamily="34" charset="0"/>
                <a:cs typeface="Calibri Light" panose="020F0302020204030204" pitchFamily="34" charset="0"/>
              </a:rPr>
              <a:t>בטמפ</a:t>
            </a:r>
            <a:r>
              <a:rPr lang="he-IL" sz="1400" dirty="0">
                <a:latin typeface="Calibri Light" panose="020F0302020204030204" pitchFamily="34" charset="0"/>
                <a:cs typeface="Calibri Light" panose="020F0302020204030204" pitchFamily="34" charset="0"/>
              </a:rPr>
              <a:t> על פי קיבול החום הסגולי של המוט ועל פי האנרגיה שחישבנו</a:t>
            </a:r>
          </a:p>
          <a:p>
            <a:pPr algn="r" rtl="1">
              <a:spcAft>
                <a:spcPts val="600"/>
              </a:spcAft>
            </a:pPr>
            <a:endParaRPr lang="he-IL" sz="1400" dirty="0">
              <a:latin typeface="Calibri Light" panose="020F0302020204030204" pitchFamily="34" charset="0"/>
              <a:cs typeface="Calibri Light" panose="020F0302020204030204" pitchFamily="34" charset="0"/>
            </a:endParaRPr>
          </a:p>
          <a:p>
            <a:pPr algn="r" rtl="1">
              <a:spcAft>
                <a:spcPts val="600"/>
              </a:spcAft>
            </a:pPr>
            <a:r>
              <a:rPr lang="he-IL" sz="1400" dirty="0">
                <a:latin typeface="Calibri Light" panose="020F0302020204030204" pitchFamily="34" charset="0"/>
                <a:cs typeface="Calibri Light" panose="020F0302020204030204" pitchFamily="34" charset="0"/>
              </a:rPr>
              <a:t>לאחר חישוב הטמפ החדשה לחתך מסוים, עברנו לחתך הבא. לאחר חישוב הטמפ עבור כל חתך במוט, עוברים לפרק הזמן הבא ולחתך הראשון וחוזרים על התהליך.</a:t>
            </a:r>
          </a:p>
          <a:p>
            <a:pPr algn="r" rtl="1">
              <a:spcAft>
                <a:spcPts val="600"/>
              </a:spcAft>
            </a:pPr>
            <a:r>
              <a:rPr lang="he-IL" sz="1400" dirty="0">
                <a:latin typeface="Calibri Light" panose="020F0302020204030204" pitchFamily="34" charset="0"/>
                <a:cs typeface="Calibri Light" panose="020F0302020204030204" pitchFamily="34" charset="0"/>
              </a:rPr>
              <a:t>את החישובים מבצעים לפרקי זמן קטנים בהנחה שבפרקי זמן אלו הטמפ קבועה ולכן ניתן לבצע את החישובים האלו בקלות. במידה ונשמור על קפיצות קטנות בין פרקי הזמן ההנחה לא תהווה שגיאה גדולה מידי.</a:t>
            </a:r>
            <a:endParaRPr lang="he-IL" u="sng" dirty="0">
              <a:latin typeface="Calibri Light" panose="020F0302020204030204" pitchFamily="34" charset="0"/>
              <a:cs typeface="Calibri Light" panose="020F0302020204030204" pitchFamily="34" charset="0"/>
            </a:endParaRPr>
          </a:p>
          <a:p>
            <a:pPr algn="r" rtl="1">
              <a:spcAft>
                <a:spcPts val="600"/>
              </a:spcAft>
            </a:pPr>
            <a:endParaRPr lang="he-IL" u="sng" dirty="0">
              <a:latin typeface="Calibri Light" panose="020F0302020204030204" pitchFamily="34" charset="0"/>
              <a:cs typeface="Calibri Light" panose="020F0302020204030204" pitchFamily="34" charset="0"/>
            </a:endParaRPr>
          </a:p>
          <a:p>
            <a:pPr algn="r" rtl="1">
              <a:spcAft>
                <a:spcPts val="600"/>
              </a:spcAft>
            </a:pPr>
            <a:r>
              <a:rPr lang="he-IL" u="sng" dirty="0">
                <a:latin typeface="Calibri Light" panose="020F0302020204030204" pitchFamily="34" charset="0"/>
                <a:cs typeface="Calibri Light" panose="020F0302020204030204" pitchFamily="34" charset="0"/>
              </a:rPr>
              <a:t>הנחות</a:t>
            </a:r>
            <a:endParaRPr lang="he-IL" sz="2000" u="sng" dirty="0">
              <a:latin typeface="Calibri Light" panose="020F0302020204030204" pitchFamily="34" charset="0"/>
              <a:cs typeface="Calibri Light" panose="020F0302020204030204" pitchFamily="34" charset="0"/>
            </a:endParaRPr>
          </a:p>
          <a:p>
            <a:pPr marL="285750" indent="-285750" algn="r" rtl="1">
              <a:spcAft>
                <a:spcPts val="600"/>
              </a:spcAft>
              <a:buFont typeface="Arial" panose="020B0604020202020204" pitchFamily="34" charset="0"/>
              <a:buChar char="•"/>
            </a:pPr>
            <a:r>
              <a:rPr lang="he-IL" sz="1400" dirty="0">
                <a:latin typeface="Calibri Light" panose="020F0302020204030204" pitchFamily="34" charset="0"/>
                <a:cs typeface="Calibri Light" panose="020F0302020204030204" pitchFamily="34" charset="0"/>
              </a:rPr>
              <a:t>טמפרטורה התנור קבועה ולא משתנה במשך הניסוי</a:t>
            </a:r>
          </a:p>
          <a:p>
            <a:pPr marL="285750" indent="-285750" algn="r" rtl="1">
              <a:spcAft>
                <a:spcPts val="600"/>
              </a:spcAft>
              <a:buFont typeface="Arial" panose="020B0604020202020204" pitchFamily="34" charset="0"/>
              <a:buChar char="•"/>
            </a:pPr>
            <a:r>
              <a:rPr lang="he-IL" sz="1400" dirty="0">
                <a:latin typeface="Calibri Light" panose="020F0302020204030204" pitchFamily="34" charset="0"/>
                <a:cs typeface="Calibri Light" panose="020F0302020204030204" pitchFamily="34" charset="0"/>
              </a:rPr>
              <a:t>המוט דומה בכל אורכו במאפייניו החיצונים והפנימיים – רדיוס, החומר ממנו עשוי </a:t>
            </a:r>
          </a:p>
          <a:p>
            <a:pPr marL="285750" indent="-285750" algn="r" rtl="1">
              <a:spcAft>
                <a:spcPts val="600"/>
              </a:spcAft>
              <a:buFont typeface="Arial" panose="020B0604020202020204" pitchFamily="34" charset="0"/>
              <a:buChar char="•"/>
            </a:pPr>
            <a:r>
              <a:rPr lang="he-IL" sz="1400" dirty="0">
                <a:latin typeface="Calibri Light" panose="020F0302020204030204" pitchFamily="34" charset="0"/>
                <a:cs typeface="Calibri Light" panose="020F0302020204030204" pitchFamily="34" charset="0"/>
              </a:rPr>
              <a:t>האוויר נשאר </a:t>
            </a:r>
            <a:r>
              <a:rPr lang="he-IL" sz="1400" dirty="0" err="1">
                <a:latin typeface="Calibri Light" panose="020F0302020204030204" pitchFamily="34" charset="0"/>
                <a:cs typeface="Calibri Light" panose="020F0302020204030204" pitchFamily="34" charset="0"/>
              </a:rPr>
              <a:t>בטמפ</a:t>
            </a:r>
            <a:r>
              <a:rPr lang="he-IL" sz="1400" dirty="0">
                <a:latin typeface="Calibri Light" panose="020F0302020204030204" pitchFamily="34" charset="0"/>
                <a:cs typeface="Calibri Light" panose="020F0302020204030204" pitchFamily="34" charset="0"/>
              </a:rPr>
              <a:t> קבועה</a:t>
            </a:r>
          </a:p>
          <a:p>
            <a:pPr marL="285750" indent="-285750" algn="r" rtl="1">
              <a:spcAft>
                <a:spcPts val="600"/>
              </a:spcAft>
              <a:buFont typeface="Arial" panose="020B0604020202020204" pitchFamily="34" charset="0"/>
              <a:buChar char="•"/>
            </a:pPr>
            <a:r>
              <a:rPr lang="he-IL" sz="1400" dirty="0">
                <a:latin typeface="Calibri Light" panose="020F0302020204030204" pitchFamily="34" charset="0"/>
                <a:cs typeface="Calibri Light" panose="020F0302020204030204" pitchFamily="34" charset="0"/>
              </a:rPr>
              <a:t>הוצבו ערכים משוערים של </a:t>
            </a:r>
            <a:r>
              <a:rPr lang="en-US" sz="1400" dirty="0">
                <a:latin typeface="Calibri Light" panose="020F0302020204030204" pitchFamily="34" charset="0"/>
                <a:cs typeface="Calibri Light" panose="020F0302020204030204" pitchFamily="34" charset="0"/>
              </a:rPr>
              <a:t>k</a:t>
            </a:r>
            <a:r>
              <a:rPr lang="he-IL" sz="1400" dirty="0">
                <a:latin typeface="Calibri Light" panose="020F0302020204030204" pitchFamily="34" charset="0"/>
                <a:cs typeface="Calibri Light" panose="020F0302020204030204" pitchFamily="34" charset="0"/>
              </a:rPr>
              <a:t> ו-</a:t>
            </a:r>
            <a:r>
              <a:rPr lang="en-US" sz="1400" dirty="0">
                <a:latin typeface="Calibri Light" panose="020F0302020204030204" pitchFamily="34" charset="0"/>
                <a:cs typeface="Calibri Light" panose="020F0302020204030204" pitchFamily="34" charset="0"/>
              </a:rPr>
              <a:t>h</a:t>
            </a:r>
            <a:r>
              <a:rPr lang="he-IL" sz="1400" dirty="0">
                <a:latin typeface="Calibri Light" panose="020F0302020204030204" pitchFamily="34" charset="0"/>
                <a:cs typeface="Calibri Light" panose="020F0302020204030204" pitchFamily="34" charset="0"/>
              </a:rPr>
              <a:t> על פי מאמרים. </a:t>
            </a:r>
          </a:p>
        </p:txBody>
      </p:sp>
    </p:spTree>
    <p:extLst>
      <p:ext uri="{BB962C8B-B14F-4D97-AF65-F5344CB8AC3E}">
        <p14:creationId xmlns:p14="http://schemas.microsoft.com/office/powerpoint/2010/main" val="11486447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grpSp>
        <p:nvGrpSpPr>
          <p:cNvPr id="10" name="Group 9">
            <a:extLst>
              <a:ext uri="{FF2B5EF4-FFF2-40B4-BE49-F238E27FC236}">
                <a16:creationId xmlns:a16="http://schemas.microsoft.com/office/drawing/2014/main" id="{195358DE-1697-4A38-ADE3-4424A0FB55F1}"/>
              </a:ext>
            </a:extLst>
          </p:cNvPr>
          <p:cNvGrpSpPr/>
          <p:nvPr/>
        </p:nvGrpSpPr>
        <p:grpSpPr>
          <a:xfrm>
            <a:off x="280735" y="108337"/>
            <a:ext cx="6433341" cy="2463414"/>
            <a:chOff x="830822" y="-1211519"/>
            <a:chExt cx="14740093" cy="5644182"/>
          </a:xfrm>
        </p:grpSpPr>
        <p:grpSp>
          <p:nvGrpSpPr>
            <p:cNvPr id="11" name="Group 10">
              <a:extLst>
                <a:ext uri="{FF2B5EF4-FFF2-40B4-BE49-F238E27FC236}">
                  <a16:creationId xmlns:a16="http://schemas.microsoft.com/office/drawing/2014/main" id="{AB863215-90EB-4949-8379-9E068552FDEA}"/>
                </a:ext>
              </a:extLst>
            </p:cNvPr>
            <p:cNvGrpSpPr/>
            <p:nvPr/>
          </p:nvGrpSpPr>
          <p:grpSpPr>
            <a:xfrm>
              <a:off x="830824" y="418011"/>
              <a:ext cx="7663570" cy="4014652"/>
              <a:chOff x="830824" y="418011"/>
              <a:chExt cx="7663570" cy="4014652"/>
            </a:xfrm>
          </p:grpSpPr>
          <p:sp>
            <p:nvSpPr>
              <p:cNvPr id="13" name="Rectangle 12">
                <a:extLst>
                  <a:ext uri="{FF2B5EF4-FFF2-40B4-BE49-F238E27FC236}">
                    <a16:creationId xmlns:a16="http://schemas.microsoft.com/office/drawing/2014/main" id="{528BD945-CE6A-458F-865D-AD9A8D6BEF1F}"/>
                  </a:ext>
                </a:extLst>
              </p:cNvPr>
              <p:cNvSpPr/>
              <p:nvPr/>
            </p:nvSpPr>
            <p:spPr>
              <a:xfrm>
                <a:off x="830824" y="3213463"/>
                <a:ext cx="7482348" cy="1219200"/>
              </a:xfrm>
              <a:prstGeom prst="rect">
                <a:avLst/>
              </a:prstGeom>
              <a:gradFill>
                <a:gsLst>
                  <a:gs pos="0">
                    <a:srgbClr val="FF0000"/>
                  </a:gs>
                  <a:gs pos="100000">
                    <a:srgbClr val="00B0F0"/>
                  </a:gs>
                </a:gsLst>
                <a:lin ang="0" scaled="0"/>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a:extLst>
                  <a:ext uri="{FF2B5EF4-FFF2-40B4-BE49-F238E27FC236}">
                    <a16:creationId xmlns:a16="http://schemas.microsoft.com/office/drawing/2014/main" id="{4E0B051C-315C-4C6A-AE67-C883E61B1AC2}"/>
                  </a:ext>
                </a:extLst>
              </p:cNvPr>
              <p:cNvCxnSpPr/>
              <p:nvPr/>
            </p:nvCxnSpPr>
            <p:spPr>
              <a:xfrm flipV="1">
                <a:off x="830826" y="418011"/>
                <a:ext cx="0" cy="279545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5" name="Straight Arrow Connector 14">
                <a:extLst>
                  <a:ext uri="{FF2B5EF4-FFF2-40B4-BE49-F238E27FC236}">
                    <a16:creationId xmlns:a16="http://schemas.microsoft.com/office/drawing/2014/main" id="{EF1BCBB7-372D-4BAB-9021-13593E785AEC}"/>
                  </a:ext>
                </a:extLst>
              </p:cNvPr>
              <p:cNvCxnSpPr>
                <a:cxnSpLocks/>
              </p:cNvCxnSpPr>
              <p:nvPr/>
            </p:nvCxnSpPr>
            <p:spPr>
              <a:xfrm>
                <a:off x="830826" y="3213463"/>
                <a:ext cx="7663568"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pSp>
        <p:sp>
          <p:nvSpPr>
            <p:cNvPr id="12" name="Arc 11">
              <a:extLst>
                <a:ext uri="{FF2B5EF4-FFF2-40B4-BE49-F238E27FC236}">
                  <a16:creationId xmlns:a16="http://schemas.microsoft.com/office/drawing/2014/main" id="{933B5631-9E75-4121-8202-2801029B3AE2}"/>
                </a:ext>
              </a:extLst>
            </p:cNvPr>
            <p:cNvSpPr/>
            <p:nvPr/>
          </p:nvSpPr>
          <p:spPr>
            <a:xfrm rot="10800000">
              <a:off x="830822" y="-1211519"/>
              <a:ext cx="14740093" cy="4070531"/>
            </a:xfrm>
            <a:prstGeom prst="arc">
              <a:avLst>
                <a:gd name="adj1" fmla="val 16090939"/>
                <a:gd name="adj2" fmla="val 21560215"/>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grpSp>
      <p:sp>
        <p:nvSpPr>
          <p:cNvPr id="3" name="Rectangle 2">
            <a:extLst>
              <a:ext uri="{FF2B5EF4-FFF2-40B4-BE49-F238E27FC236}">
                <a16:creationId xmlns:a16="http://schemas.microsoft.com/office/drawing/2014/main" id="{B82FF36F-52E6-48A8-9FF6-4A3EC4687C6C}"/>
              </a:ext>
            </a:extLst>
          </p:cNvPr>
          <p:cNvSpPr/>
          <p:nvPr/>
        </p:nvSpPr>
        <p:spPr>
          <a:xfrm>
            <a:off x="4002510" y="249853"/>
            <a:ext cx="4696322" cy="4005968"/>
          </a:xfrm>
          <a:prstGeom prst="rect">
            <a:avLst/>
          </a:prstGeom>
        </p:spPr>
        <p:txBody>
          <a:bodyPr wrap="square">
            <a:spAutoFit/>
          </a:bodyPr>
          <a:lstStyle/>
          <a:p>
            <a:pPr algn="r" rtl="1">
              <a:lnSpc>
                <a:spcPct val="120000"/>
              </a:lnSpc>
              <a:spcAft>
                <a:spcPts val="1800"/>
              </a:spcAft>
            </a:pPr>
            <a:r>
              <a:rPr lang="he-IL" sz="2000" u="sng" dirty="0">
                <a:latin typeface="Calibri Light" panose="020F0302020204030204" pitchFamily="34" charset="0"/>
                <a:cs typeface="Calibri Light" panose="020F0302020204030204" pitchFamily="34" charset="0"/>
              </a:rPr>
              <a:t>תיאור הניסוי</a:t>
            </a:r>
            <a:br>
              <a:rPr lang="en-US" sz="2000" u="sng" dirty="0">
                <a:latin typeface="Calibri Light" panose="020F0302020204030204" pitchFamily="34" charset="0"/>
                <a:cs typeface="Calibri Light" panose="020F0302020204030204" pitchFamily="34" charset="0"/>
              </a:rPr>
            </a:br>
            <a:r>
              <a:rPr lang="he-IL" sz="1600" dirty="0">
                <a:latin typeface="Calibri Light" panose="020F0302020204030204" pitchFamily="34" charset="0"/>
                <a:cs typeface="Calibri Light" panose="020F0302020204030204" pitchFamily="34" charset="0"/>
              </a:rPr>
              <a:t>חימום מוט מתכת בקצהו האחד שנמצא בתוך תנור והקצהו השני באוויר, אשר גורם לשינוי הטמפרטורה בזמן ובמקום לאורך המוט ונוצרת בו "התפלגות טמפרטורות". </a:t>
            </a:r>
          </a:p>
          <a:p>
            <a:pPr algn="r" rtl="1">
              <a:lnSpc>
                <a:spcPct val="120000"/>
              </a:lnSpc>
              <a:spcAft>
                <a:spcPts val="1800"/>
              </a:spcAft>
            </a:pPr>
            <a:r>
              <a:rPr lang="he-IL" sz="2000" u="sng" dirty="0">
                <a:latin typeface="Calibri Light" panose="020F0302020204030204" pitchFamily="34" charset="0"/>
                <a:cs typeface="Calibri Light" panose="020F0302020204030204" pitchFamily="34" charset="0"/>
              </a:rPr>
              <a:t>מטרות הפרויקט</a:t>
            </a:r>
            <a:br>
              <a:rPr lang="en-US" sz="2000" u="sng" dirty="0">
                <a:latin typeface="Calibri Light" panose="020F0302020204030204" pitchFamily="34" charset="0"/>
                <a:cs typeface="Calibri Light" panose="020F0302020204030204" pitchFamily="34" charset="0"/>
              </a:rPr>
            </a:br>
            <a:r>
              <a:rPr lang="he-IL" sz="1600" dirty="0">
                <a:latin typeface="Calibri Light" panose="020F0302020204030204" pitchFamily="34" charset="0"/>
                <a:cs typeface="Calibri Light" panose="020F0302020204030204" pitchFamily="34" charset="0"/>
              </a:rPr>
              <a:t>ביצוע מדידה ניסיונית </a:t>
            </a:r>
            <a:br>
              <a:rPr lang="en-US" sz="1600" dirty="0">
                <a:latin typeface="Calibri Light" panose="020F0302020204030204" pitchFamily="34" charset="0"/>
                <a:cs typeface="Calibri Light" panose="020F0302020204030204" pitchFamily="34" charset="0"/>
              </a:rPr>
            </a:br>
            <a:r>
              <a:rPr lang="he-IL" sz="1600" dirty="0">
                <a:latin typeface="Calibri Light" panose="020F0302020204030204" pitchFamily="34" charset="0"/>
                <a:cs typeface="Calibri Light" panose="020F0302020204030204" pitchFamily="34" charset="0"/>
              </a:rPr>
              <a:t>מידול המדידה לפי חוקי הטבע </a:t>
            </a:r>
            <a:br>
              <a:rPr lang="en-US" sz="1600" dirty="0">
                <a:latin typeface="Calibri Light" panose="020F0302020204030204" pitchFamily="34" charset="0"/>
                <a:cs typeface="Calibri Light" panose="020F0302020204030204" pitchFamily="34" charset="0"/>
              </a:rPr>
            </a:br>
            <a:r>
              <a:rPr lang="he-IL" sz="1600" dirty="0">
                <a:latin typeface="Calibri Light" panose="020F0302020204030204" pitchFamily="34" charset="0"/>
                <a:cs typeface="Calibri Light" panose="020F0302020204030204" pitchFamily="34" charset="0"/>
              </a:rPr>
              <a:t>מתוך המודל לנסות למצוא ערכים של גדלים פיזיקאליים  </a:t>
            </a:r>
          </a:p>
          <a:p>
            <a:pPr algn="r" rtl="1">
              <a:lnSpc>
                <a:spcPct val="120000"/>
              </a:lnSpc>
              <a:spcAft>
                <a:spcPts val="1800"/>
              </a:spcAft>
            </a:pPr>
            <a:r>
              <a:rPr lang="he-IL" sz="2000" u="sng" dirty="0">
                <a:latin typeface="Calibri Light" panose="020F0302020204030204" pitchFamily="34" charset="0"/>
                <a:cs typeface="Calibri Light" panose="020F0302020204030204" pitchFamily="34" charset="0"/>
              </a:rPr>
              <a:t>שאלות החקר</a:t>
            </a:r>
            <a:br>
              <a:rPr lang="en-US" sz="2000" u="sng" dirty="0">
                <a:latin typeface="Calibri Light" panose="020F0302020204030204" pitchFamily="34" charset="0"/>
                <a:cs typeface="Calibri Light" panose="020F0302020204030204" pitchFamily="34" charset="0"/>
              </a:rPr>
            </a:br>
            <a:r>
              <a:rPr lang="he-IL" sz="1600" dirty="0">
                <a:latin typeface="Calibri Light" panose="020F0302020204030204" pitchFamily="34" charset="0"/>
                <a:cs typeface="Calibri Light" panose="020F0302020204030204" pitchFamily="34" charset="0"/>
              </a:rPr>
              <a:t>מהי התפלגות הטמפרטורה במוט שמחומם בקצהו האחד</a:t>
            </a:r>
            <a:br>
              <a:rPr lang="en-US" sz="1600" dirty="0">
                <a:latin typeface="Calibri Light" panose="020F0302020204030204" pitchFamily="34" charset="0"/>
                <a:cs typeface="Calibri Light" panose="020F0302020204030204" pitchFamily="34" charset="0"/>
              </a:rPr>
            </a:br>
            <a:r>
              <a:rPr lang="he-IL" sz="1600" dirty="0">
                <a:latin typeface="Calibri Light" panose="020F0302020204030204" pitchFamily="34" charset="0"/>
                <a:cs typeface="Calibri Light" panose="020F0302020204030204" pitchFamily="34" charset="0"/>
              </a:rPr>
              <a:t>האם הערכים שמצאנו לגדלים הפיזיקאליים תואמים למקורות</a:t>
            </a:r>
          </a:p>
        </p:txBody>
      </p:sp>
      <p:sp>
        <p:nvSpPr>
          <p:cNvPr id="2" name="TextBox 1">
            <a:extLst>
              <a:ext uri="{FF2B5EF4-FFF2-40B4-BE49-F238E27FC236}">
                <a16:creationId xmlns:a16="http://schemas.microsoft.com/office/drawing/2014/main" id="{A25B1051-0513-4770-9CF9-9CC30F09F5BC}"/>
              </a:ext>
            </a:extLst>
          </p:cNvPr>
          <p:cNvSpPr txBox="1"/>
          <p:nvPr/>
        </p:nvSpPr>
        <p:spPr>
          <a:xfrm>
            <a:off x="0" y="557937"/>
            <a:ext cx="1122941" cy="430887"/>
          </a:xfrm>
          <a:prstGeom prst="rect">
            <a:avLst/>
          </a:prstGeom>
          <a:noFill/>
          <a:ln>
            <a:noFill/>
          </a:ln>
        </p:spPr>
        <p:txBody>
          <a:bodyPr wrap="square" rtlCol="0">
            <a:spAutoFit/>
          </a:bodyPr>
          <a:lstStyle/>
          <a:p>
            <a:r>
              <a:rPr lang="he-IL" sz="1100" dirty="0"/>
              <a:t>טמפרטורה צלזיוס</a:t>
            </a:r>
            <a:endParaRPr lang="en-US" sz="1100" dirty="0"/>
          </a:p>
        </p:txBody>
      </p:sp>
      <p:sp>
        <p:nvSpPr>
          <p:cNvPr id="16" name="TextBox 15">
            <a:extLst>
              <a:ext uri="{FF2B5EF4-FFF2-40B4-BE49-F238E27FC236}">
                <a16:creationId xmlns:a16="http://schemas.microsoft.com/office/drawing/2014/main" id="{DAEC49AE-4D32-4CA3-9463-EB917DD43438}"/>
              </a:ext>
            </a:extLst>
          </p:cNvPr>
          <p:cNvSpPr txBox="1"/>
          <p:nvPr/>
        </p:nvSpPr>
        <p:spPr>
          <a:xfrm>
            <a:off x="3625515" y="1884929"/>
            <a:ext cx="1122941" cy="261610"/>
          </a:xfrm>
          <a:prstGeom prst="rect">
            <a:avLst/>
          </a:prstGeom>
          <a:noFill/>
          <a:ln>
            <a:noFill/>
          </a:ln>
        </p:spPr>
        <p:txBody>
          <a:bodyPr wrap="square" rtlCol="0">
            <a:spAutoFit/>
          </a:bodyPr>
          <a:lstStyle/>
          <a:p>
            <a:r>
              <a:rPr lang="he-IL" sz="1100" dirty="0"/>
              <a:t>מיקום מטר</a:t>
            </a:r>
            <a:endParaRPr lang="en-US" sz="1100"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1E70492-AC1C-4C34-AE4D-EBA6C6C11D41}"/>
              </a:ext>
            </a:extLst>
          </p:cNvPr>
          <p:cNvSpPr/>
          <p:nvPr/>
        </p:nvSpPr>
        <p:spPr>
          <a:xfrm>
            <a:off x="721895" y="317035"/>
            <a:ext cx="7981201" cy="400110"/>
          </a:xfrm>
          <a:prstGeom prst="rect">
            <a:avLst/>
          </a:prstGeom>
        </p:spPr>
        <p:txBody>
          <a:bodyPr wrap="square">
            <a:spAutoFit/>
          </a:bodyPr>
          <a:lstStyle/>
          <a:p>
            <a:pPr algn="r" rtl="1"/>
            <a:r>
              <a:rPr lang="he-IL" sz="2000" u="sng" dirty="0">
                <a:latin typeface="Calibri Light" panose="020F0302020204030204" pitchFamily="34" charset="0"/>
                <a:cs typeface="Calibri Light" panose="020F0302020204030204" pitchFamily="34" charset="0"/>
              </a:rPr>
              <a:t>תוצאות המודל הנומרי והשוואה לתוצאות הניסוי – מוט האלומיניום</a:t>
            </a:r>
          </a:p>
        </p:txBody>
      </p:sp>
      <p:graphicFrame>
        <p:nvGraphicFramePr>
          <p:cNvPr id="6" name="Chart 5">
            <a:extLst>
              <a:ext uri="{FF2B5EF4-FFF2-40B4-BE49-F238E27FC236}">
                <a16:creationId xmlns:a16="http://schemas.microsoft.com/office/drawing/2014/main" id="{B66A0760-A0CB-4A20-AEAD-9329F02392C7}"/>
              </a:ext>
            </a:extLst>
          </p:cNvPr>
          <p:cNvGraphicFramePr/>
          <p:nvPr>
            <p:extLst>
              <p:ext uri="{D42A27DB-BD31-4B8C-83A1-F6EECF244321}">
                <p14:modId xmlns:p14="http://schemas.microsoft.com/office/powerpoint/2010/main" val="1657871928"/>
              </p:ext>
            </p:extLst>
          </p:nvPr>
        </p:nvGraphicFramePr>
        <p:xfrm>
          <a:off x="4393530" y="1376350"/>
          <a:ext cx="4309566" cy="3467099"/>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5" name="Chart 4">
            <a:extLst>
              <a:ext uri="{FF2B5EF4-FFF2-40B4-BE49-F238E27FC236}">
                <a16:creationId xmlns:a16="http://schemas.microsoft.com/office/drawing/2014/main" id="{8E9C2C6E-635D-4F5A-BAF6-666FA341C40E}"/>
              </a:ext>
            </a:extLst>
          </p:cNvPr>
          <p:cNvGraphicFramePr/>
          <p:nvPr>
            <p:extLst>
              <p:ext uri="{D42A27DB-BD31-4B8C-83A1-F6EECF244321}">
                <p14:modId xmlns:p14="http://schemas.microsoft.com/office/powerpoint/2010/main" val="3226949362"/>
              </p:ext>
            </p:extLst>
          </p:nvPr>
        </p:nvGraphicFramePr>
        <p:xfrm>
          <a:off x="440904" y="1376350"/>
          <a:ext cx="3952626" cy="3467099"/>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42937543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D9D7880-3C5F-47BA-A57C-B04DBB26D042}"/>
              </a:ext>
            </a:extLst>
          </p:cNvPr>
          <p:cNvSpPr txBox="1"/>
          <p:nvPr/>
        </p:nvSpPr>
        <p:spPr>
          <a:xfrm>
            <a:off x="344906" y="151966"/>
            <a:ext cx="8534400" cy="2150076"/>
          </a:xfrm>
          <a:prstGeom prst="rect">
            <a:avLst/>
          </a:prstGeom>
          <a:noFill/>
        </p:spPr>
        <p:txBody>
          <a:bodyPr wrap="square" rtlCol="0">
            <a:spAutoFit/>
          </a:bodyPr>
          <a:lstStyle/>
          <a:p>
            <a:pPr algn="r" rtl="1">
              <a:lnSpc>
                <a:spcPct val="120000"/>
              </a:lnSpc>
              <a:spcAft>
                <a:spcPts val="600"/>
              </a:spcAft>
            </a:pPr>
            <a:r>
              <a:rPr lang="he-IL" sz="2000" u="sng" dirty="0">
                <a:latin typeface="Calibri Light" panose="020F0302020204030204" pitchFamily="34" charset="0"/>
                <a:cs typeface="Calibri Light" panose="020F0302020204030204" pitchFamily="34" charset="0"/>
              </a:rPr>
              <a:t>מציאת היחס בין מקדם הולכת החום לקיבול החום הסגולי</a:t>
            </a:r>
          </a:p>
          <a:p>
            <a:pPr algn="r" rtl="1">
              <a:lnSpc>
                <a:spcPct val="120000"/>
              </a:lnSpc>
              <a:spcAft>
                <a:spcPts val="600"/>
              </a:spcAft>
            </a:pPr>
            <a:r>
              <a:rPr lang="he-IL" sz="1600" dirty="0">
                <a:latin typeface="Calibri Light" panose="020F0302020204030204" pitchFamily="34" charset="0"/>
                <a:cs typeface="Calibri Light" panose="020F0302020204030204" pitchFamily="34" charset="0"/>
              </a:rPr>
              <a:t>בדומה להתאמה שבין הניסוי למודל האנליטי שבוצעה, ניתן לבצע התאמה דומה בין הניסוי למודל הנומרי במטרה למצוא היחס שבין מקדם הולכת החום </a:t>
            </a:r>
            <a:r>
              <a:rPr lang="en-US" sz="1600" dirty="0">
                <a:latin typeface="Calibri Light" panose="020F0302020204030204" pitchFamily="34" charset="0"/>
                <a:cs typeface="Calibri Light" panose="020F0302020204030204" pitchFamily="34" charset="0"/>
              </a:rPr>
              <a:t>k</a:t>
            </a:r>
            <a:r>
              <a:rPr lang="he-IL" sz="1600" dirty="0">
                <a:latin typeface="Calibri Light" panose="020F0302020204030204" pitchFamily="34" charset="0"/>
                <a:cs typeface="Calibri Light" panose="020F0302020204030204" pitchFamily="34" charset="0"/>
              </a:rPr>
              <a:t> לקיבול החום הסגולי </a:t>
            </a:r>
            <a:r>
              <a:rPr lang="en-US" sz="1600" dirty="0">
                <a:latin typeface="Calibri Light" panose="020F0302020204030204" pitchFamily="34" charset="0"/>
                <a:cs typeface="Calibri Light" panose="020F0302020204030204" pitchFamily="34" charset="0"/>
              </a:rPr>
              <a:t>c</a:t>
            </a:r>
            <a:r>
              <a:rPr lang="he-IL" sz="1600" dirty="0">
                <a:latin typeface="Calibri Light" panose="020F0302020204030204" pitchFamily="34" charset="0"/>
                <a:cs typeface="Calibri Light" panose="020F0302020204030204" pitchFamily="34" charset="0"/>
              </a:rPr>
              <a:t>. </a:t>
            </a:r>
          </a:p>
          <a:p>
            <a:pPr algn="r" rtl="1">
              <a:lnSpc>
                <a:spcPct val="120000"/>
              </a:lnSpc>
              <a:spcAft>
                <a:spcPts val="600"/>
              </a:spcAft>
            </a:pPr>
            <a:r>
              <a:rPr lang="he-IL" sz="1600" dirty="0">
                <a:latin typeface="Calibri Light" panose="020F0302020204030204" pitchFamily="34" charset="0"/>
                <a:cs typeface="Calibri Light" panose="020F0302020204030204" pitchFamily="34" charset="0"/>
              </a:rPr>
              <a:t>ניתן להתאים בין המודל הנומרי לניסוי על ידי קביעת ערך </a:t>
            </a:r>
            <a:r>
              <a:rPr lang="en-US" sz="1600" dirty="0">
                <a:latin typeface="Calibri Light" panose="020F0302020204030204" pitchFamily="34" charset="0"/>
                <a:cs typeface="Calibri Light" panose="020F0302020204030204" pitchFamily="34" charset="0"/>
              </a:rPr>
              <a:t>c</a:t>
            </a:r>
            <a:r>
              <a:rPr lang="he-IL" sz="1600" dirty="0">
                <a:latin typeface="Calibri Light" panose="020F0302020204030204" pitchFamily="34" charset="0"/>
                <a:cs typeface="Calibri Light" panose="020F0302020204030204" pitchFamily="34" charset="0"/>
              </a:rPr>
              <a:t>, הצבת ערכי </a:t>
            </a:r>
            <a:r>
              <a:rPr lang="en-US" sz="1600" dirty="0">
                <a:latin typeface="Calibri Light" panose="020F0302020204030204" pitchFamily="34" charset="0"/>
                <a:cs typeface="Calibri Light" panose="020F0302020204030204" pitchFamily="34" charset="0"/>
              </a:rPr>
              <a:t>k</a:t>
            </a:r>
            <a:r>
              <a:rPr lang="he-IL" sz="1600" dirty="0">
                <a:latin typeface="Calibri Light" panose="020F0302020204030204" pitchFamily="34" charset="0"/>
                <a:cs typeface="Calibri Light" panose="020F0302020204030204" pitchFamily="34" charset="0"/>
              </a:rPr>
              <a:t> שונים ומציאת הערך שעבורו נוצרת השגיאה המינימלית. </a:t>
            </a:r>
          </a:p>
          <a:p>
            <a:pPr algn="r" rtl="1">
              <a:lnSpc>
                <a:spcPct val="120000"/>
              </a:lnSpc>
              <a:spcAft>
                <a:spcPts val="600"/>
              </a:spcAft>
            </a:pPr>
            <a:r>
              <a:rPr lang="he-IL" sz="1600" dirty="0">
                <a:latin typeface="Calibri Light" panose="020F0302020204030204" pitchFamily="34" charset="0"/>
                <a:cs typeface="Calibri Light" panose="020F0302020204030204" pitchFamily="34" charset="0"/>
              </a:rPr>
              <a:t>את השגיאה הגדרנו כסכום ריבועי ההפרשים בין הערך שחושב בנוסחה האנליטית, לבין תוצאות הניסוי. </a:t>
            </a:r>
          </a:p>
        </p:txBody>
      </p:sp>
      <p:graphicFrame>
        <p:nvGraphicFramePr>
          <p:cNvPr id="5" name="Chart 4">
            <a:extLst>
              <a:ext uri="{FF2B5EF4-FFF2-40B4-BE49-F238E27FC236}">
                <a16:creationId xmlns:a16="http://schemas.microsoft.com/office/drawing/2014/main" id="{8DE4A33E-E3DE-4D58-A771-507F67E1900A}"/>
              </a:ext>
            </a:extLst>
          </p:cNvPr>
          <p:cNvGraphicFramePr/>
          <p:nvPr>
            <p:extLst>
              <p:ext uri="{D42A27DB-BD31-4B8C-83A1-F6EECF244321}">
                <p14:modId xmlns:p14="http://schemas.microsoft.com/office/powerpoint/2010/main" val="3296290157"/>
              </p:ext>
            </p:extLst>
          </p:nvPr>
        </p:nvGraphicFramePr>
        <p:xfrm>
          <a:off x="4082716" y="2302042"/>
          <a:ext cx="4796589" cy="2737185"/>
        </p:xfrm>
        <a:graphic>
          <a:graphicData uri="http://schemas.openxmlformats.org/drawingml/2006/chart">
            <c:chart xmlns:c="http://schemas.openxmlformats.org/drawingml/2006/chart" xmlns:r="http://schemas.openxmlformats.org/officeDocument/2006/relationships" r:id="rId2"/>
          </a:graphicData>
        </a:graphic>
      </p:graphicFrame>
      <p:sp>
        <p:nvSpPr>
          <p:cNvPr id="6" name="TextBox 5">
            <a:extLst>
              <a:ext uri="{FF2B5EF4-FFF2-40B4-BE49-F238E27FC236}">
                <a16:creationId xmlns:a16="http://schemas.microsoft.com/office/drawing/2014/main" id="{CC3E3BE3-FF21-4DC9-86B8-EA7B7833299F}"/>
              </a:ext>
            </a:extLst>
          </p:cNvPr>
          <p:cNvSpPr txBox="1"/>
          <p:nvPr/>
        </p:nvSpPr>
        <p:spPr>
          <a:xfrm>
            <a:off x="200526" y="3037396"/>
            <a:ext cx="3745832" cy="958980"/>
          </a:xfrm>
          <a:prstGeom prst="rect">
            <a:avLst/>
          </a:prstGeom>
          <a:noFill/>
        </p:spPr>
        <p:txBody>
          <a:bodyPr wrap="square" rtlCol="0">
            <a:spAutoFit/>
          </a:bodyPr>
          <a:lstStyle/>
          <a:p>
            <a:pPr algn="r" rtl="1">
              <a:lnSpc>
                <a:spcPct val="120000"/>
              </a:lnSpc>
              <a:spcAft>
                <a:spcPts val="600"/>
              </a:spcAft>
            </a:pPr>
            <a:r>
              <a:rPr lang="he-IL" sz="1600" dirty="0">
                <a:latin typeface="Calibri Light" panose="020F0302020204030204" pitchFamily="34" charset="0"/>
                <a:cs typeface="Calibri Light" panose="020F0302020204030204" pitchFamily="34" charset="0"/>
              </a:rPr>
              <a:t>ניתן לראות כי התוצאות לא תואמות אחת לשנייה, אנחנו סבורים כי אי ההתאמה נובע מאי ידיעת ערכו המדויק של </a:t>
            </a:r>
            <a:r>
              <a:rPr lang="en-US" sz="1600" dirty="0">
                <a:latin typeface="Calibri Light" panose="020F0302020204030204" pitchFamily="34" charset="0"/>
                <a:cs typeface="Calibri Light" panose="020F0302020204030204" pitchFamily="34" charset="0"/>
              </a:rPr>
              <a:t>k</a:t>
            </a:r>
            <a:r>
              <a:rPr lang="he-IL" sz="1600" dirty="0">
                <a:latin typeface="Calibri Light" panose="020F0302020204030204" pitchFamily="34" charset="0"/>
                <a:cs typeface="Calibri Light" panose="020F0302020204030204" pitchFamily="34" charset="0"/>
              </a:rPr>
              <a:t>. לכן ניסינו לחשב את ערכו. </a:t>
            </a:r>
            <a:endParaRPr lang="en-US" sz="1600" dirty="0">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21689919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D9D7880-3C5F-47BA-A57C-B04DBB26D042}"/>
              </a:ext>
            </a:extLst>
          </p:cNvPr>
          <p:cNvSpPr txBox="1"/>
          <p:nvPr/>
        </p:nvSpPr>
        <p:spPr>
          <a:xfrm>
            <a:off x="344906" y="104274"/>
            <a:ext cx="8534400" cy="2108269"/>
          </a:xfrm>
          <a:prstGeom prst="rect">
            <a:avLst/>
          </a:prstGeom>
          <a:noFill/>
        </p:spPr>
        <p:txBody>
          <a:bodyPr wrap="square" rtlCol="0">
            <a:spAutoFit/>
          </a:bodyPr>
          <a:lstStyle/>
          <a:p>
            <a:pPr algn="r" rtl="1">
              <a:spcAft>
                <a:spcPts val="600"/>
              </a:spcAft>
            </a:pPr>
            <a:r>
              <a:rPr lang="he-IL" sz="2000" u="sng" dirty="0">
                <a:latin typeface="Calibri Light" panose="020F0302020204030204" pitchFamily="34" charset="0"/>
                <a:cs typeface="Calibri Light" panose="020F0302020204030204" pitchFamily="34" charset="0"/>
              </a:rPr>
              <a:t>מציאת היחס בין מקדם הולכת החום לקיבול החום הסגולי</a:t>
            </a:r>
          </a:p>
          <a:p>
            <a:pPr algn="r" rtl="1">
              <a:spcAft>
                <a:spcPts val="600"/>
              </a:spcAft>
            </a:pPr>
            <a:r>
              <a:rPr lang="he-IL" sz="1600" dirty="0">
                <a:latin typeface="Calibri Light" panose="020F0302020204030204" pitchFamily="34" charset="0"/>
                <a:cs typeface="Calibri Light" panose="020F0302020204030204" pitchFamily="34" charset="0"/>
              </a:rPr>
              <a:t>בדומה להתאמה שעשינו קודם לכן בין תוצאות הניסוי למודל האנליטי, נוכל לבצע דבר דומה רק עם המודל הנומרי ובכך למצוא את היחס שבין מקדם הולכת החום </a:t>
            </a:r>
            <a:r>
              <a:rPr lang="en-US" sz="1600" dirty="0">
                <a:latin typeface="Calibri Light" panose="020F0302020204030204" pitchFamily="34" charset="0"/>
                <a:cs typeface="Calibri Light" panose="020F0302020204030204" pitchFamily="34" charset="0"/>
              </a:rPr>
              <a:t>k</a:t>
            </a:r>
            <a:r>
              <a:rPr lang="he-IL" sz="1600" dirty="0">
                <a:latin typeface="Calibri Light" panose="020F0302020204030204" pitchFamily="34" charset="0"/>
                <a:cs typeface="Calibri Light" panose="020F0302020204030204" pitchFamily="34" charset="0"/>
              </a:rPr>
              <a:t> לקיבול החום הסגולי </a:t>
            </a:r>
            <a:r>
              <a:rPr lang="en-US" sz="1600" dirty="0">
                <a:latin typeface="Calibri Light" panose="020F0302020204030204" pitchFamily="34" charset="0"/>
                <a:cs typeface="Calibri Light" panose="020F0302020204030204" pitchFamily="34" charset="0"/>
              </a:rPr>
              <a:t>c</a:t>
            </a:r>
            <a:r>
              <a:rPr lang="he-IL" sz="1600" dirty="0">
                <a:latin typeface="Calibri Light" panose="020F0302020204030204" pitchFamily="34" charset="0"/>
                <a:cs typeface="Calibri Light" panose="020F0302020204030204" pitchFamily="34" charset="0"/>
              </a:rPr>
              <a:t>. </a:t>
            </a:r>
          </a:p>
          <a:p>
            <a:pPr algn="r" rtl="1">
              <a:spcAft>
                <a:spcPts val="600"/>
              </a:spcAft>
            </a:pPr>
            <a:r>
              <a:rPr lang="he-IL" sz="1600" dirty="0">
                <a:latin typeface="Calibri Light" panose="020F0302020204030204" pitchFamily="34" charset="0"/>
                <a:cs typeface="Calibri Light" panose="020F0302020204030204" pitchFamily="34" charset="0"/>
              </a:rPr>
              <a:t>הצבנו ערכי </a:t>
            </a:r>
            <a:r>
              <a:rPr lang="en-US" sz="1600" dirty="0">
                <a:latin typeface="Calibri Light" panose="020F0302020204030204" pitchFamily="34" charset="0"/>
                <a:cs typeface="Calibri Light" panose="020F0302020204030204" pitchFamily="34" charset="0"/>
              </a:rPr>
              <a:t>c</a:t>
            </a:r>
            <a:r>
              <a:rPr lang="he-IL" sz="1600" dirty="0">
                <a:latin typeface="Calibri Light" panose="020F0302020204030204" pitchFamily="34" charset="0"/>
                <a:cs typeface="Calibri Light" panose="020F0302020204030204" pitchFamily="34" charset="0"/>
              </a:rPr>
              <a:t> בזמן שהשארנו את </a:t>
            </a:r>
            <a:r>
              <a:rPr lang="en-US" sz="1600" dirty="0">
                <a:latin typeface="Calibri Light" panose="020F0302020204030204" pitchFamily="34" charset="0"/>
                <a:cs typeface="Calibri Light" panose="020F0302020204030204" pitchFamily="34" charset="0"/>
              </a:rPr>
              <a:t>k</a:t>
            </a:r>
            <a:r>
              <a:rPr lang="he-IL" sz="1600" dirty="0">
                <a:latin typeface="Calibri Light" panose="020F0302020204030204" pitchFamily="34" charset="0"/>
                <a:cs typeface="Calibri Light" panose="020F0302020204030204" pitchFamily="34" charset="0"/>
              </a:rPr>
              <a:t> קבוע ומצאנו את הערך שבו תוצאות המודל הנומרי היו הקרובות ביותר עם הניסוי. ביצענו כך לערכי </a:t>
            </a:r>
            <a:r>
              <a:rPr lang="en-US" sz="1600" dirty="0">
                <a:latin typeface="Calibri Light" panose="020F0302020204030204" pitchFamily="34" charset="0"/>
                <a:cs typeface="Calibri Light" panose="020F0302020204030204" pitchFamily="34" charset="0"/>
              </a:rPr>
              <a:t>k</a:t>
            </a:r>
            <a:r>
              <a:rPr lang="he-IL" sz="1600" dirty="0">
                <a:latin typeface="Calibri Light" panose="020F0302020204030204" pitchFamily="34" charset="0"/>
                <a:cs typeface="Calibri Light" panose="020F0302020204030204" pitchFamily="34" charset="0"/>
              </a:rPr>
              <a:t> שונים ושמנו לב כי היחס שבין ערך ה-</a:t>
            </a:r>
            <a:r>
              <a:rPr lang="en-US" sz="1600" dirty="0">
                <a:latin typeface="Calibri Light" panose="020F0302020204030204" pitchFamily="34" charset="0"/>
                <a:cs typeface="Calibri Light" panose="020F0302020204030204" pitchFamily="34" charset="0"/>
              </a:rPr>
              <a:t>k</a:t>
            </a:r>
            <a:r>
              <a:rPr lang="he-IL" sz="1600" dirty="0">
                <a:latin typeface="Calibri Light" panose="020F0302020204030204" pitchFamily="34" charset="0"/>
                <a:cs typeface="Calibri Light" panose="020F0302020204030204" pitchFamily="34" charset="0"/>
              </a:rPr>
              <a:t> שהצבנו לכרך ה-</a:t>
            </a:r>
            <a:r>
              <a:rPr lang="en-US" sz="1600" dirty="0">
                <a:latin typeface="Calibri Light" panose="020F0302020204030204" pitchFamily="34" charset="0"/>
                <a:cs typeface="Calibri Light" panose="020F0302020204030204" pitchFamily="34" charset="0"/>
              </a:rPr>
              <a:t>c</a:t>
            </a:r>
            <a:r>
              <a:rPr lang="he-IL" sz="1600" dirty="0">
                <a:latin typeface="Calibri Light" panose="020F0302020204030204" pitchFamily="34" charset="0"/>
                <a:cs typeface="Calibri Light" panose="020F0302020204030204" pitchFamily="34" charset="0"/>
              </a:rPr>
              <a:t> הטוב ביותר נשמר פחות או יותר. </a:t>
            </a:r>
          </a:p>
          <a:p>
            <a:pPr algn="r" rtl="1">
              <a:spcAft>
                <a:spcPts val="600"/>
              </a:spcAft>
            </a:pPr>
            <a:r>
              <a:rPr lang="he-IL" sz="1600" dirty="0">
                <a:latin typeface="Calibri Light" panose="020F0302020204030204" pitchFamily="34" charset="0"/>
                <a:cs typeface="Calibri Light" panose="020F0302020204030204" pitchFamily="34" charset="0"/>
              </a:rPr>
              <a:t>הצבנו שוב במודל הנומרי את הנתונים ושמרנו על היחס שנמצא בין </a:t>
            </a:r>
            <a:r>
              <a:rPr lang="en-US" sz="1600" dirty="0">
                <a:latin typeface="Calibri Light" panose="020F0302020204030204" pitchFamily="34" charset="0"/>
                <a:cs typeface="Calibri Light" panose="020F0302020204030204" pitchFamily="34" charset="0"/>
              </a:rPr>
              <a:t>k</a:t>
            </a:r>
            <a:r>
              <a:rPr lang="he-IL" sz="1600" dirty="0">
                <a:latin typeface="Calibri Light" panose="020F0302020204030204" pitchFamily="34" charset="0"/>
                <a:cs typeface="Calibri Light" panose="020F0302020204030204" pitchFamily="34" charset="0"/>
              </a:rPr>
              <a:t> ל-</a:t>
            </a:r>
            <a:r>
              <a:rPr lang="en-US" sz="1600" dirty="0">
                <a:latin typeface="Calibri Light" panose="020F0302020204030204" pitchFamily="34" charset="0"/>
                <a:cs typeface="Calibri Light" panose="020F0302020204030204" pitchFamily="34" charset="0"/>
              </a:rPr>
              <a:t>c</a:t>
            </a:r>
            <a:r>
              <a:rPr lang="he-IL" sz="1600" dirty="0">
                <a:latin typeface="Calibri Light" panose="020F0302020204030204" pitchFamily="34" charset="0"/>
                <a:cs typeface="Calibri Light" panose="020F0302020204030204" pitchFamily="34" charset="0"/>
              </a:rPr>
              <a:t> בדרך זו, וכמובן היחס שנמצא בין </a:t>
            </a:r>
            <a:r>
              <a:rPr lang="en-US" sz="1600" dirty="0">
                <a:latin typeface="Calibri Light" panose="020F0302020204030204" pitchFamily="34" charset="0"/>
                <a:cs typeface="Calibri Light" panose="020F0302020204030204" pitchFamily="34" charset="0"/>
              </a:rPr>
              <a:t>k</a:t>
            </a:r>
            <a:r>
              <a:rPr lang="he-IL" sz="1600" dirty="0">
                <a:latin typeface="Calibri Light" panose="020F0302020204030204" pitchFamily="34" charset="0"/>
                <a:cs typeface="Calibri Light" panose="020F0302020204030204" pitchFamily="34" charset="0"/>
              </a:rPr>
              <a:t> ל-</a:t>
            </a:r>
            <a:r>
              <a:rPr lang="en-US" sz="1600" dirty="0">
                <a:latin typeface="Calibri Light" panose="020F0302020204030204" pitchFamily="34" charset="0"/>
                <a:cs typeface="Calibri Light" panose="020F0302020204030204" pitchFamily="34" charset="0"/>
              </a:rPr>
              <a:t>h</a:t>
            </a:r>
            <a:r>
              <a:rPr lang="he-IL" sz="1600" dirty="0">
                <a:latin typeface="Calibri Light" panose="020F0302020204030204" pitchFamily="34" charset="0"/>
                <a:cs typeface="Calibri Light" panose="020F0302020204030204" pitchFamily="34" charset="0"/>
              </a:rPr>
              <a:t> לפי ההתאמה הקודמת </a:t>
            </a:r>
            <a:r>
              <a:rPr lang="en-US" sz="1600" dirty="0">
                <a:latin typeface="Calibri Light" panose="020F0302020204030204" pitchFamily="34" charset="0"/>
                <a:cs typeface="Calibri Light" panose="020F0302020204030204" pitchFamily="34" charset="0"/>
              </a:rPr>
              <a:t>m</a:t>
            </a:r>
            <a:r>
              <a:rPr lang="he-IL" sz="1600" dirty="0">
                <a:latin typeface="Calibri Light" panose="020F0302020204030204" pitchFamily="34" charset="0"/>
                <a:cs typeface="Calibri Light" panose="020F0302020204030204" pitchFamily="34" charset="0"/>
              </a:rPr>
              <a:t>, אך ערך </a:t>
            </a:r>
            <a:r>
              <a:rPr lang="en-US" sz="1600" dirty="0">
                <a:latin typeface="Calibri Light" panose="020F0302020204030204" pitchFamily="34" charset="0"/>
                <a:cs typeface="Calibri Light" panose="020F0302020204030204" pitchFamily="34" charset="0"/>
              </a:rPr>
              <a:t>k</a:t>
            </a:r>
            <a:r>
              <a:rPr lang="he-IL" sz="1600" dirty="0">
                <a:latin typeface="Calibri Light" panose="020F0302020204030204" pitchFamily="34" charset="0"/>
                <a:cs typeface="Calibri Light" panose="020F0302020204030204" pitchFamily="34" charset="0"/>
              </a:rPr>
              <a:t> הוצב בצורה לא מדויקת לפי טווח ערכים. </a:t>
            </a:r>
          </a:p>
        </p:txBody>
      </p:sp>
      <p:graphicFrame>
        <p:nvGraphicFramePr>
          <p:cNvPr id="5" name="Chart 4">
            <a:extLst>
              <a:ext uri="{FF2B5EF4-FFF2-40B4-BE49-F238E27FC236}">
                <a16:creationId xmlns:a16="http://schemas.microsoft.com/office/drawing/2014/main" id="{8DE4A33E-E3DE-4D58-A771-507F67E1900A}"/>
              </a:ext>
            </a:extLst>
          </p:cNvPr>
          <p:cNvGraphicFramePr/>
          <p:nvPr/>
        </p:nvGraphicFramePr>
        <p:xfrm>
          <a:off x="4082716" y="2302042"/>
          <a:ext cx="4796589" cy="2737185"/>
        </p:xfrm>
        <a:graphic>
          <a:graphicData uri="http://schemas.openxmlformats.org/drawingml/2006/chart">
            <c:chart xmlns:c="http://schemas.openxmlformats.org/drawingml/2006/chart" xmlns:r="http://schemas.openxmlformats.org/officeDocument/2006/relationships" r:id="rId2"/>
          </a:graphicData>
        </a:graphic>
      </p:graphicFrame>
      <p:sp>
        <p:nvSpPr>
          <p:cNvPr id="6" name="TextBox 5">
            <a:extLst>
              <a:ext uri="{FF2B5EF4-FFF2-40B4-BE49-F238E27FC236}">
                <a16:creationId xmlns:a16="http://schemas.microsoft.com/office/drawing/2014/main" id="{CC3E3BE3-FF21-4DC9-86B8-EA7B7833299F}"/>
              </a:ext>
            </a:extLst>
          </p:cNvPr>
          <p:cNvSpPr txBox="1"/>
          <p:nvPr/>
        </p:nvSpPr>
        <p:spPr>
          <a:xfrm>
            <a:off x="401053" y="2303735"/>
            <a:ext cx="3601452" cy="1254446"/>
          </a:xfrm>
          <a:prstGeom prst="rect">
            <a:avLst/>
          </a:prstGeom>
          <a:noFill/>
        </p:spPr>
        <p:txBody>
          <a:bodyPr wrap="square" rtlCol="0">
            <a:spAutoFit/>
          </a:bodyPr>
          <a:lstStyle/>
          <a:p>
            <a:pPr algn="r" rtl="1">
              <a:lnSpc>
                <a:spcPct val="120000"/>
              </a:lnSpc>
              <a:spcAft>
                <a:spcPts val="600"/>
              </a:spcAft>
            </a:pPr>
            <a:r>
              <a:rPr lang="he-IL" sz="1600" dirty="0">
                <a:latin typeface="Calibri Light" panose="020F0302020204030204" pitchFamily="34" charset="0"/>
                <a:cs typeface="Calibri Light" panose="020F0302020204030204" pitchFamily="34" charset="0"/>
              </a:rPr>
              <a:t>ניתן לראות כי התוצאות לא תואמות אחת לשנייה, אנחנו סבורים כי אי ההתאמה נובע מאי ידיעת ערכו המדויק של </a:t>
            </a:r>
            <a:r>
              <a:rPr lang="en-US" sz="1600" dirty="0">
                <a:latin typeface="Calibri Light" panose="020F0302020204030204" pitchFamily="34" charset="0"/>
                <a:cs typeface="Calibri Light" panose="020F0302020204030204" pitchFamily="34" charset="0"/>
              </a:rPr>
              <a:t>k</a:t>
            </a:r>
            <a:r>
              <a:rPr lang="he-IL" sz="1600" dirty="0">
                <a:latin typeface="Calibri Light" panose="020F0302020204030204" pitchFamily="34" charset="0"/>
                <a:cs typeface="Calibri Light" panose="020F0302020204030204" pitchFamily="34" charset="0"/>
              </a:rPr>
              <a:t>. לכן ניסינו לחשב את ערכו. </a:t>
            </a:r>
            <a:endParaRPr lang="en-US" sz="1600" dirty="0">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382890563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594D7060-E525-4777-92A0-989CE457E4C7}"/>
                  </a:ext>
                </a:extLst>
              </p:cNvPr>
              <p:cNvSpPr txBox="1"/>
              <p:nvPr/>
            </p:nvSpPr>
            <p:spPr>
              <a:xfrm>
                <a:off x="4395102" y="790715"/>
                <a:ext cx="4435859" cy="1777666"/>
              </a:xfrm>
              <a:prstGeom prst="rect">
                <a:avLst/>
              </a:prstGeom>
              <a:noFill/>
            </p:spPr>
            <p:txBody>
              <a:bodyPr wrap="square" rtlCol="0">
                <a:spAutoFit/>
              </a:bodyPr>
              <a:lstStyle/>
              <a:p>
                <a:pPr algn="r" rtl="1">
                  <a:lnSpc>
                    <a:spcPct val="120000"/>
                  </a:lnSpc>
                  <a:spcAft>
                    <a:spcPts val="600"/>
                  </a:spcAft>
                </a:pPr>
                <a:r>
                  <a:rPr lang="he-IL" sz="2000" u="sng" dirty="0">
                    <a:latin typeface="Calibri Light" panose="020F0302020204030204" pitchFamily="34" charset="0"/>
                    <a:cs typeface="Calibri Light" panose="020F0302020204030204" pitchFamily="34" charset="0"/>
                  </a:rPr>
                  <a:t>חישוב ערכו של </a:t>
                </a:r>
                <a:r>
                  <a:rPr lang="en-US" sz="2000" u="sng" dirty="0">
                    <a:latin typeface="Calibri Light" panose="020F0302020204030204" pitchFamily="34" charset="0"/>
                    <a:cs typeface="Calibri Light" panose="020F0302020204030204" pitchFamily="34" charset="0"/>
                  </a:rPr>
                  <a:t>k</a:t>
                </a:r>
                <a:r>
                  <a:rPr lang="he-IL" sz="2000" u="sng" dirty="0">
                    <a:latin typeface="Calibri Light" panose="020F0302020204030204" pitchFamily="34" charset="0"/>
                    <a:cs typeface="Calibri Light" panose="020F0302020204030204" pitchFamily="34" charset="0"/>
                  </a:rPr>
                  <a:t> לפי ההספק</a:t>
                </a:r>
              </a:p>
              <a:p>
                <a:pPr algn="r" rtl="1">
                  <a:lnSpc>
                    <a:spcPct val="120000"/>
                  </a:lnSpc>
                  <a:spcAft>
                    <a:spcPts val="600"/>
                  </a:spcAft>
                </a:pPr>
                <a:r>
                  <a:rPr lang="he-IL" sz="1600" dirty="0">
                    <a:latin typeface="Calibri Light" panose="020F0302020204030204" pitchFamily="34" charset="0"/>
                    <a:cs typeface="Calibri Light" panose="020F0302020204030204" pitchFamily="34" charset="0"/>
                  </a:rPr>
                  <a:t>הספק התנור הינו כמות האנרגיה שמפיק התנור בפרק זמן, אשר שווה לשטף החום הנכנס למוט מן התנור. </a:t>
                </a:r>
              </a:p>
              <a:p>
                <a:pPr algn="r" rtl="1">
                  <a:lnSpc>
                    <a:spcPct val="120000"/>
                  </a:lnSpc>
                  <a:spcAft>
                    <a:spcPts val="600"/>
                  </a:spcAft>
                </a:pPr>
                <a:r>
                  <a:rPr lang="he-IL" sz="1600" dirty="0">
                    <a:latin typeface="Calibri Light" panose="020F0302020204030204" pitchFamily="34" charset="0"/>
                    <a:cs typeface="Calibri Light" panose="020F0302020204030204" pitchFamily="34" charset="0"/>
                  </a:rPr>
                  <a:t>נשווה בין הספק התנור לשטף החום </a:t>
                </a:r>
                <a14:m>
                  <m:oMath xmlns:m="http://schemas.openxmlformats.org/officeDocument/2006/math">
                    <m:r>
                      <m:rPr>
                        <m:sty m:val="p"/>
                      </m:rPr>
                      <a:rPr lang="el-GR" sz="1600" i="0" smtClean="0">
                        <a:latin typeface="Cambria Math" panose="02040503050406030204" pitchFamily="18" charset="0"/>
                        <a:ea typeface="Cambria Math" panose="02040503050406030204" pitchFamily="18" charset="0"/>
                        <a:cs typeface="Calibri Light" panose="020F0302020204030204" pitchFamily="34" charset="0"/>
                      </a:rPr>
                      <m:t>Φ</m:t>
                    </m:r>
                  </m:oMath>
                </a14:m>
                <a:r>
                  <a:rPr lang="he-IL" sz="1600" dirty="0">
                    <a:latin typeface="Calibri Light" panose="020F0302020204030204" pitchFamily="34" charset="0"/>
                    <a:cs typeface="Calibri Light" panose="020F0302020204030204" pitchFamily="34" charset="0"/>
                  </a:rPr>
                  <a:t> שמבוטא על ידי חוק פורייה במיקום של 0. </a:t>
                </a:r>
              </a:p>
            </p:txBody>
          </p:sp>
        </mc:Choice>
        <mc:Fallback>
          <p:sp>
            <p:nvSpPr>
              <p:cNvPr id="4" name="TextBox 3">
                <a:extLst>
                  <a:ext uri="{FF2B5EF4-FFF2-40B4-BE49-F238E27FC236}">
                    <a16:creationId xmlns:a16="http://schemas.microsoft.com/office/drawing/2014/main" id="{594D7060-E525-4777-92A0-989CE457E4C7}"/>
                  </a:ext>
                </a:extLst>
              </p:cNvPr>
              <p:cNvSpPr txBox="1">
                <a:spLocks noRot="1" noChangeAspect="1" noMove="1" noResize="1" noEditPoints="1" noAdjustHandles="1" noChangeArrowheads="1" noChangeShapeType="1" noTextEdit="1"/>
              </p:cNvSpPr>
              <p:nvPr/>
            </p:nvSpPr>
            <p:spPr>
              <a:xfrm>
                <a:off x="4395102" y="790715"/>
                <a:ext cx="4435859" cy="1777666"/>
              </a:xfrm>
              <a:prstGeom prst="rect">
                <a:avLst/>
              </a:prstGeom>
              <a:blipFill>
                <a:blip r:embed="rId2"/>
                <a:stretch>
                  <a:fillRect l="-824" r="-1374" b="-378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F0DBE24E-741C-4DF0-9396-FFF038B2B7A4}"/>
                  </a:ext>
                </a:extLst>
              </p:cNvPr>
              <p:cNvSpPr txBox="1"/>
              <p:nvPr/>
            </p:nvSpPr>
            <p:spPr>
              <a:xfrm>
                <a:off x="0" y="1194322"/>
                <a:ext cx="4275438" cy="1377428"/>
              </a:xfrm>
              <a:prstGeom prst="rect">
                <a:avLst/>
              </a:prstGeom>
              <a:noFill/>
            </p:spPr>
            <p:txBody>
              <a:bodyPr wrap="square" anchor="ctr">
                <a:spAutoFit/>
              </a:bodyPr>
              <a:lstStyle/>
              <a:p>
                <a:pPr algn="ctr">
                  <a:spcAft>
                    <a:spcPts val="1200"/>
                  </a:spcAft>
                </a:pPr>
                <a14:m>
                  <m:oMathPara xmlns:m="http://schemas.openxmlformats.org/officeDocument/2006/math">
                    <m:oMathParaPr>
                      <m:jc m:val="centerGroup"/>
                    </m:oMathParaPr>
                    <m:oMath xmlns:m="http://schemas.openxmlformats.org/officeDocument/2006/math">
                      <m:r>
                        <m:rPr>
                          <m:sty m:val="p"/>
                        </m:rPr>
                        <a:rPr lang="el-GR" sz="1400" i="0" smtClean="0">
                          <a:latin typeface="Cambria Math" panose="02040503050406030204" pitchFamily="18" charset="0"/>
                          <a:ea typeface="Cambria Math" panose="02040503050406030204" pitchFamily="18" charset="0"/>
                          <a:cs typeface="Calibri Light" panose="020F0302020204030204" pitchFamily="34" charset="0"/>
                        </a:rPr>
                        <m:t>Φ</m:t>
                      </m:r>
                      <m:d>
                        <m:dPr>
                          <m:ctrlPr>
                            <a:rPr lang="en-US" sz="1400" b="0" i="1" smtClean="0">
                              <a:latin typeface="Cambria Math" panose="02040503050406030204" pitchFamily="18" charset="0"/>
                              <a:ea typeface="Cambria Math" panose="02040503050406030204" pitchFamily="18" charset="0"/>
                              <a:cs typeface="Calibri Light" panose="020F0302020204030204" pitchFamily="34" charset="0"/>
                            </a:rPr>
                          </m:ctrlPr>
                        </m:dPr>
                        <m:e>
                          <m:r>
                            <a:rPr lang="he-IL" sz="1400" b="0" i="0" smtClean="0">
                              <a:latin typeface="Cambria Math" panose="02040503050406030204" pitchFamily="18" charset="0"/>
                              <a:ea typeface="Cambria Math" panose="02040503050406030204" pitchFamily="18" charset="0"/>
                              <a:cs typeface="Calibri Light" panose="020F0302020204030204" pitchFamily="34" charset="0"/>
                            </a:rPr>
                            <m:t>0</m:t>
                          </m:r>
                        </m:e>
                      </m:d>
                      <m:r>
                        <a:rPr lang="en-US" sz="1400" b="0" i="0" smtClean="0">
                          <a:latin typeface="Cambria Math" panose="02040503050406030204" pitchFamily="18" charset="0"/>
                          <a:ea typeface="Cambria Math" panose="02040503050406030204" pitchFamily="18" charset="0"/>
                          <a:cs typeface="Calibri Light" panose="020F0302020204030204" pitchFamily="34" charset="0"/>
                        </a:rPr>
                        <m:t>=</m:t>
                      </m:r>
                      <m:r>
                        <m:rPr>
                          <m:sty m:val="p"/>
                        </m:rPr>
                        <a:rPr lang="en-US" sz="1400" b="0" i="0" smtClean="0">
                          <a:latin typeface="Cambria Math" panose="02040503050406030204" pitchFamily="18" charset="0"/>
                          <a:ea typeface="Cambria Math" panose="02040503050406030204" pitchFamily="18" charset="0"/>
                          <a:cs typeface="Calibri Light" panose="020F0302020204030204" pitchFamily="34" charset="0"/>
                        </a:rPr>
                        <m:t>k</m:t>
                      </m:r>
                      <m:r>
                        <a:rPr lang="en-US" sz="1400" b="0" i="0" smtClean="0">
                          <a:latin typeface="Cambria Math" panose="02040503050406030204" pitchFamily="18" charset="0"/>
                          <a:ea typeface="Cambria Math" panose="02040503050406030204" pitchFamily="18" charset="0"/>
                          <a:cs typeface="Calibri Light" panose="020F0302020204030204" pitchFamily="34" charset="0"/>
                        </a:rPr>
                        <m:t>∗</m:t>
                      </m:r>
                      <m:r>
                        <m:rPr>
                          <m:sty m:val="p"/>
                        </m:rPr>
                        <a:rPr lang="en-US" sz="1400" b="0" i="0" smtClean="0">
                          <a:latin typeface="Cambria Math" panose="02040503050406030204" pitchFamily="18" charset="0"/>
                          <a:ea typeface="Cambria Math" panose="02040503050406030204" pitchFamily="18" charset="0"/>
                          <a:cs typeface="Calibri Light" panose="020F0302020204030204" pitchFamily="34" charset="0"/>
                        </a:rPr>
                        <m:t>A</m:t>
                      </m:r>
                      <m:r>
                        <a:rPr lang="en-US" sz="1400" b="0" i="0" smtClean="0">
                          <a:latin typeface="Cambria Math" panose="02040503050406030204" pitchFamily="18" charset="0"/>
                          <a:ea typeface="Cambria Math" panose="02040503050406030204" pitchFamily="18" charset="0"/>
                          <a:cs typeface="Calibri Light" panose="020F0302020204030204" pitchFamily="34" charset="0"/>
                        </a:rPr>
                        <m:t>∗</m:t>
                      </m:r>
                      <m:sSub>
                        <m:sSubPr>
                          <m:ctrlPr>
                            <a:rPr lang="en-US" sz="1400" b="0" i="1" smtClean="0">
                              <a:latin typeface="Cambria Math" panose="02040503050406030204" pitchFamily="18" charset="0"/>
                              <a:ea typeface="Cambria Math" panose="02040503050406030204" pitchFamily="18" charset="0"/>
                              <a:cs typeface="Calibri Light" panose="020F0302020204030204" pitchFamily="34" charset="0"/>
                            </a:rPr>
                          </m:ctrlPr>
                        </m:sSubPr>
                        <m:e>
                          <m:d>
                            <m:dPr>
                              <m:begChr m:val=""/>
                              <m:endChr m:val="|"/>
                              <m:ctrlPr>
                                <a:rPr lang="en-US" sz="1400" i="1">
                                  <a:latin typeface="Cambria Math" panose="02040503050406030204" pitchFamily="18" charset="0"/>
                                  <a:ea typeface="Cambria Math" panose="02040503050406030204" pitchFamily="18" charset="0"/>
                                  <a:cs typeface="Calibri Light" panose="020F0302020204030204" pitchFamily="34" charset="0"/>
                                </a:rPr>
                              </m:ctrlPr>
                            </m:dPr>
                            <m:e>
                              <m:f>
                                <m:fPr>
                                  <m:ctrlPr>
                                    <a:rPr lang="en-US" sz="1400" i="1">
                                      <a:latin typeface="Cambria Math" panose="02040503050406030204" pitchFamily="18" charset="0"/>
                                      <a:ea typeface="Cambria Math" panose="02040503050406030204" pitchFamily="18" charset="0"/>
                                      <a:cs typeface="Calibri Light" panose="020F0302020204030204" pitchFamily="34" charset="0"/>
                                    </a:rPr>
                                  </m:ctrlPr>
                                </m:fPr>
                                <m:num>
                                  <m:r>
                                    <m:rPr>
                                      <m:sty m:val="p"/>
                                    </m:rPr>
                                    <a:rPr lang="en-US" sz="1400" i="0" smtClean="0">
                                      <a:latin typeface="Cambria Math" panose="02040503050406030204" pitchFamily="18" charset="0"/>
                                      <a:ea typeface="Cambria Math" panose="02040503050406030204" pitchFamily="18" charset="0"/>
                                      <a:cs typeface="Calibri Light" panose="020F0302020204030204" pitchFamily="34" charset="0"/>
                                    </a:rPr>
                                    <m:t>dT</m:t>
                                  </m:r>
                                </m:num>
                                <m:den>
                                  <m:r>
                                    <m:rPr>
                                      <m:sty m:val="p"/>
                                    </m:rPr>
                                    <a:rPr lang="en-US" sz="1400" i="0" smtClean="0">
                                      <a:latin typeface="Cambria Math" panose="02040503050406030204" pitchFamily="18" charset="0"/>
                                      <a:ea typeface="Cambria Math" panose="02040503050406030204" pitchFamily="18" charset="0"/>
                                      <a:cs typeface="Calibri Light" panose="020F0302020204030204" pitchFamily="34" charset="0"/>
                                    </a:rPr>
                                    <m:t>dx</m:t>
                                  </m:r>
                                </m:den>
                              </m:f>
                            </m:e>
                          </m:d>
                        </m:e>
                        <m:sub>
                          <m:r>
                            <m:rPr>
                              <m:sty m:val="p"/>
                            </m:rPr>
                            <a:rPr lang="en-US" sz="1400" b="0" i="0" smtClean="0">
                              <a:latin typeface="Cambria Math" panose="02040503050406030204" pitchFamily="18" charset="0"/>
                              <a:ea typeface="Cambria Math" panose="02040503050406030204" pitchFamily="18" charset="0"/>
                              <a:cs typeface="Calibri Light" panose="020F0302020204030204" pitchFamily="34" charset="0"/>
                            </a:rPr>
                            <m:t>x</m:t>
                          </m:r>
                          <m:r>
                            <a:rPr lang="en-US" sz="1400" b="0" i="0" smtClean="0">
                              <a:latin typeface="Cambria Math" panose="02040503050406030204" pitchFamily="18" charset="0"/>
                              <a:ea typeface="Cambria Math" panose="02040503050406030204" pitchFamily="18" charset="0"/>
                              <a:cs typeface="Calibri Light" panose="020F0302020204030204" pitchFamily="34" charset="0"/>
                            </a:rPr>
                            <m:t>=</m:t>
                          </m:r>
                          <m:r>
                            <a:rPr lang="en-US" sz="1400" b="0" i="0" smtClean="0">
                              <a:latin typeface="Cambria Math" panose="02040503050406030204" pitchFamily="18" charset="0"/>
                              <a:ea typeface="Cambria Math" panose="02040503050406030204" pitchFamily="18" charset="0"/>
                              <a:cs typeface="Calibri Light" panose="020F0302020204030204" pitchFamily="34" charset="0"/>
                            </a:rPr>
                            <m:t>0</m:t>
                          </m:r>
                        </m:sub>
                      </m:sSub>
                      <m:r>
                        <a:rPr lang="he-IL" sz="1400" b="0" i="0" smtClean="0">
                          <a:latin typeface="Cambria Math" panose="02040503050406030204" pitchFamily="18" charset="0"/>
                          <a:ea typeface="Cambria Math" panose="02040503050406030204" pitchFamily="18" charset="0"/>
                          <a:cs typeface="Calibri Light" panose="020F0302020204030204" pitchFamily="34" charset="0"/>
                        </a:rPr>
                        <m:t>=</m:t>
                      </m:r>
                      <m:sSub>
                        <m:sSubPr>
                          <m:ctrlPr>
                            <a:rPr lang="he-IL" sz="1400" b="0" i="1" smtClean="0">
                              <a:latin typeface="Cambria Math" panose="02040503050406030204" pitchFamily="18" charset="0"/>
                              <a:ea typeface="Cambria Math" panose="02040503050406030204" pitchFamily="18" charset="0"/>
                              <a:cs typeface="Calibri Light" panose="020F0302020204030204" pitchFamily="34" charset="0"/>
                            </a:rPr>
                          </m:ctrlPr>
                        </m:sSubPr>
                        <m:e>
                          <m:r>
                            <m:rPr>
                              <m:sty m:val="p"/>
                            </m:rPr>
                            <a:rPr lang="en-US" sz="1400" b="0" i="0" smtClean="0">
                              <a:latin typeface="Cambria Math" panose="02040503050406030204" pitchFamily="18" charset="0"/>
                              <a:ea typeface="Cambria Math" panose="02040503050406030204" pitchFamily="18" charset="0"/>
                              <a:cs typeface="Calibri Light" panose="020F0302020204030204" pitchFamily="34" charset="0"/>
                            </a:rPr>
                            <m:t>P</m:t>
                          </m:r>
                        </m:e>
                        <m:sub>
                          <m:r>
                            <a:rPr lang="he-IL" sz="1400" b="0" i="0" smtClean="0">
                              <a:latin typeface="Cambria Math" panose="02040503050406030204" pitchFamily="18" charset="0"/>
                              <a:ea typeface="Cambria Math" panose="02040503050406030204" pitchFamily="18" charset="0"/>
                              <a:cs typeface="Calibri Light" panose="020F0302020204030204" pitchFamily="34" charset="0"/>
                            </a:rPr>
                            <m:t>הספק</m:t>
                          </m:r>
                        </m:sub>
                      </m:sSub>
                    </m:oMath>
                  </m:oMathPara>
                </a14:m>
                <a:endParaRPr lang="he-IL" sz="1400" dirty="0">
                  <a:latin typeface="Cambria Math" panose="02040503050406030204" pitchFamily="18" charset="0"/>
                  <a:ea typeface="Cambria Math" panose="02040503050406030204" pitchFamily="18" charset="0"/>
                </a:endParaRPr>
              </a:p>
              <a:p>
                <a:pPr algn="ctr">
                  <a:spcAft>
                    <a:spcPts val="1200"/>
                  </a:spcAft>
                </a:pPr>
                <a14:m>
                  <m:oMathPara xmlns:m="http://schemas.openxmlformats.org/officeDocument/2006/math">
                    <m:oMathParaPr>
                      <m:jc m:val="centerGroup"/>
                    </m:oMathParaPr>
                    <m:oMath xmlns:m="http://schemas.openxmlformats.org/officeDocument/2006/math">
                      <m:r>
                        <m:rPr>
                          <m:sty m:val="p"/>
                        </m:rPr>
                        <a:rPr lang="en-US" sz="1400" i="0" smtClean="0">
                          <a:effectLst/>
                          <a:latin typeface="Cambria Math" panose="02040503050406030204" pitchFamily="18" charset="0"/>
                          <a:ea typeface="Cambria Math" panose="02040503050406030204" pitchFamily="18" charset="0"/>
                          <a:cs typeface="David" panose="020E0502060401010101" pitchFamily="34" charset="-79"/>
                        </a:rPr>
                        <m:t>k</m:t>
                      </m:r>
                      <m:r>
                        <a:rPr lang="en-US" sz="1400" i="0" smtClean="0">
                          <a:effectLst/>
                          <a:latin typeface="Cambria Math" panose="02040503050406030204" pitchFamily="18" charset="0"/>
                          <a:ea typeface="Cambria Math" panose="02040503050406030204" pitchFamily="18" charset="0"/>
                          <a:cs typeface="David" panose="020E0502060401010101" pitchFamily="34" charset="-79"/>
                        </a:rPr>
                        <m:t>=</m:t>
                      </m:r>
                      <m:f>
                        <m:fPr>
                          <m:ctrlPr>
                            <a:rPr lang="en-US" sz="1400" i="1">
                              <a:effectLst/>
                              <a:latin typeface="Cambria Math" panose="02040503050406030204" pitchFamily="18" charset="0"/>
                              <a:ea typeface="Cambria Math" panose="02040503050406030204" pitchFamily="18" charset="0"/>
                            </a:rPr>
                          </m:ctrlPr>
                        </m:fPr>
                        <m:num>
                          <m:sSub>
                            <m:sSubPr>
                              <m:ctrlPr>
                                <a:rPr lang="he-IL" sz="1400" i="1">
                                  <a:latin typeface="Cambria Math" panose="02040503050406030204" pitchFamily="18" charset="0"/>
                                  <a:ea typeface="Cambria Math" panose="02040503050406030204" pitchFamily="18" charset="0"/>
                                  <a:cs typeface="Calibri Light" panose="020F0302020204030204" pitchFamily="34" charset="0"/>
                                </a:rPr>
                              </m:ctrlPr>
                            </m:sSubPr>
                            <m:e>
                              <m:r>
                                <m:rPr>
                                  <m:sty m:val="p"/>
                                </m:rPr>
                                <a:rPr lang="en-US" sz="1400">
                                  <a:latin typeface="Cambria Math" panose="02040503050406030204" pitchFamily="18" charset="0"/>
                                  <a:ea typeface="Cambria Math" panose="02040503050406030204" pitchFamily="18" charset="0"/>
                                  <a:cs typeface="Calibri Light" panose="020F0302020204030204" pitchFamily="34" charset="0"/>
                                </a:rPr>
                                <m:t>P</m:t>
                              </m:r>
                            </m:e>
                            <m:sub>
                              <m:r>
                                <a:rPr lang="he-IL" sz="1400">
                                  <a:latin typeface="Cambria Math" panose="02040503050406030204" pitchFamily="18" charset="0"/>
                                  <a:ea typeface="Cambria Math" panose="02040503050406030204" pitchFamily="18" charset="0"/>
                                  <a:cs typeface="Calibri Light" panose="020F0302020204030204" pitchFamily="34" charset="0"/>
                                </a:rPr>
                                <m:t>הספק</m:t>
                              </m:r>
                            </m:sub>
                          </m:sSub>
                        </m:num>
                        <m:den>
                          <m:r>
                            <m:rPr>
                              <m:sty m:val="p"/>
                            </m:rPr>
                            <a:rPr lang="en-US" sz="1400" i="0" smtClean="0">
                              <a:effectLst/>
                              <a:latin typeface="Cambria Math" panose="02040503050406030204" pitchFamily="18" charset="0"/>
                              <a:ea typeface="Cambria Math" panose="02040503050406030204" pitchFamily="18" charset="0"/>
                              <a:cs typeface="David" panose="020E0502060401010101" pitchFamily="34" charset="-79"/>
                            </a:rPr>
                            <m:t>A</m:t>
                          </m:r>
                          <m:r>
                            <a:rPr lang="en-US" sz="1400" i="0" smtClean="0">
                              <a:effectLst/>
                              <a:latin typeface="Cambria Math" panose="02040503050406030204" pitchFamily="18" charset="0"/>
                              <a:ea typeface="Cambria Math" panose="02040503050406030204" pitchFamily="18" charset="0"/>
                              <a:cs typeface="David" panose="020E0502060401010101" pitchFamily="34" charset="-79"/>
                            </a:rPr>
                            <m:t>∗</m:t>
                          </m:r>
                          <m:r>
                            <m:rPr>
                              <m:sty m:val="p"/>
                            </m:rPr>
                            <a:rPr lang="en-US" sz="1400" i="0" smtClean="0">
                              <a:effectLst/>
                              <a:latin typeface="Cambria Math" panose="02040503050406030204" pitchFamily="18" charset="0"/>
                              <a:ea typeface="Cambria Math" panose="02040503050406030204" pitchFamily="18" charset="0"/>
                              <a:cs typeface="David" panose="020E0502060401010101" pitchFamily="34" charset="-79"/>
                            </a:rPr>
                            <m:t>M</m:t>
                          </m:r>
                          <m:r>
                            <a:rPr lang="en-US" sz="1400" i="0" smtClean="0">
                              <a:effectLst/>
                              <a:latin typeface="Cambria Math" panose="02040503050406030204" pitchFamily="18" charset="0"/>
                              <a:ea typeface="Cambria Math" panose="02040503050406030204" pitchFamily="18" charset="0"/>
                              <a:cs typeface="David" panose="020E0502060401010101" pitchFamily="34" charset="-79"/>
                            </a:rPr>
                            <m:t>∗</m:t>
                          </m:r>
                          <m:sSub>
                            <m:sSubPr>
                              <m:ctrlPr>
                                <a:rPr lang="en-US" sz="1400" i="1">
                                  <a:effectLst/>
                                  <a:latin typeface="Cambria Math" panose="02040503050406030204" pitchFamily="18" charset="0"/>
                                  <a:ea typeface="Cambria Math" panose="02040503050406030204" pitchFamily="18" charset="0"/>
                                </a:rPr>
                              </m:ctrlPr>
                            </m:sSubPr>
                            <m:e>
                              <m:r>
                                <m:rPr>
                                  <m:sty m:val="p"/>
                                </m:rPr>
                                <a:rPr lang="en-US" sz="1400" i="0" smtClean="0">
                                  <a:effectLst/>
                                  <a:latin typeface="Cambria Math" panose="02040503050406030204" pitchFamily="18" charset="0"/>
                                  <a:ea typeface="Cambria Math" panose="02040503050406030204" pitchFamily="18" charset="0"/>
                                  <a:cs typeface="David" panose="020E0502060401010101" pitchFamily="34" charset="-79"/>
                                </a:rPr>
                                <m:t>T</m:t>
                              </m:r>
                            </m:e>
                            <m:sub>
                              <m:r>
                                <a:rPr lang="en-US" sz="1400" i="0" smtClean="0">
                                  <a:effectLst/>
                                  <a:latin typeface="Cambria Math" panose="02040503050406030204" pitchFamily="18" charset="0"/>
                                  <a:ea typeface="Cambria Math" panose="02040503050406030204" pitchFamily="18" charset="0"/>
                                  <a:cs typeface="David" panose="020E0502060401010101" pitchFamily="34" charset="-79"/>
                                </a:rPr>
                                <m:t>1</m:t>
                              </m:r>
                            </m:sub>
                          </m:sSub>
                        </m:den>
                      </m:f>
                      <m:r>
                        <a:rPr lang="en-US" sz="1400" i="0" smtClean="0">
                          <a:effectLst/>
                          <a:latin typeface="Cambria Math" panose="02040503050406030204" pitchFamily="18" charset="0"/>
                          <a:ea typeface="Cambria Math" panose="02040503050406030204" pitchFamily="18" charset="0"/>
                          <a:cs typeface="David" panose="020E0502060401010101" pitchFamily="34" charset="-79"/>
                        </a:rPr>
                        <m:t>∗</m:t>
                      </m:r>
                      <m:f>
                        <m:fPr>
                          <m:ctrlPr>
                            <a:rPr lang="en-US" sz="1400" i="1">
                              <a:effectLst/>
                              <a:latin typeface="Cambria Math" panose="02040503050406030204" pitchFamily="18" charset="0"/>
                              <a:ea typeface="Cambria Math" panose="02040503050406030204" pitchFamily="18" charset="0"/>
                            </a:rPr>
                          </m:ctrlPr>
                        </m:fPr>
                        <m:num>
                          <m:r>
                            <m:rPr>
                              <m:sty m:val="p"/>
                            </m:rPr>
                            <a:rPr lang="en-US" sz="1400" i="0" smtClean="0">
                              <a:effectLst/>
                              <a:latin typeface="Cambria Math" panose="02040503050406030204" pitchFamily="18" charset="0"/>
                              <a:ea typeface="Cambria Math" panose="02040503050406030204" pitchFamily="18" charset="0"/>
                              <a:cs typeface="David" panose="020E0502060401010101" pitchFamily="34" charset="-79"/>
                            </a:rPr>
                            <m:t>a</m:t>
                          </m:r>
                          <m:r>
                            <a:rPr lang="en-US" sz="1400" i="0" smtClean="0">
                              <a:effectLst/>
                              <a:latin typeface="Cambria Math" panose="02040503050406030204" pitchFamily="18" charset="0"/>
                              <a:ea typeface="Cambria Math" panose="02040503050406030204" pitchFamily="18" charset="0"/>
                              <a:cs typeface="David" panose="020E0502060401010101" pitchFamily="34" charset="-79"/>
                            </a:rPr>
                            <m:t>∗</m:t>
                          </m:r>
                          <m:sSup>
                            <m:sSupPr>
                              <m:ctrlPr>
                                <a:rPr lang="en-US" sz="1400" i="1">
                                  <a:effectLst/>
                                  <a:latin typeface="Cambria Math" panose="02040503050406030204" pitchFamily="18" charset="0"/>
                                  <a:ea typeface="Cambria Math" panose="02040503050406030204" pitchFamily="18" charset="0"/>
                                </a:rPr>
                              </m:ctrlPr>
                            </m:sSupPr>
                            <m:e>
                              <m:r>
                                <m:rPr>
                                  <m:sty m:val="p"/>
                                </m:rPr>
                                <a:rPr lang="en-US" sz="1400" i="0" smtClean="0">
                                  <a:effectLst/>
                                  <a:latin typeface="Cambria Math" panose="02040503050406030204" pitchFamily="18" charset="0"/>
                                  <a:ea typeface="Cambria Math" panose="02040503050406030204" pitchFamily="18" charset="0"/>
                                  <a:cs typeface="David" panose="020E0502060401010101" pitchFamily="34" charset="-79"/>
                                </a:rPr>
                                <m:t>M</m:t>
                              </m:r>
                            </m:e>
                            <m:sup>
                              <m:r>
                                <a:rPr lang="en-US" sz="1400" i="0" smtClean="0">
                                  <a:effectLst/>
                                  <a:latin typeface="Cambria Math" panose="02040503050406030204" pitchFamily="18" charset="0"/>
                                  <a:ea typeface="Cambria Math" panose="02040503050406030204" pitchFamily="18" charset="0"/>
                                  <a:cs typeface="David" panose="020E0502060401010101" pitchFamily="34" charset="-79"/>
                                </a:rPr>
                                <m:t>2</m:t>
                              </m:r>
                            </m:sup>
                          </m:sSup>
                          <m:r>
                            <a:rPr lang="en-US" sz="1400" i="0" smtClean="0">
                              <a:effectLst/>
                              <a:latin typeface="Cambria Math" panose="02040503050406030204" pitchFamily="18" charset="0"/>
                              <a:ea typeface="Cambria Math" panose="02040503050406030204" pitchFamily="18" charset="0"/>
                              <a:cs typeface="David" panose="020E0502060401010101" pitchFamily="34" charset="-79"/>
                            </a:rPr>
                            <m:t>∗</m:t>
                          </m:r>
                          <m:func>
                            <m:funcPr>
                              <m:ctrlPr>
                                <a:rPr lang="en-US" sz="1400" i="1">
                                  <a:effectLst/>
                                  <a:latin typeface="Cambria Math" panose="02040503050406030204" pitchFamily="18" charset="0"/>
                                  <a:ea typeface="Cambria Math" panose="02040503050406030204" pitchFamily="18" charset="0"/>
                                </a:rPr>
                              </m:ctrlPr>
                            </m:funcPr>
                            <m:fName>
                              <m:r>
                                <m:rPr>
                                  <m:sty m:val="p"/>
                                </m:rPr>
                                <a:rPr lang="en-US" sz="1400" i="0" smtClean="0">
                                  <a:effectLst/>
                                  <a:latin typeface="Cambria Math" panose="02040503050406030204" pitchFamily="18" charset="0"/>
                                  <a:ea typeface="Cambria Math" panose="02040503050406030204" pitchFamily="18" charset="0"/>
                                  <a:cs typeface="David" panose="020E0502060401010101" pitchFamily="34" charset="-79"/>
                                </a:rPr>
                                <m:t>sinh</m:t>
                              </m:r>
                            </m:fName>
                            <m:e>
                              <m:d>
                                <m:dPr>
                                  <m:ctrlPr>
                                    <a:rPr lang="en-US" sz="1400" i="1">
                                      <a:effectLst/>
                                      <a:latin typeface="Cambria Math" panose="02040503050406030204" pitchFamily="18" charset="0"/>
                                      <a:ea typeface="Cambria Math" panose="02040503050406030204" pitchFamily="18" charset="0"/>
                                    </a:rPr>
                                  </m:ctrlPr>
                                </m:dPr>
                                <m:e>
                                  <m:r>
                                    <m:rPr>
                                      <m:sty m:val="p"/>
                                    </m:rPr>
                                    <a:rPr lang="en-US" sz="1400" i="0" smtClean="0">
                                      <a:effectLst/>
                                      <a:latin typeface="Cambria Math" panose="02040503050406030204" pitchFamily="18" charset="0"/>
                                      <a:ea typeface="Cambria Math" panose="02040503050406030204" pitchFamily="18" charset="0"/>
                                      <a:cs typeface="David" panose="020E0502060401010101" pitchFamily="34" charset="-79"/>
                                    </a:rPr>
                                    <m:t>ML</m:t>
                                  </m:r>
                                </m:e>
                              </m:d>
                            </m:e>
                          </m:func>
                          <m:r>
                            <a:rPr lang="en-US" sz="1400" i="0" smtClean="0">
                              <a:effectLst/>
                              <a:latin typeface="Cambria Math" panose="02040503050406030204" pitchFamily="18" charset="0"/>
                              <a:ea typeface="Cambria Math" panose="02040503050406030204" pitchFamily="18" charset="0"/>
                              <a:cs typeface="David" panose="020E0502060401010101" pitchFamily="34" charset="-79"/>
                            </a:rPr>
                            <m:t>+</m:t>
                          </m:r>
                          <m:r>
                            <m:rPr>
                              <m:sty m:val="p"/>
                            </m:rPr>
                            <a:rPr lang="en-US" sz="1400" i="0" smtClean="0">
                              <a:effectLst/>
                              <a:latin typeface="Cambria Math" panose="02040503050406030204" pitchFamily="18" charset="0"/>
                              <a:ea typeface="Cambria Math" panose="02040503050406030204" pitchFamily="18" charset="0"/>
                              <a:cs typeface="David" panose="020E0502060401010101" pitchFamily="34" charset="-79"/>
                            </a:rPr>
                            <m:t>p</m:t>
                          </m:r>
                          <m:r>
                            <a:rPr lang="en-US" sz="1400" i="0" smtClean="0">
                              <a:effectLst/>
                              <a:latin typeface="Cambria Math" panose="02040503050406030204" pitchFamily="18" charset="0"/>
                              <a:ea typeface="Cambria Math" panose="02040503050406030204" pitchFamily="18" charset="0"/>
                              <a:cs typeface="David" panose="020E0502060401010101" pitchFamily="34" charset="-79"/>
                            </a:rPr>
                            <m:t>∗</m:t>
                          </m:r>
                          <m:func>
                            <m:funcPr>
                              <m:ctrlPr>
                                <a:rPr lang="en-US" sz="1400" i="1">
                                  <a:effectLst/>
                                  <a:latin typeface="Cambria Math" panose="02040503050406030204" pitchFamily="18" charset="0"/>
                                  <a:ea typeface="Cambria Math" panose="02040503050406030204" pitchFamily="18" charset="0"/>
                                  <a:cs typeface="David" panose="020E0502060401010101" pitchFamily="34" charset="-79"/>
                                </a:rPr>
                              </m:ctrlPr>
                            </m:funcPr>
                            <m:fName>
                              <m:r>
                                <m:rPr>
                                  <m:sty m:val="p"/>
                                </m:rPr>
                                <a:rPr lang="en-US" sz="1400" i="0" smtClean="0">
                                  <a:effectLst/>
                                  <a:latin typeface="Cambria Math" panose="02040503050406030204" pitchFamily="18" charset="0"/>
                                  <a:ea typeface="Cambria Math" panose="02040503050406030204" pitchFamily="18" charset="0"/>
                                  <a:cs typeface="David" panose="020E0502060401010101" pitchFamily="34" charset="-79"/>
                                </a:rPr>
                                <m:t>cosh</m:t>
                              </m:r>
                            </m:fName>
                            <m:e>
                              <m:d>
                                <m:dPr>
                                  <m:ctrlPr>
                                    <a:rPr lang="en-US" sz="1400" i="1">
                                      <a:effectLst/>
                                      <a:latin typeface="Cambria Math" panose="02040503050406030204" pitchFamily="18" charset="0"/>
                                      <a:ea typeface="Cambria Math" panose="02040503050406030204" pitchFamily="18" charset="0"/>
                                      <a:cs typeface="David" panose="020E0502060401010101" pitchFamily="34" charset="-79"/>
                                    </a:rPr>
                                  </m:ctrlPr>
                                </m:dPr>
                                <m:e>
                                  <m:r>
                                    <m:rPr>
                                      <m:sty m:val="p"/>
                                    </m:rPr>
                                    <a:rPr lang="en-US" sz="1400" i="0" smtClean="0">
                                      <a:effectLst/>
                                      <a:latin typeface="Cambria Math" panose="02040503050406030204" pitchFamily="18" charset="0"/>
                                      <a:ea typeface="Cambria Math" panose="02040503050406030204" pitchFamily="18" charset="0"/>
                                      <a:cs typeface="David" panose="020E0502060401010101" pitchFamily="34" charset="-79"/>
                                    </a:rPr>
                                    <m:t>ML</m:t>
                                  </m:r>
                                </m:e>
                              </m:d>
                            </m:e>
                          </m:func>
                        </m:num>
                        <m:den>
                          <m:r>
                            <m:rPr>
                              <m:sty m:val="p"/>
                            </m:rPr>
                            <a:rPr lang="en-US" sz="1400" i="0" smtClean="0">
                              <a:effectLst/>
                              <a:latin typeface="Cambria Math" panose="02040503050406030204" pitchFamily="18" charset="0"/>
                              <a:ea typeface="Cambria Math" panose="02040503050406030204" pitchFamily="18" charset="0"/>
                              <a:cs typeface="David" panose="020E0502060401010101" pitchFamily="34" charset="-79"/>
                            </a:rPr>
                            <m:t>p</m:t>
                          </m:r>
                          <m:r>
                            <a:rPr lang="en-US" sz="1400" i="0" smtClean="0">
                              <a:effectLst/>
                              <a:latin typeface="Cambria Math" panose="02040503050406030204" pitchFamily="18" charset="0"/>
                              <a:ea typeface="Cambria Math" panose="02040503050406030204" pitchFamily="18" charset="0"/>
                              <a:cs typeface="David" panose="020E0502060401010101" pitchFamily="34" charset="-79"/>
                            </a:rPr>
                            <m:t>∗</m:t>
                          </m:r>
                          <m:func>
                            <m:funcPr>
                              <m:ctrlPr>
                                <a:rPr lang="en-US" sz="1400" i="1">
                                  <a:effectLst/>
                                  <a:latin typeface="Cambria Math" panose="02040503050406030204" pitchFamily="18" charset="0"/>
                                  <a:ea typeface="Cambria Math" panose="02040503050406030204" pitchFamily="18" charset="0"/>
                                </a:rPr>
                              </m:ctrlPr>
                            </m:funcPr>
                            <m:fName>
                              <m:r>
                                <m:rPr>
                                  <m:sty m:val="p"/>
                                </m:rPr>
                                <a:rPr lang="en-US" sz="1400" i="0" smtClean="0">
                                  <a:effectLst/>
                                  <a:latin typeface="Cambria Math" panose="02040503050406030204" pitchFamily="18" charset="0"/>
                                  <a:ea typeface="Cambria Math" panose="02040503050406030204" pitchFamily="18" charset="0"/>
                                  <a:cs typeface="David" panose="020E0502060401010101" pitchFamily="34" charset="-79"/>
                                </a:rPr>
                                <m:t>sinh</m:t>
                              </m:r>
                            </m:fName>
                            <m:e>
                              <m:d>
                                <m:dPr>
                                  <m:ctrlPr>
                                    <a:rPr lang="en-US" sz="1400" i="1">
                                      <a:effectLst/>
                                      <a:latin typeface="Cambria Math" panose="02040503050406030204" pitchFamily="18" charset="0"/>
                                      <a:ea typeface="Cambria Math" panose="02040503050406030204" pitchFamily="18" charset="0"/>
                                    </a:rPr>
                                  </m:ctrlPr>
                                </m:dPr>
                                <m:e>
                                  <m:r>
                                    <m:rPr>
                                      <m:sty m:val="p"/>
                                    </m:rPr>
                                    <a:rPr lang="en-US" sz="1400" i="0" smtClean="0">
                                      <a:effectLst/>
                                      <a:latin typeface="Cambria Math" panose="02040503050406030204" pitchFamily="18" charset="0"/>
                                      <a:ea typeface="Cambria Math" panose="02040503050406030204" pitchFamily="18" charset="0"/>
                                      <a:cs typeface="David" panose="020E0502060401010101" pitchFamily="34" charset="-79"/>
                                    </a:rPr>
                                    <m:t>ML</m:t>
                                  </m:r>
                                </m:e>
                              </m:d>
                            </m:e>
                          </m:func>
                          <m:r>
                            <a:rPr lang="en-US" sz="1400" i="0" smtClean="0">
                              <a:effectLst/>
                              <a:latin typeface="Cambria Math" panose="02040503050406030204" pitchFamily="18" charset="0"/>
                              <a:ea typeface="Cambria Math" panose="02040503050406030204" pitchFamily="18" charset="0"/>
                              <a:cs typeface="David" panose="020E0502060401010101" pitchFamily="34" charset="-79"/>
                            </a:rPr>
                            <m:t>+</m:t>
                          </m:r>
                          <m:r>
                            <m:rPr>
                              <m:sty m:val="p"/>
                            </m:rPr>
                            <a:rPr lang="en-US" sz="1400" i="0" smtClean="0">
                              <a:effectLst/>
                              <a:latin typeface="Cambria Math" panose="02040503050406030204" pitchFamily="18" charset="0"/>
                              <a:ea typeface="Cambria Math" panose="02040503050406030204" pitchFamily="18" charset="0"/>
                              <a:cs typeface="David" panose="020E0502060401010101" pitchFamily="34" charset="-79"/>
                            </a:rPr>
                            <m:t>a</m:t>
                          </m:r>
                          <m:r>
                            <a:rPr lang="en-US" sz="1400" i="0" smtClean="0">
                              <a:effectLst/>
                              <a:latin typeface="Cambria Math" panose="02040503050406030204" pitchFamily="18" charset="0"/>
                              <a:ea typeface="Cambria Math" panose="02040503050406030204" pitchFamily="18" charset="0"/>
                              <a:cs typeface="David" panose="020E0502060401010101" pitchFamily="34" charset="-79"/>
                            </a:rPr>
                            <m:t>∗</m:t>
                          </m:r>
                          <m:sSup>
                            <m:sSupPr>
                              <m:ctrlPr>
                                <a:rPr lang="en-US" sz="1400" i="1">
                                  <a:effectLst/>
                                  <a:latin typeface="Cambria Math" panose="02040503050406030204" pitchFamily="18" charset="0"/>
                                  <a:ea typeface="Cambria Math" panose="02040503050406030204" pitchFamily="18" charset="0"/>
                                </a:rPr>
                              </m:ctrlPr>
                            </m:sSupPr>
                            <m:e>
                              <m:r>
                                <m:rPr>
                                  <m:sty m:val="p"/>
                                </m:rPr>
                                <a:rPr lang="en-US" sz="1400" i="0" smtClean="0">
                                  <a:effectLst/>
                                  <a:latin typeface="Cambria Math" panose="02040503050406030204" pitchFamily="18" charset="0"/>
                                  <a:ea typeface="Cambria Math" panose="02040503050406030204" pitchFamily="18" charset="0"/>
                                  <a:cs typeface="David" panose="020E0502060401010101" pitchFamily="34" charset="-79"/>
                                </a:rPr>
                                <m:t>M</m:t>
                              </m:r>
                            </m:e>
                            <m:sup>
                              <m:r>
                                <a:rPr lang="en-US" sz="1400" i="0" smtClean="0">
                                  <a:effectLst/>
                                  <a:latin typeface="Cambria Math" panose="02040503050406030204" pitchFamily="18" charset="0"/>
                                  <a:ea typeface="Cambria Math" panose="02040503050406030204" pitchFamily="18" charset="0"/>
                                  <a:cs typeface="David" panose="020E0502060401010101" pitchFamily="34" charset="-79"/>
                                </a:rPr>
                                <m:t>2</m:t>
                              </m:r>
                            </m:sup>
                          </m:sSup>
                          <m:r>
                            <a:rPr lang="en-US" sz="1400" i="0" smtClean="0">
                              <a:effectLst/>
                              <a:latin typeface="Cambria Math" panose="02040503050406030204" pitchFamily="18" charset="0"/>
                              <a:ea typeface="Cambria Math" panose="02040503050406030204" pitchFamily="18" charset="0"/>
                              <a:cs typeface="David" panose="020E0502060401010101" pitchFamily="34" charset="-79"/>
                            </a:rPr>
                            <m:t>∗</m:t>
                          </m:r>
                          <m:func>
                            <m:funcPr>
                              <m:ctrlPr>
                                <a:rPr lang="en-US" sz="1400" i="1">
                                  <a:effectLst/>
                                  <a:latin typeface="Cambria Math" panose="02040503050406030204" pitchFamily="18" charset="0"/>
                                  <a:ea typeface="Cambria Math" panose="02040503050406030204" pitchFamily="18" charset="0"/>
                                  <a:cs typeface="David" panose="020E0502060401010101" pitchFamily="34" charset="-79"/>
                                </a:rPr>
                              </m:ctrlPr>
                            </m:funcPr>
                            <m:fName>
                              <m:r>
                                <m:rPr>
                                  <m:sty m:val="p"/>
                                </m:rPr>
                                <a:rPr lang="en-US" sz="1400" i="0" smtClean="0">
                                  <a:effectLst/>
                                  <a:latin typeface="Cambria Math" panose="02040503050406030204" pitchFamily="18" charset="0"/>
                                  <a:ea typeface="Cambria Math" panose="02040503050406030204" pitchFamily="18" charset="0"/>
                                  <a:cs typeface="David" panose="020E0502060401010101" pitchFamily="34" charset="-79"/>
                                </a:rPr>
                                <m:t>cosh</m:t>
                              </m:r>
                            </m:fName>
                            <m:e>
                              <m:d>
                                <m:dPr>
                                  <m:ctrlPr>
                                    <a:rPr lang="en-US" sz="1400" i="1">
                                      <a:effectLst/>
                                      <a:latin typeface="Cambria Math" panose="02040503050406030204" pitchFamily="18" charset="0"/>
                                      <a:ea typeface="Cambria Math" panose="02040503050406030204" pitchFamily="18" charset="0"/>
                                      <a:cs typeface="David" panose="020E0502060401010101" pitchFamily="34" charset="-79"/>
                                    </a:rPr>
                                  </m:ctrlPr>
                                </m:dPr>
                                <m:e>
                                  <m:r>
                                    <m:rPr>
                                      <m:sty m:val="p"/>
                                    </m:rPr>
                                    <a:rPr lang="en-US" sz="1400" i="0" smtClean="0">
                                      <a:effectLst/>
                                      <a:latin typeface="Cambria Math" panose="02040503050406030204" pitchFamily="18" charset="0"/>
                                      <a:ea typeface="Cambria Math" panose="02040503050406030204" pitchFamily="18" charset="0"/>
                                      <a:cs typeface="David" panose="020E0502060401010101" pitchFamily="34" charset="-79"/>
                                    </a:rPr>
                                    <m:t>ML</m:t>
                                  </m:r>
                                </m:e>
                              </m:d>
                            </m:e>
                          </m:func>
                        </m:den>
                      </m:f>
                    </m:oMath>
                  </m:oMathPara>
                </a14:m>
                <a:endParaRPr lang="en-US" sz="1400" dirty="0">
                  <a:latin typeface="Cambria Math" panose="02040503050406030204" pitchFamily="18" charset="0"/>
                  <a:ea typeface="Cambria Math" panose="02040503050406030204" pitchFamily="18" charset="0"/>
                </a:endParaRPr>
              </a:p>
            </p:txBody>
          </p:sp>
        </mc:Choice>
        <mc:Fallback>
          <p:sp>
            <p:nvSpPr>
              <p:cNvPr id="11" name="TextBox 10">
                <a:extLst>
                  <a:ext uri="{FF2B5EF4-FFF2-40B4-BE49-F238E27FC236}">
                    <a16:creationId xmlns:a16="http://schemas.microsoft.com/office/drawing/2014/main" id="{F0DBE24E-741C-4DF0-9396-FFF038B2B7A4}"/>
                  </a:ext>
                </a:extLst>
              </p:cNvPr>
              <p:cNvSpPr txBox="1">
                <a:spLocks noRot="1" noChangeAspect="1" noMove="1" noResize="1" noEditPoints="1" noAdjustHandles="1" noChangeArrowheads="1" noChangeShapeType="1" noTextEdit="1"/>
              </p:cNvSpPr>
              <p:nvPr/>
            </p:nvSpPr>
            <p:spPr>
              <a:xfrm>
                <a:off x="0" y="1194322"/>
                <a:ext cx="4275438" cy="1377428"/>
              </a:xfrm>
              <a:prstGeom prst="rect">
                <a:avLst/>
              </a:prstGeom>
              <a:blipFill>
                <a:blip r:embed="rId3"/>
                <a:stretch>
                  <a:fillRect/>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07DD66A9-0A94-4828-AF1D-52623B59455C}"/>
              </a:ext>
            </a:extLst>
          </p:cNvPr>
          <p:cNvSpPr txBox="1"/>
          <p:nvPr/>
        </p:nvSpPr>
        <p:spPr>
          <a:xfrm>
            <a:off x="313038" y="2720351"/>
            <a:ext cx="8517923" cy="1703800"/>
          </a:xfrm>
          <a:prstGeom prst="rect">
            <a:avLst/>
          </a:prstGeom>
          <a:noFill/>
        </p:spPr>
        <p:txBody>
          <a:bodyPr wrap="square" rtlCol="0">
            <a:spAutoFit/>
          </a:bodyPr>
          <a:lstStyle/>
          <a:p>
            <a:pPr algn="r" rtl="1">
              <a:lnSpc>
                <a:spcPct val="120000"/>
              </a:lnSpc>
              <a:spcAft>
                <a:spcPts val="600"/>
              </a:spcAft>
            </a:pPr>
            <a:r>
              <a:rPr lang="he-IL" sz="1600" dirty="0">
                <a:latin typeface="Cambria Math" panose="02040503050406030204" pitchFamily="18" charset="0"/>
                <a:ea typeface="Cambria Math" panose="02040503050406030204" pitchFamily="18" charset="0"/>
                <a:cs typeface="Calibri Light" panose="020F0302020204030204" pitchFamily="34" charset="0"/>
              </a:rPr>
              <a:t>הספק התנור לא ידוע, אך על פי דגמים דומים שנמצאו ברשת ההספק נע בין 100 ל- 300 וואט. כאשר הוצב הספק של 200 וואט מקדם הולכת החום עומד על 5000. </a:t>
            </a:r>
          </a:p>
          <a:p>
            <a:pPr algn="r" rtl="1">
              <a:lnSpc>
                <a:spcPct val="120000"/>
              </a:lnSpc>
              <a:spcAft>
                <a:spcPts val="600"/>
              </a:spcAft>
            </a:pPr>
            <a:r>
              <a:rPr lang="he-IL" sz="1600" dirty="0">
                <a:latin typeface="Cambria Math" panose="02040503050406030204" pitchFamily="18" charset="0"/>
                <a:ea typeface="Cambria Math" panose="02040503050406030204" pitchFamily="18" charset="0"/>
                <a:cs typeface="Calibri Light" panose="020F0302020204030204" pitchFamily="34" charset="0"/>
              </a:rPr>
              <a:t>במידה וההספק פרופורציוני לטמפרטורה שמופקת, הספק התנור עומד על 6 וואט. כאשר הוצב, ערך המקדם עומד על 150. </a:t>
            </a:r>
          </a:p>
          <a:p>
            <a:pPr algn="r" rtl="1">
              <a:lnSpc>
                <a:spcPct val="120000"/>
              </a:lnSpc>
              <a:spcAft>
                <a:spcPts val="600"/>
              </a:spcAft>
            </a:pPr>
            <a:r>
              <a:rPr lang="he-IL" sz="1600" dirty="0">
                <a:latin typeface="Cambria Math" panose="02040503050406030204" pitchFamily="18" charset="0"/>
                <a:ea typeface="Cambria Math" panose="02040503050406030204" pitchFamily="18" charset="0"/>
                <a:cs typeface="Calibri Light" panose="020F0302020204030204" pitchFamily="34" charset="0"/>
              </a:rPr>
              <a:t>שיטה זו לא יכולה להפיק לנו נתונים מדויקים ואמינים ללא ההספק המדויק. </a:t>
            </a:r>
          </a:p>
        </p:txBody>
      </p:sp>
    </p:spTree>
    <p:extLst>
      <p:ext uri="{BB962C8B-B14F-4D97-AF65-F5344CB8AC3E}">
        <p14:creationId xmlns:p14="http://schemas.microsoft.com/office/powerpoint/2010/main" val="96286496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594D7060-E525-4777-92A0-989CE457E4C7}"/>
                  </a:ext>
                </a:extLst>
              </p:cNvPr>
              <p:cNvSpPr txBox="1"/>
              <p:nvPr/>
            </p:nvSpPr>
            <p:spPr>
              <a:xfrm>
                <a:off x="4403340" y="208547"/>
                <a:ext cx="4435859" cy="2742097"/>
              </a:xfrm>
              <a:prstGeom prst="rect">
                <a:avLst/>
              </a:prstGeom>
              <a:noFill/>
            </p:spPr>
            <p:txBody>
              <a:bodyPr wrap="square" rtlCol="0">
                <a:spAutoFit/>
              </a:bodyPr>
              <a:lstStyle/>
              <a:p>
                <a:pPr algn="r" rtl="1">
                  <a:lnSpc>
                    <a:spcPct val="120000"/>
                  </a:lnSpc>
                  <a:spcAft>
                    <a:spcPts val="600"/>
                  </a:spcAft>
                </a:pPr>
                <a:r>
                  <a:rPr lang="he-IL" sz="2000" u="sng" dirty="0">
                    <a:latin typeface="Calibri Light" panose="020F0302020204030204" pitchFamily="34" charset="0"/>
                    <a:cs typeface="Calibri Light" panose="020F0302020204030204" pitchFamily="34" charset="0"/>
                  </a:rPr>
                  <a:t>חישוב ערכו של </a:t>
                </a:r>
                <a:r>
                  <a:rPr lang="en-US" sz="2000" u="sng" dirty="0">
                    <a:latin typeface="Calibri Light" panose="020F0302020204030204" pitchFamily="34" charset="0"/>
                    <a:cs typeface="Calibri Light" panose="020F0302020204030204" pitchFamily="34" charset="0"/>
                  </a:rPr>
                  <a:t>k</a:t>
                </a:r>
                <a:r>
                  <a:rPr lang="he-IL" sz="2000" u="sng" dirty="0">
                    <a:latin typeface="Calibri Light" panose="020F0302020204030204" pitchFamily="34" charset="0"/>
                    <a:cs typeface="Calibri Light" panose="020F0302020204030204" pitchFamily="34" charset="0"/>
                  </a:rPr>
                  <a:t> לפי ההספק</a:t>
                </a:r>
              </a:p>
              <a:p>
                <a:pPr algn="r" rtl="1">
                  <a:lnSpc>
                    <a:spcPct val="120000"/>
                  </a:lnSpc>
                  <a:spcAft>
                    <a:spcPts val="600"/>
                  </a:spcAft>
                </a:pPr>
                <a:r>
                  <a:rPr lang="he-IL" sz="1400" dirty="0">
                    <a:latin typeface="Calibri Light" panose="020F0302020204030204" pitchFamily="34" charset="0"/>
                    <a:cs typeface="Calibri Light" panose="020F0302020204030204" pitchFamily="34" charset="0"/>
                  </a:rPr>
                  <a:t>ניתן לחשב את ערכו של </a:t>
                </a:r>
                <a:r>
                  <a:rPr lang="en-US" sz="1400" dirty="0">
                    <a:latin typeface="Calibri Light" panose="020F0302020204030204" pitchFamily="34" charset="0"/>
                    <a:cs typeface="Calibri Light" panose="020F0302020204030204" pitchFamily="34" charset="0"/>
                  </a:rPr>
                  <a:t>k</a:t>
                </a:r>
                <a:r>
                  <a:rPr lang="he-IL" sz="1400" dirty="0">
                    <a:latin typeface="Calibri Light" panose="020F0302020204030204" pitchFamily="34" charset="0"/>
                    <a:cs typeface="Calibri Light" panose="020F0302020204030204" pitchFamily="34" charset="0"/>
                  </a:rPr>
                  <a:t> במידה וידוע לנו ההספק על ידי חישוב פשוט. </a:t>
                </a:r>
              </a:p>
              <a:p>
                <a:pPr algn="r" rtl="1">
                  <a:lnSpc>
                    <a:spcPct val="120000"/>
                  </a:lnSpc>
                  <a:spcAft>
                    <a:spcPts val="600"/>
                  </a:spcAft>
                </a:pPr>
                <a:r>
                  <a:rPr lang="he-IL" sz="1400" dirty="0">
                    <a:latin typeface="Calibri Light" panose="020F0302020204030204" pitchFamily="34" charset="0"/>
                    <a:cs typeface="Calibri Light" panose="020F0302020204030204" pitchFamily="34" charset="0"/>
                  </a:rPr>
                  <a:t>ניתן להניח כי ההספק שהתנור מפיק הינו כמות האנרגיה שהתנור מעביר למוט במשך פרק זמן מסוים. האנרגיה שנכנסת למוט במשך פרק מסוים מהווה גם כן שטף החום </a:t>
                </a:r>
                <a14:m>
                  <m:oMath xmlns:m="http://schemas.openxmlformats.org/officeDocument/2006/math">
                    <m:r>
                      <m:rPr>
                        <m:sty m:val="p"/>
                      </m:rPr>
                      <a:rPr lang="el-GR" sz="1400" i="0" smtClean="0">
                        <a:latin typeface="Cambria Math" panose="02040503050406030204" pitchFamily="18" charset="0"/>
                        <a:ea typeface="Cambria Math" panose="02040503050406030204" pitchFamily="18" charset="0"/>
                        <a:cs typeface="Calibri Light" panose="020F0302020204030204" pitchFamily="34" charset="0"/>
                      </a:rPr>
                      <m:t>Φ</m:t>
                    </m:r>
                  </m:oMath>
                </a14:m>
                <a:r>
                  <a:rPr lang="he-IL" sz="1400" dirty="0">
                    <a:latin typeface="Calibri Light" panose="020F0302020204030204" pitchFamily="34" charset="0"/>
                    <a:cs typeface="Calibri Light" panose="020F0302020204030204" pitchFamily="34" charset="0"/>
                  </a:rPr>
                  <a:t> שניתן לבטא על ידי חוק פורייה במיקום 0. </a:t>
                </a:r>
              </a:p>
              <a:p>
                <a:pPr algn="r" rtl="1">
                  <a:lnSpc>
                    <a:spcPct val="120000"/>
                  </a:lnSpc>
                  <a:spcAft>
                    <a:spcPts val="600"/>
                  </a:spcAft>
                </a:pPr>
                <a:r>
                  <a:rPr lang="he-IL" sz="1400" dirty="0">
                    <a:latin typeface="Calibri Light" panose="020F0302020204030204" pitchFamily="34" charset="0"/>
                    <a:cs typeface="Calibri Light" panose="020F0302020204030204" pitchFamily="34" charset="0"/>
                  </a:rPr>
                  <a:t>נעזר בנוסחה להתפלגות הטמפרטורה במצב שיווי משקל שהגענו אליה</a:t>
                </a:r>
                <a:r>
                  <a:rPr lang="he-IL" sz="1400" dirty="0">
                    <a:latin typeface="Cambria Math" panose="02040503050406030204" pitchFamily="18" charset="0"/>
                    <a:ea typeface="Cambria Math" panose="02040503050406030204" pitchFamily="18" charset="0"/>
                  </a:rPr>
                  <a:t>, </a:t>
                </a:r>
                <a:r>
                  <a:rPr lang="he-IL" sz="1400" dirty="0">
                    <a:latin typeface="Cambria Math" panose="02040503050406030204" pitchFamily="18" charset="0"/>
                    <a:ea typeface="Cambria Math" panose="02040503050406030204" pitchFamily="18" charset="0"/>
                    <a:cs typeface="Calibri Light" panose="020F0302020204030204" pitchFamily="34" charset="0"/>
                  </a:rPr>
                  <a:t>נגזור אותה ונציב בנוסחה של חוק פורייה. </a:t>
                </a:r>
              </a:p>
            </p:txBody>
          </p:sp>
        </mc:Choice>
        <mc:Fallback xmlns="">
          <p:sp>
            <p:nvSpPr>
              <p:cNvPr id="4" name="TextBox 3">
                <a:extLst>
                  <a:ext uri="{FF2B5EF4-FFF2-40B4-BE49-F238E27FC236}">
                    <a16:creationId xmlns:a16="http://schemas.microsoft.com/office/drawing/2014/main" id="{594D7060-E525-4777-92A0-989CE457E4C7}"/>
                  </a:ext>
                </a:extLst>
              </p:cNvPr>
              <p:cNvSpPr txBox="1">
                <a:spLocks noRot="1" noChangeAspect="1" noMove="1" noResize="1" noEditPoints="1" noAdjustHandles="1" noChangeArrowheads="1" noChangeShapeType="1" noTextEdit="1"/>
              </p:cNvSpPr>
              <p:nvPr/>
            </p:nvSpPr>
            <p:spPr>
              <a:xfrm>
                <a:off x="4403340" y="208547"/>
                <a:ext cx="4435859" cy="2742097"/>
              </a:xfrm>
              <a:prstGeom prst="rect">
                <a:avLst/>
              </a:prstGeom>
              <a:blipFill>
                <a:blip r:embed="rId2"/>
                <a:stretch>
                  <a:fillRect r="-1511" b="-1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F0DBE24E-741C-4DF0-9396-FFF038B2B7A4}"/>
                  </a:ext>
                </a:extLst>
              </p:cNvPr>
              <p:cNvSpPr txBox="1"/>
              <p:nvPr/>
            </p:nvSpPr>
            <p:spPr>
              <a:xfrm>
                <a:off x="0" y="1194322"/>
                <a:ext cx="4275438" cy="1377428"/>
              </a:xfrm>
              <a:prstGeom prst="rect">
                <a:avLst/>
              </a:prstGeom>
              <a:noFill/>
            </p:spPr>
            <p:txBody>
              <a:bodyPr wrap="square" anchor="ctr">
                <a:spAutoFit/>
              </a:bodyPr>
              <a:lstStyle/>
              <a:p>
                <a:pPr algn="ctr">
                  <a:spcAft>
                    <a:spcPts val="1200"/>
                  </a:spcAft>
                </a:pPr>
                <a14:m>
                  <m:oMathPara xmlns:m="http://schemas.openxmlformats.org/officeDocument/2006/math">
                    <m:oMathParaPr>
                      <m:jc m:val="centerGroup"/>
                    </m:oMathParaPr>
                    <m:oMath xmlns:m="http://schemas.openxmlformats.org/officeDocument/2006/math">
                      <m:r>
                        <m:rPr>
                          <m:sty m:val="p"/>
                        </m:rPr>
                        <a:rPr lang="el-GR" sz="1400" i="0" smtClean="0">
                          <a:latin typeface="Cambria Math" panose="02040503050406030204" pitchFamily="18" charset="0"/>
                          <a:ea typeface="Cambria Math" panose="02040503050406030204" pitchFamily="18" charset="0"/>
                          <a:cs typeface="Calibri Light" panose="020F0302020204030204" pitchFamily="34" charset="0"/>
                        </a:rPr>
                        <m:t>Φ</m:t>
                      </m:r>
                      <m:d>
                        <m:dPr>
                          <m:ctrlPr>
                            <a:rPr lang="en-US" sz="1400" b="0" i="1" smtClean="0">
                              <a:latin typeface="Cambria Math" panose="02040503050406030204" pitchFamily="18" charset="0"/>
                              <a:ea typeface="Cambria Math" panose="02040503050406030204" pitchFamily="18" charset="0"/>
                              <a:cs typeface="Calibri Light" panose="020F0302020204030204" pitchFamily="34" charset="0"/>
                            </a:rPr>
                          </m:ctrlPr>
                        </m:dPr>
                        <m:e>
                          <m:r>
                            <a:rPr lang="he-IL" sz="1400" b="0" i="0" smtClean="0">
                              <a:latin typeface="Cambria Math" panose="02040503050406030204" pitchFamily="18" charset="0"/>
                              <a:ea typeface="Cambria Math" panose="02040503050406030204" pitchFamily="18" charset="0"/>
                              <a:cs typeface="Calibri Light" panose="020F0302020204030204" pitchFamily="34" charset="0"/>
                            </a:rPr>
                            <m:t>0</m:t>
                          </m:r>
                        </m:e>
                      </m:d>
                      <m:r>
                        <a:rPr lang="en-US" sz="1400" b="0" i="0" smtClean="0">
                          <a:latin typeface="Cambria Math" panose="02040503050406030204" pitchFamily="18" charset="0"/>
                          <a:ea typeface="Cambria Math" panose="02040503050406030204" pitchFamily="18" charset="0"/>
                          <a:cs typeface="Calibri Light" panose="020F0302020204030204" pitchFamily="34" charset="0"/>
                        </a:rPr>
                        <m:t>=</m:t>
                      </m:r>
                      <m:r>
                        <m:rPr>
                          <m:sty m:val="p"/>
                        </m:rPr>
                        <a:rPr lang="en-US" sz="1400" b="0" i="0" smtClean="0">
                          <a:latin typeface="Cambria Math" panose="02040503050406030204" pitchFamily="18" charset="0"/>
                          <a:ea typeface="Cambria Math" panose="02040503050406030204" pitchFamily="18" charset="0"/>
                          <a:cs typeface="Calibri Light" panose="020F0302020204030204" pitchFamily="34" charset="0"/>
                        </a:rPr>
                        <m:t>k</m:t>
                      </m:r>
                      <m:r>
                        <a:rPr lang="en-US" sz="1400" b="0" i="0" smtClean="0">
                          <a:latin typeface="Cambria Math" panose="02040503050406030204" pitchFamily="18" charset="0"/>
                          <a:ea typeface="Cambria Math" panose="02040503050406030204" pitchFamily="18" charset="0"/>
                          <a:cs typeface="Calibri Light" panose="020F0302020204030204" pitchFamily="34" charset="0"/>
                        </a:rPr>
                        <m:t>∗</m:t>
                      </m:r>
                      <m:r>
                        <m:rPr>
                          <m:sty m:val="p"/>
                        </m:rPr>
                        <a:rPr lang="en-US" sz="1400" b="0" i="0" smtClean="0">
                          <a:latin typeface="Cambria Math" panose="02040503050406030204" pitchFamily="18" charset="0"/>
                          <a:ea typeface="Cambria Math" panose="02040503050406030204" pitchFamily="18" charset="0"/>
                          <a:cs typeface="Calibri Light" panose="020F0302020204030204" pitchFamily="34" charset="0"/>
                        </a:rPr>
                        <m:t>A</m:t>
                      </m:r>
                      <m:r>
                        <a:rPr lang="en-US" sz="1400" b="0" i="0" smtClean="0">
                          <a:latin typeface="Cambria Math" panose="02040503050406030204" pitchFamily="18" charset="0"/>
                          <a:ea typeface="Cambria Math" panose="02040503050406030204" pitchFamily="18" charset="0"/>
                          <a:cs typeface="Calibri Light" panose="020F0302020204030204" pitchFamily="34" charset="0"/>
                        </a:rPr>
                        <m:t>∗</m:t>
                      </m:r>
                      <m:sSub>
                        <m:sSubPr>
                          <m:ctrlPr>
                            <a:rPr lang="en-US" sz="1400" b="0" i="1" smtClean="0">
                              <a:latin typeface="Cambria Math" panose="02040503050406030204" pitchFamily="18" charset="0"/>
                              <a:ea typeface="Cambria Math" panose="02040503050406030204" pitchFamily="18" charset="0"/>
                              <a:cs typeface="Calibri Light" panose="020F0302020204030204" pitchFamily="34" charset="0"/>
                            </a:rPr>
                          </m:ctrlPr>
                        </m:sSubPr>
                        <m:e>
                          <m:d>
                            <m:dPr>
                              <m:begChr m:val=""/>
                              <m:endChr m:val="|"/>
                              <m:ctrlPr>
                                <a:rPr lang="en-US" sz="1400" i="1">
                                  <a:latin typeface="Cambria Math" panose="02040503050406030204" pitchFamily="18" charset="0"/>
                                  <a:ea typeface="Cambria Math" panose="02040503050406030204" pitchFamily="18" charset="0"/>
                                  <a:cs typeface="Calibri Light" panose="020F0302020204030204" pitchFamily="34" charset="0"/>
                                </a:rPr>
                              </m:ctrlPr>
                            </m:dPr>
                            <m:e>
                              <m:f>
                                <m:fPr>
                                  <m:ctrlPr>
                                    <a:rPr lang="en-US" sz="1400" i="1">
                                      <a:latin typeface="Cambria Math" panose="02040503050406030204" pitchFamily="18" charset="0"/>
                                      <a:ea typeface="Cambria Math" panose="02040503050406030204" pitchFamily="18" charset="0"/>
                                      <a:cs typeface="Calibri Light" panose="020F0302020204030204" pitchFamily="34" charset="0"/>
                                    </a:rPr>
                                  </m:ctrlPr>
                                </m:fPr>
                                <m:num>
                                  <m:r>
                                    <m:rPr>
                                      <m:sty m:val="p"/>
                                    </m:rPr>
                                    <a:rPr lang="en-US" sz="1400" i="0" smtClean="0">
                                      <a:latin typeface="Cambria Math" panose="02040503050406030204" pitchFamily="18" charset="0"/>
                                      <a:ea typeface="Cambria Math" panose="02040503050406030204" pitchFamily="18" charset="0"/>
                                      <a:cs typeface="Calibri Light" panose="020F0302020204030204" pitchFamily="34" charset="0"/>
                                    </a:rPr>
                                    <m:t>dT</m:t>
                                  </m:r>
                                </m:num>
                                <m:den>
                                  <m:r>
                                    <m:rPr>
                                      <m:sty m:val="p"/>
                                    </m:rPr>
                                    <a:rPr lang="en-US" sz="1400" i="0" smtClean="0">
                                      <a:latin typeface="Cambria Math" panose="02040503050406030204" pitchFamily="18" charset="0"/>
                                      <a:ea typeface="Cambria Math" panose="02040503050406030204" pitchFamily="18" charset="0"/>
                                      <a:cs typeface="Calibri Light" panose="020F0302020204030204" pitchFamily="34" charset="0"/>
                                    </a:rPr>
                                    <m:t>dx</m:t>
                                  </m:r>
                                </m:den>
                              </m:f>
                            </m:e>
                          </m:d>
                        </m:e>
                        <m:sub>
                          <m:r>
                            <m:rPr>
                              <m:sty m:val="p"/>
                            </m:rPr>
                            <a:rPr lang="en-US" sz="1400" b="0" i="0" smtClean="0">
                              <a:latin typeface="Cambria Math" panose="02040503050406030204" pitchFamily="18" charset="0"/>
                              <a:ea typeface="Cambria Math" panose="02040503050406030204" pitchFamily="18" charset="0"/>
                              <a:cs typeface="Calibri Light" panose="020F0302020204030204" pitchFamily="34" charset="0"/>
                            </a:rPr>
                            <m:t>x</m:t>
                          </m:r>
                          <m:r>
                            <a:rPr lang="en-US" sz="1400" b="0" i="0" smtClean="0">
                              <a:latin typeface="Cambria Math" panose="02040503050406030204" pitchFamily="18" charset="0"/>
                              <a:ea typeface="Cambria Math" panose="02040503050406030204" pitchFamily="18" charset="0"/>
                              <a:cs typeface="Calibri Light" panose="020F0302020204030204" pitchFamily="34" charset="0"/>
                            </a:rPr>
                            <m:t>=</m:t>
                          </m:r>
                          <m:r>
                            <a:rPr lang="en-US" sz="1400" b="0" i="0" smtClean="0">
                              <a:latin typeface="Cambria Math" panose="02040503050406030204" pitchFamily="18" charset="0"/>
                              <a:ea typeface="Cambria Math" panose="02040503050406030204" pitchFamily="18" charset="0"/>
                              <a:cs typeface="Calibri Light" panose="020F0302020204030204" pitchFamily="34" charset="0"/>
                            </a:rPr>
                            <m:t>0</m:t>
                          </m:r>
                        </m:sub>
                      </m:sSub>
                      <m:r>
                        <a:rPr lang="he-IL" sz="1400" b="0" i="0" smtClean="0">
                          <a:latin typeface="Cambria Math" panose="02040503050406030204" pitchFamily="18" charset="0"/>
                          <a:ea typeface="Cambria Math" panose="02040503050406030204" pitchFamily="18" charset="0"/>
                          <a:cs typeface="Calibri Light" panose="020F0302020204030204" pitchFamily="34" charset="0"/>
                        </a:rPr>
                        <m:t>=</m:t>
                      </m:r>
                      <m:sSub>
                        <m:sSubPr>
                          <m:ctrlPr>
                            <a:rPr lang="he-IL" sz="1400" b="0" i="1" smtClean="0">
                              <a:latin typeface="Cambria Math" panose="02040503050406030204" pitchFamily="18" charset="0"/>
                              <a:ea typeface="Cambria Math" panose="02040503050406030204" pitchFamily="18" charset="0"/>
                              <a:cs typeface="Calibri Light" panose="020F0302020204030204" pitchFamily="34" charset="0"/>
                            </a:rPr>
                          </m:ctrlPr>
                        </m:sSubPr>
                        <m:e>
                          <m:r>
                            <m:rPr>
                              <m:sty m:val="p"/>
                            </m:rPr>
                            <a:rPr lang="en-US" sz="1400" b="0" i="0" smtClean="0">
                              <a:latin typeface="Cambria Math" panose="02040503050406030204" pitchFamily="18" charset="0"/>
                              <a:ea typeface="Cambria Math" panose="02040503050406030204" pitchFamily="18" charset="0"/>
                              <a:cs typeface="Calibri Light" panose="020F0302020204030204" pitchFamily="34" charset="0"/>
                            </a:rPr>
                            <m:t>P</m:t>
                          </m:r>
                        </m:e>
                        <m:sub>
                          <m:r>
                            <a:rPr lang="he-IL" sz="1400" b="0" i="0" smtClean="0">
                              <a:latin typeface="Cambria Math" panose="02040503050406030204" pitchFamily="18" charset="0"/>
                              <a:ea typeface="Cambria Math" panose="02040503050406030204" pitchFamily="18" charset="0"/>
                              <a:cs typeface="Calibri Light" panose="020F0302020204030204" pitchFamily="34" charset="0"/>
                            </a:rPr>
                            <m:t>הספק</m:t>
                          </m:r>
                        </m:sub>
                      </m:sSub>
                    </m:oMath>
                  </m:oMathPara>
                </a14:m>
                <a:endParaRPr lang="he-IL" sz="1400" dirty="0">
                  <a:latin typeface="Cambria Math" panose="02040503050406030204" pitchFamily="18" charset="0"/>
                  <a:ea typeface="Cambria Math" panose="02040503050406030204" pitchFamily="18" charset="0"/>
                </a:endParaRPr>
              </a:p>
              <a:p>
                <a:pPr algn="ctr">
                  <a:spcAft>
                    <a:spcPts val="1200"/>
                  </a:spcAft>
                </a:pPr>
                <a14:m>
                  <m:oMathPara xmlns:m="http://schemas.openxmlformats.org/officeDocument/2006/math">
                    <m:oMathParaPr>
                      <m:jc m:val="centerGroup"/>
                    </m:oMathParaPr>
                    <m:oMath xmlns:m="http://schemas.openxmlformats.org/officeDocument/2006/math">
                      <m:r>
                        <m:rPr>
                          <m:sty m:val="p"/>
                        </m:rPr>
                        <a:rPr lang="en-US" sz="1400" i="0" smtClean="0">
                          <a:effectLst/>
                          <a:latin typeface="Cambria Math" panose="02040503050406030204" pitchFamily="18" charset="0"/>
                          <a:ea typeface="Cambria Math" panose="02040503050406030204" pitchFamily="18" charset="0"/>
                          <a:cs typeface="David" panose="020E0502060401010101" pitchFamily="34" charset="-79"/>
                        </a:rPr>
                        <m:t>k</m:t>
                      </m:r>
                      <m:r>
                        <a:rPr lang="en-US" sz="1400" i="0" smtClean="0">
                          <a:effectLst/>
                          <a:latin typeface="Cambria Math" panose="02040503050406030204" pitchFamily="18" charset="0"/>
                          <a:ea typeface="Cambria Math" panose="02040503050406030204" pitchFamily="18" charset="0"/>
                          <a:cs typeface="David" panose="020E0502060401010101" pitchFamily="34" charset="-79"/>
                        </a:rPr>
                        <m:t>=</m:t>
                      </m:r>
                      <m:f>
                        <m:fPr>
                          <m:ctrlPr>
                            <a:rPr lang="en-US" sz="1400" i="1">
                              <a:effectLst/>
                              <a:latin typeface="Cambria Math" panose="02040503050406030204" pitchFamily="18" charset="0"/>
                              <a:ea typeface="Cambria Math" panose="02040503050406030204" pitchFamily="18" charset="0"/>
                            </a:rPr>
                          </m:ctrlPr>
                        </m:fPr>
                        <m:num>
                          <m:sSub>
                            <m:sSubPr>
                              <m:ctrlPr>
                                <a:rPr lang="he-IL" sz="1400" i="1">
                                  <a:latin typeface="Cambria Math" panose="02040503050406030204" pitchFamily="18" charset="0"/>
                                  <a:ea typeface="Cambria Math" panose="02040503050406030204" pitchFamily="18" charset="0"/>
                                  <a:cs typeface="Calibri Light" panose="020F0302020204030204" pitchFamily="34" charset="0"/>
                                </a:rPr>
                              </m:ctrlPr>
                            </m:sSubPr>
                            <m:e>
                              <m:r>
                                <m:rPr>
                                  <m:sty m:val="p"/>
                                </m:rPr>
                                <a:rPr lang="en-US" sz="1400">
                                  <a:latin typeface="Cambria Math" panose="02040503050406030204" pitchFamily="18" charset="0"/>
                                  <a:ea typeface="Cambria Math" panose="02040503050406030204" pitchFamily="18" charset="0"/>
                                  <a:cs typeface="Calibri Light" panose="020F0302020204030204" pitchFamily="34" charset="0"/>
                                </a:rPr>
                                <m:t>P</m:t>
                              </m:r>
                            </m:e>
                            <m:sub>
                              <m:r>
                                <a:rPr lang="he-IL" sz="1400">
                                  <a:latin typeface="Cambria Math" panose="02040503050406030204" pitchFamily="18" charset="0"/>
                                  <a:ea typeface="Cambria Math" panose="02040503050406030204" pitchFamily="18" charset="0"/>
                                  <a:cs typeface="Calibri Light" panose="020F0302020204030204" pitchFamily="34" charset="0"/>
                                </a:rPr>
                                <m:t>הספק</m:t>
                              </m:r>
                            </m:sub>
                          </m:sSub>
                        </m:num>
                        <m:den>
                          <m:r>
                            <m:rPr>
                              <m:sty m:val="p"/>
                            </m:rPr>
                            <a:rPr lang="en-US" sz="1400" i="0" smtClean="0">
                              <a:effectLst/>
                              <a:latin typeface="Cambria Math" panose="02040503050406030204" pitchFamily="18" charset="0"/>
                              <a:ea typeface="Cambria Math" panose="02040503050406030204" pitchFamily="18" charset="0"/>
                              <a:cs typeface="David" panose="020E0502060401010101" pitchFamily="34" charset="-79"/>
                            </a:rPr>
                            <m:t>A</m:t>
                          </m:r>
                          <m:r>
                            <a:rPr lang="en-US" sz="1400" i="0" smtClean="0">
                              <a:effectLst/>
                              <a:latin typeface="Cambria Math" panose="02040503050406030204" pitchFamily="18" charset="0"/>
                              <a:ea typeface="Cambria Math" panose="02040503050406030204" pitchFamily="18" charset="0"/>
                              <a:cs typeface="David" panose="020E0502060401010101" pitchFamily="34" charset="-79"/>
                            </a:rPr>
                            <m:t>∗</m:t>
                          </m:r>
                          <m:r>
                            <m:rPr>
                              <m:sty m:val="p"/>
                            </m:rPr>
                            <a:rPr lang="en-US" sz="1400" i="0" smtClean="0">
                              <a:effectLst/>
                              <a:latin typeface="Cambria Math" panose="02040503050406030204" pitchFamily="18" charset="0"/>
                              <a:ea typeface="Cambria Math" panose="02040503050406030204" pitchFamily="18" charset="0"/>
                              <a:cs typeface="David" panose="020E0502060401010101" pitchFamily="34" charset="-79"/>
                            </a:rPr>
                            <m:t>M</m:t>
                          </m:r>
                          <m:r>
                            <a:rPr lang="en-US" sz="1400" i="0" smtClean="0">
                              <a:effectLst/>
                              <a:latin typeface="Cambria Math" panose="02040503050406030204" pitchFamily="18" charset="0"/>
                              <a:ea typeface="Cambria Math" panose="02040503050406030204" pitchFamily="18" charset="0"/>
                              <a:cs typeface="David" panose="020E0502060401010101" pitchFamily="34" charset="-79"/>
                            </a:rPr>
                            <m:t>∗</m:t>
                          </m:r>
                          <m:sSub>
                            <m:sSubPr>
                              <m:ctrlPr>
                                <a:rPr lang="en-US" sz="1400" i="1">
                                  <a:effectLst/>
                                  <a:latin typeface="Cambria Math" panose="02040503050406030204" pitchFamily="18" charset="0"/>
                                  <a:ea typeface="Cambria Math" panose="02040503050406030204" pitchFamily="18" charset="0"/>
                                </a:rPr>
                              </m:ctrlPr>
                            </m:sSubPr>
                            <m:e>
                              <m:r>
                                <m:rPr>
                                  <m:sty m:val="p"/>
                                </m:rPr>
                                <a:rPr lang="en-US" sz="1400" i="0" smtClean="0">
                                  <a:effectLst/>
                                  <a:latin typeface="Cambria Math" panose="02040503050406030204" pitchFamily="18" charset="0"/>
                                  <a:ea typeface="Cambria Math" panose="02040503050406030204" pitchFamily="18" charset="0"/>
                                  <a:cs typeface="David" panose="020E0502060401010101" pitchFamily="34" charset="-79"/>
                                </a:rPr>
                                <m:t>T</m:t>
                              </m:r>
                            </m:e>
                            <m:sub>
                              <m:r>
                                <a:rPr lang="en-US" sz="1400" i="0" smtClean="0">
                                  <a:effectLst/>
                                  <a:latin typeface="Cambria Math" panose="02040503050406030204" pitchFamily="18" charset="0"/>
                                  <a:ea typeface="Cambria Math" panose="02040503050406030204" pitchFamily="18" charset="0"/>
                                  <a:cs typeface="David" panose="020E0502060401010101" pitchFamily="34" charset="-79"/>
                                </a:rPr>
                                <m:t>1</m:t>
                              </m:r>
                            </m:sub>
                          </m:sSub>
                        </m:den>
                      </m:f>
                      <m:r>
                        <a:rPr lang="en-US" sz="1400" i="0" smtClean="0">
                          <a:effectLst/>
                          <a:latin typeface="Cambria Math" panose="02040503050406030204" pitchFamily="18" charset="0"/>
                          <a:ea typeface="Cambria Math" panose="02040503050406030204" pitchFamily="18" charset="0"/>
                          <a:cs typeface="David" panose="020E0502060401010101" pitchFamily="34" charset="-79"/>
                        </a:rPr>
                        <m:t>∗</m:t>
                      </m:r>
                      <m:f>
                        <m:fPr>
                          <m:ctrlPr>
                            <a:rPr lang="en-US" sz="1400" i="1">
                              <a:effectLst/>
                              <a:latin typeface="Cambria Math" panose="02040503050406030204" pitchFamily="18" charset="0"/>
                              <a:ea typeface="Cambria Math" panose="02040503050406030204" pitchFamily="18" charset="0"/>
                            </a:rPr>
                          </m:ctrlPr>
                        </m:fPr>
                        <m:num>
                          <m:r>
                            <m:rPr>
                              <m:sty m:val="p"/>
                            </m:rPr>
                            <a:rPr lang="en-US" sz="1400" i="0" smtClean="0">
                              <a:effectLst/>
                              <a:latin typeface="Cambria Math" panose="02040503050406030204" pitchFamily="18" charset="0"/>
                              <a:ea typeface="Cambria Math" panose="02040503050406030204" pitchFamily="18" charset="0"/>
                              <a:cs typeface="David" panose="020E0502060401010101" pitchFamily="34" charset="-79"/>
                            </a:rPr>
                            <m:t>a</m:t>
                          </m:r>
                          <m:r>
                            <a:rPr lang="en-US" sz="1400" i="0" smtClean="0">
                              <a:effectLst/>
                              <a:latin typeface="Cambria Math" panose="02040503050406030204" pitchFamily="18" charset="0"/>
                              <a:ea typeface="Cambria Math" panose="02040503050406030204" pitchFamily="18" charset="0"/>
                              <a:cs typeface="David" panose="020E0502060401010101" pitchFamily="34" charset="-79"/>
                            </a:rPr>
                            <m:t>∗</m:t>
                          </m:r>
                          <m:sSup>
                            <m:sSupPr>
                              <m:ctrlPr>
                                <a:rPr lang="en-US" sz="1400" i="1">
                                  <a:effectLst/>
                                  <a:latin typeface="Cambria Math" panose="02040503050406030204" pitchFamily="18" charset="0"/>
                                  <a:ea typeface="Cambria Math" panose="02040503050406030204" pitchFamily="18" charset="0"/>
                                </a:rPr>
                              </m:ctrlPr>
                            </m:sSupPr>
                            <m:e>
                              <m:r>
                                <m:rPr>
                                  <m:sty m:val="p"/>
                                </m:rPr>
                                <a:rPr lang="en-US" sz="1400" i="0" smtClean="0">
                                  <a:effectLst/>
                                  <a:latin typeface="Cambria Math" panose="02040503050406030204" pitchFamily="18" charset="0"/>
                                  <a:ea typeface="Cambria Math" panose="02040503050406030204" pitchFamily="18" charset="0"/>
                                  <a:cs typeface="David" panose="020E0502060401010101" pitchFamily="34" charset="-79"/>
                                </a:rPr>
                                <m:t>M</m:t>
                              </m:r>
                            </m:e>
                            <m:sup>
                              <m:r>
                                <a:rPr lang="en-US" sz="1400" i="0" smtClean="0">
                                  <a:effectLst/>
                                  <a:latin typeface="Cambria Math" panose="02040503050406030204" pitchFamily="18" charset="0"/>
                                  <a:ea typeface="Cambria Math" panose="02040503050406030204" pitchFamily="18" charset="0"/>
                                  <a:cs typeface="David" panose="020E0502060401010101" pitchFamily="34" charset="-79"/>
                                </a:rPr>
                                <m:t>2</m:t>
                              </m:r>
                            </m:sup>
                          </m:sSup>
                          <m:r>
                            <a:rPr lang="en-US" sz="1400" i="0" smtClean="0">
                              <a:effectLst/>
                              <a:latin typeface="Cambria Math" panose="02040503050406030204" pitchFamily="18" charset="0"/>
                              <a:ea typeface="Cambria Math" panose="02040503050406030204" pitchFamily="18" charset="0"/>
                              <a:cs typeface="David" panose="020E0502060401010101" pitchFamily="34" charset="-79"/>
                            </a:rPr>
                            <m:t>∗</m:t>
                          </m:r>
                          <m:func>
                            <m:funcPr>
                              <m:ctrlPr>
                                <a:rPr lang="en-US" sz="1400" i="1">
                                  <a:effectLst/>
                                  <a:latin typeface="Cambria Math" panose="02040503050406030204" pitchFamily="18" charset="0"/>
                                  <a:ea typeface="Cambria Math" panose="02040503050406030204" pitchFamily="18" charset="0"/>
                                </a:rPr>
                              </m:ctrlPr>
                            </m:funcPr>
                            <m:fName>
                              <m:r>
                                <m:rPr>
                                  <m:sty m:val="p"/>
                                </m:rPr>
                                <a:rPr lang="en-US" sz="1400" i="0" smtClean="0">
                                  <a:effectLst/>
                                  <a:latin typeface="Cambria Math" panose="02040503050406030204" pitchFamily="18" charset="0"/>
                                  <a:ea typeface="Cambria Math" panose="02040503050406030204" pitchFamily="18" charset="0"/>
                                  <a:cs typeface="David" panose="020E0502060401010101" pitchFamily="34" charset="-79"/>
                                </a:rPr>
                                <m:t>sinh</m:t>
                              </m:r>
                            </m:fName>
                            <m:e>
                              <m:d>
                                <m:dPr>
                                  <m:ctrlPr>
                                    <a:rPr lang="en-US" sz="1400" i="1">
                                      <a:effectLst/>
                                      <a:latin typeface="Cambria Math" panose="02040503050406030204" pitchFamily="18" charset="0"/>
                                      <a:ea typeface="Cambria Math" panose="02040503050406030204" pitchFamily="18" charset="0"/>
                                    </a:rPr>
                                  </m:ctrlPr>
                                </m:dPr>
                                <m:e>
                                  <m:r>
                                    <m:rPr>
                                      <m:sty m:val="p"/>
                                    </m:rPr>
                                    <a:rPr lang="en-US" sz="1400" i="0" smtClean="0">
                                      <a:effectLst/>
                                      <a:latin typeface="Cambria Math" panose="02040503050406030204" pitchFamily="18" charset="0"/>
                                      <a:ea typeface="Cambria Math" panose="02040503050406030204" pitchFamily="18" charset="0"/>
                                      <a:cs typeface="David" panose="020E0502060401010101" pitchFamily="34" charset="-79"/>
                                    </a:rPr>
                                    <m:t>ML</m:t>
                                  </m:r>
                                </m:e>
                              </m:d>
                            </m:e>
                          </m:func>
                          <m:r>
                            <a:rPr lang="en-US" sz="1400" i="0" smtClean="0">
                              <a:effectLst/>
                              <a:latin typeface="Cambria Math" panose="02040503050406030204" pitchFamily="18" charset="0"/>
                              <a:ea typeface="Cambria Math" panose="02040503050406030204" pitchFamily="18" charset="0"/>
                              <a:cs typeface="David" panose="020E0502060401010101" pitchFamily="34" charset="-79"/>
                            </a:rPr>
                            <m:t>+</m:t>
                          </m:r>
                          <m:r>
                            <m:rPr>
                              <m:sty m:val="p"/>
                            </m:rPr>
                            <a:rPr lang="en-US" sz="1400" i="0" smtClean="0">
                              <a:effectLst/>
                              <a:latin typeface="Cambria Math" panose="02040503050406030204" pitchFamily="18" charset="0"/>
                              <a:ea typeface="Cambria Math" panose="02040503050406030204" pitchFamily="18" charset="0"/>
                              <a:cs typeface="David" panose="020E0502060401010101" pitchFamily="34" charset="-79"/>
                            </a:rPr>
                            <m:t>p</m:t>
                          </m:r>
                          <m:r>
                            <a:rPr lang="en-US" sz="1400" i="0" smtClean="0">
                              <a:effectLst/>
                              <a:latin typeface="Cambria Math" panose="02040503050406030204" pitchFamily="18" charset="0"/>
                              <a:ea typeface="Cambria Math" panose="02040503050406030204" pitchFamily="18" charset="0"/>
                              <a:cs typeface="David" panose="020E0502060401010101" pitchFamily="34" charset="-79"/>
                            </a:rPr>
                            <m:t>∗</m:t>
                          </m:r>
                          <m:func>
                            <m:funcPr>
                              <m:ctrlPr>
                                <a:rPr lang="en-US" sz="1400" i="1">
                                  <a:effectLst/>
                                  <a:latin typeface="Cambria Math" panose="02040503050406030204" pitchFamily="18" charset="0"/>
                                  <a:ea typeface="Cambria Math" panose="02040503050406030204" pitchFamily="18" charset="0"/>
                                  <a:cs typeface="David" panose="020E0502060401010101" pitchFamily="34" charset="-79"/>
                                </a:rPr>
                              </m:ctrlPr>
                            </m:funcPr>
                            <m:fName>
                              <m:r>
                                <m:rPr>
                                  <m:sty m:val="p"/>
                                </m:rPr>
                                <a:rPr lang="en-US" sz="1400" i="0" smtClean="0">
                                  <a:effectLst/>
                                  <a:latin typeface="Cambria Math" panose="02040503050406030204" pitchFamily="18" charset="0"/>
                                  <a:ea typeface="Cambria Math" panose="02040503050406030204" pitchFamily="18" charset="0"/>
                                  <a:cs typeface="David" panose="020E0502060401010101" pitchFamily="34" charset="-79"/>
                                </a:rPr>
                                <m:t>cosh</m:t>
                              </m:r>
                            </m:fName>
                            <m:e>
                              <m:d>
                                <m:dPr>
                                  <m:ctrlPr>
                                    <a:rPr lang="en-US" sz="1400" i="1">
                                      <a:effectLst/>
                                      <a:latin typeface="Cambria Math" panose="02040503050406030204" pitchFamily="18" charset="0"/>
                                      <a:ea typeface="Cambria Math" panose="02040503050406030204" pitchFamily="18" charset="0"/>
                                      <a:cs typeface="David" panose="020E0502060401010101" pitchFamily="34" charset="-79"/>
                                    </a:rPr>
                                  </m:ctrlPr>
                                </m:dPr>
                                <m:e>
                                  <m:r>
                                    <m:rPr>
                                      <m:sty m:val="p"/>
                                    </m:rPr>
                                    <a:rPr lang="en-US" sz="1400" i="0" smtClean="0">
                                      <a:effectLst/>
                                      <a:latin typeface="Cambria Math" panose="02040503050406030204" pitchFamily="18" charset="0"/>
                                      <a:ea typeface="Cambria Math" panose="02040503050406030204" pitchFamily="18" charset="0"/>
                                      <a:cs typeface="David" panose="020E0502060401010101" pitchFamily="34" charset="-79"/>
                                    </a:rPr>
                                    <m:t>ML</m:t>
                                  </m:r>
                                </m:e>
                              </m:d>
                            </m:e>
                          </m:func>
                        </m:num>
                        <m:den>
                          <m:r>
                            <m:rPr>
                              <m:sty m:val="p"/>
                            </m:rPr>
                            <a:rPr lang="en-US" sz="1400" i="0" smtClean="0">
                              <a:effectLst/>
                              <a:latin typeface="Cambria Math" panose="02040503050406030204" pitchFamily="18" charset="0"/>
                              <a:ea typeface="Cambria Math" panose="02040503050406030204" pitchFamily="18" charset="0"/>
                              <a:cs typeface="David" panose="020E0502060401010101" pitchFamily="34" charset="-79"/>
                            </a:rPr>
                            <m:t>p</m:t>
                          </m:r>
                          <m:r>
                            <a:rPr lang="en-US" sz="1400" i="0" smtClean="0">
                              <a:effectLst/>
                              <a:latin typeface="Cambria Math" panose="02040503050406030204" pitchFamily="18" charset="0"/>
                              <a:ea typeface="Cambria Math" panose="02040503050406030204" pitchFamily="18" charset="0"/>
                              <a:cs typeface="David" panose="020E0502060401010101" pitchFamily="34" charset="-79"/>
                            </a:rPr>
                            <m:t>∗</m:t>
                          </m:r>
                          <m:func>
                            <m:funcPr>
                              <m:ctrlPr>
                                <a:rPr lang="en-US" sz="1400" i="1">
                                  <a:effectLst/>
                                  <a:latin typeface="Cambria Math" panose="02040503050406030204" pitchFamily="18" charset="0"/>
                                  <a:ea typeface="Cambria Math" panose="02040503050406030204" pitchFamily="18" charset="0"/>
                                </a:rPr>
                              </m:ctrlPr>
                            </m:funcPr>
                            <m:fName>
                              <m:r>
                                <m:rPr>
                                  <m:sty m:val="p"/>
                                </m:rPr>
                                <a:rPr lang="en-US" sz="1400" i="0" smtClean="0">
                                  <a:effectLst/>
                                  <a:latin typeface="Cambria Math" panose="02040503050406030204" pitchFamily="18" charset="0"/>
                                  <a:ea typeface="Cambria Math" panose="02040503050406030204" pitchFamily="18" charset="0"/>
                                  <a:cs typeface="David" panose="020E0502060401010101" pitchFamily="34" charset="-79"/>
                                </a:rPr>
                                <m:t>sinh</m:t>
                              </m:r>
                            </m:fName>
                            <m:e>
                              <m:d>
                                <m:dPr>
                                  <m:ctrlPr>
                                    <a:rPr lang="en-US" sz="1400" i="1">
                                      <a:effectLst/>
                                      <a:latin typeface="Cambria Math" panose="02040503050406030204" pitchFamily="18" charset="0"/>
                                      <a:ea typeface="Cambria Math" panose="02040503050406030204" pitchFamily="18" charset="0"/>
                                    </a:rPr>
                                  </m:ctrlPr>
                                </m:dPr>
                                <m:e>
                                  <m:r>
                                    <m:rPr>
                                      <m:sty m:val="p"/>
                                    </m:rPr>
                                    <a:rPr lang="en-US" sz="1400" i="0" smtClean="0">
                                      <a:effectLst/>
                                      <a:latin typeface="Cambria Math" panose="02040503050406030204" pitchFamily="18" charset="0"/>
                                      <a:ea typeface="Cambria Math" panose="02040503050406030204" pitchFamily="18" charset="0"/>
                                      <a:cs typeface="David" panose="020E0502060401010101" pitchFamily="34" charset="-79"/>
                                    </a:rPr>
                                    <m:t>ML</m:t>
                                  </m:r>
                                </m:e>
                              </m:d>
                            </m:e>
                          </m:func>
                          <m:r>
                            <a:rPr lang="en-US" sz="1400" i="0" smtClean="0">
                              <a:effectLst/>
                              <a:latin typeface="Cambria Math" panose="02040503050406030204" pitchFamily="18" charset="0"/>
                              <a:ea typeface="Cambria Math" panose="02040503050406030204" pitchFamily="18" charset="0"/>
                              <a:cs typeface="David" panose="020E0502060401010101" pitchFamily="34" charset="-79"/>
                            </a:rPr>
                            <m:t>+</m:t>
                          </m:r>
                          <m:r>
                            <m:rPr>
                              <m:sty m:val="p"/>
                            </m:rPr>
                            <a:rPr lang="en-US" sz="1400" i="0" smtClean="0">
                              <a:effectLst/>
                              <a:latin typeface="Cambria Math" panose="02040503050406030204" pitchFamily="18" charset="0"/>
                              <a:ea typeface="Cambria Math" panose="02040503050406030204" pitchFamily="18" charset="0"/>
                              <a:cs typeface="David" panose="020E0502060401010101" pitchFamily="34" charset="-79"/>
                            </a:rPr>
                            <m:t>a</m:t>
                          </m:r>
                          <m:r>
                            <a:rPr lang="en-US" sz="1400" i="0" smtClean="0">
                              <a:effectLst/>
                              <a:latin typeface="Cambria Math" panose="02040503050406030204" pitchFamily="18" charset="0"/>
                              <a:ea typeface="Cambria Math" panose="02040503050406030204" pitchFamily="18" charset="0"/>
                              <a:cs typeface="David" panose="020E0502060401010101" pitchFamily="34" charset="-79"/>
                            </a:rPr>
                            <m:t>∗</m:t>
                          </m:r>
                          <m:sSup>
                            <m:sSupPr>
                              <m:ctrlPr>
                                <a:rPr lang="en-US" sz="1400" i="1">
                                  <a:effectLst/>
                                  <a:latin typeface="Cambria Math" panose="02040503050406030204" pitchFamily="18" charset="0"/>
                                  <a:ea typeface="Cambria Math" panose="02040503050406030204" pitchFamily="18" charset="0"/>
                                </a:rPr>
                              </m:ctrlPr>
                            </m:sSupPr>
                            <m:e>
                              <m:r>
                                <m:rPr>
                                  <m:sty m:val="p"/>
                                </m:rPr>
                                <a:rPr lang="en-US" sz="1400" i="0" smtClean="0">
                                  <a:effectLst/>
                                  <a:latin typeface="Cambria Math" panose="02040503050406030204" pitchFamily="18" charset="0"/>
                                  <a:ea typeface="Cambria Math" panose="02040503050406030204" pitchFamily="18" charset="0"/>
                                  <a:cs typeface="David" panose="020E0502060401010101" pitchFamily="34" charset="-79"/>
                                </a:rPr>
                                <m:t>M</m:t>
                              </m:r>
                            </m:e>
                            <m:sup>
                              <m:r>
                                <a:rPr lang="en-US" sz="1400" i="0" smtClean="0">
                                  <a:effectLst/>
                                  <a:latin typeface="Cambria Math" panose="02040503050406030204" pitchFamily="18" charset="0"/>
                                  <a:ea typeface="Cambria Math" panose="02040503050406030204" pitchFamily="18" charset="0"/>
                                  <a:cs typeface="David" panose="020E0502060401010101" pitchFamily="34" charset="-79"/>
                                </a:rPr>
                                <m:t>2</m:t>
                              </m:r>
                            </m:sup>
                          </m:sSup>
                          <m:r>
                            <a:rPr lang="en-US" sz="1400" i="0" smtClean="0">
                              <a:effectLst/>
                              <a:latin typeface="Cambria Math" panose="02040503050406030204" pitchFamily="18" charset="0"/>
                              <a:ea typeface="Cambria Math" panose="02040503050406030204" pitchFamily="18" charset="0"/>
                              <a:cs typeface="David" panose="020E0502060401010101" pitchFamily="34" charset="-79"/>
                            </a:rPr>
                            <m:t>∗</m:t>
                          </m:r>
                          <m:func>
                            <m:funcPr>
                              <m:ctrlPr>
                                <a:rPr lang="en-US" sz="1400" i="1">
                                  <a:effectLst/>
                                  <a:latin typeface="Cambria Math" panose="02040503050406030204" pitchFamily="18" charset="0"/>
                                  <a:ea typeface="Cambria Math" panose="02040503050406030204" pitchFamily="18" charset="0"/>
                                  <a:cs typeface="David" panose="020E0502060401010101" pitchFamily="34" charset="-79"/>
                                </a:rPr>
                              </m:ctrlPr>
                            </m:funcPr>
                            <m:fName>
                              <m:r>
                                <m:rPr>
                                  <m:sty m:val="p"/>
                                </m:rPr>
                                <a:rPr lang="en-US" sz="1400" i="0" smtClean="0">
                                  <a:effectLst/>
                                  <a:latin typeface="Cambria Math" panose="02040503050406030204" pitchFamily="18" charset="0"/>
                                  <a:ea typeface="Cambria Math" panose="02040503050406030204" pitchFamily="18" charset="0"/>
                                  <a:cs typeface="David" panose="020E0502060401010101" pitchFamily="34" charset="-79"/>
                                </a:rPr>
                                <m:t>cosh</m:t>
                              </m:r>
                            </m:fName>
                            <m:e>
                              <m:d>
                                <m:dPr>
                                  <m:ctrlPr>
                                    <a:rPr lang="en-US" sz="1400" i="1">
                                      <a:effectLst/>
                                      <a:latin typeface="Cambria Math" panose="02040503050406030204" pitchFamily="18" charset="0"/>
                                      <a:ea typeface="Cambria Math" panose="02040503050406030204" pitchFamily="18" charset="0"/>
                                      <a:cs typeface="David" panose="020E0502060401010101" pitchFamily="34" charset="-79"/>
                                    </a:rPr>
                                  </m:ctrlPr>
                                </m:dPr>
                                <m:e>
                                  <m:r>
                                    <m:rPr>
                                      <m:sty m:val="p"/>
                                    </m:rPr>
                                    <a:rPr lang="en-US" sz="1400" i="0" smtClean="0">
                                      <a:effectLst/>
                                      <a:latin typeface="Cambria Math" panose="02040503050406030204" pitchFamily="18" charset="0"/>
                                      <a:ea typeface="Cambria Math" panose="02040503050406030204" pitchFamily="18" charset="0"/>
                                      <a:cs typeface="David" panose="020E0502060401010101" pitchFamily="34" charset="-79"/>
                                    </a:rPr>
                                    <m:t>ML</m:t>
                                  </m:r>
                                </m:e>
                              </m:d>
                            </m:e>
                          </m:func>
                        </m:den>
                      </m:f>
                    </m:oMath>
                  </m:oMathPara>
                </a14:m>
                <a:endParaRPr lang="en-US" sz="1400" dirty="0">
                  <a:latin typeface="Cambria Math" panose="02040503050406030204" pitchFamily="18" charset="0"/>
                  <a:ea typeface="Cambria Math" panose="02040503050406030204" pitchFamily="18" charset="0"/>
                </a:endParaRPr>
              </a:p>
            </p:txBody>
          </p:sp>
        </mc:Choice>
        <mc:Fallback xmlns="">
          <p:sp>
            <p:nvSpPr>
              <p:cNvPr id="11" name="TextBox 10">
                <a:extLst>
                  <a:ext uri="{FF2B5EF4-FFF2-40B4-BE49-F238E27FC236}">
                    <a16:creationId xmlns:a16="http://schemas.microsoft.com/office/drawing/2014/main" id="{F0DBE24E-741C-4DF0-9396-FFF038B2B7A4}"/>
                  </a:ext>
                </a:extLst>
              </p:cNvPr>
              <p:cNvSpPr txBox="1">
                <a:spLocks noRot="1" noChangeAspect="1" noMove="1" noResize="1" noEditPoints="1" noAdjustHandles="1" noChangeArrowheads="1" noChangeShapeType="1" noTextEdit="1"/>
              </p:cNvSpPr>
              <p:nvPr/>
            </p:nvSpPr>
            <p:spPr>
              <a:xfrm>
                <a:off x="0" y="1194322"/>
                <a:ext cx="4275438" cy="1377428"/>
              </a:xfrm>
              <a:prstGeom prst="rect">
                <a:avLst/>
              </a:prstGeom>
              <a:blipFill>
                <a:blip r:embed="rId3"/>
                <a:stretch>
                  <a:fillRect/>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07DD66A9-0A94-4828-AF1D-52623B59455C}"/>
              </a:ext>
            </a:extLst>
          </p:cNvPr>
          <p:cNvSpPr txBox="1"/>
          <p:nvPr/>
        </p:nvSpPr>
        <p:spPr>
          <a:xfrm>
            <a:off x="321276" y="2975357"/>
            <a:ext cx="8517923" cy="1961755"/>
          </a:xfrm>
          <a:prstGeom prst="rect">
            <a:avLst/>
          </a:prstGeom>
          <a:noFill/>
        </p:spPr>
        <p:txBody>
          <a:bodyPr wrap="square" rtlCol="0">
            <a:spAutoFit/>
          </a:bodyPr>
          <a:lstStyle/>
          <a:p>
            <a:pPr algn="r" rtl="1">
              <a:lnSpc>
                <a:spcPct val="120000"/>
              </a:lnSpc>
              <a:spcAft>
                <a:spcPts val="600"/>
              </a:spcAft>
            </a:pPr>
            <a:r>
              <a:rPr lang="he-IL" sz="1400" dirty="0">
                <a:latin typeface="Cambria Math" panose="02040503050406030204" pitchFamily="18" charset="0"/>
                <a:ea typeface="Cambria Math" panose="02040503050406030204" pitchFamily="18" charset="0"/>
                <a:cs typeface="Calibri Light" panose="020F0302020204030204" pitchFamily="34" charset="0"/>
              </a:rPr>
              <a:t>כעת נשאר לנו למצוא את הספק התנור, לצערנו לא יכולנו לבדוק פיזית, לכן ניסינו לחפש תנורים דומים בספרות ובאינטרנט בניסיון למצוא טווח ערכים. מצאנו כי הספקי תנורים דומים הינם בטווח ערכים בין 100 ל-300 וואט. ניסינו להציב הספק של 200 וואט, ויצא כי מקדם הולכת החום הינו 5000, נתון שלא עונה בקנה אחד עם ערכי הספרות למוט הפלדה. </a:t>
            </a:r>
            <a:endParaRPr lang="he-IL" sz="1400" dirty="0">
              <a:latin typeface="Calibri Light" panose="020F0302020204030204" pitchFamily="34" charset="0"/>
              <a:ea typeface="Cambria Math" panose="02040503050406030204" pitchFamily="18" charset="0"/>
              <a:cs typeface="Calibri Light" panose="020F0302020204030204" pitchFamily="34" charset="0"/>
            </a:endParaRPr>
          </a:p>
          <a:p>
            <a:pPr algn="r" rtl="1">
              <a:lnSpc>
                <a:spcPct val="120000"/>
              </a:lnSpc>
              <a:spcAft>
                <a:spcPts val="600"/>
              </a:spcAft>
            </a:pPr>
            <a:r>
              <a:rPr lang="he-IL" sz="1400" dirty="0">
                <a:latin typeface="Cambria Math" panose="02040503050406030204" pitchFamily="18" charset="0"/>
                <a:ea typeface="Cambria Math" panose="02040503050406030204" pitchFamily="18" charset="0"/>
                <a:cs typeface="Calibri Light" panose="020F0302020204030204" pitchFamily="34" charset="0"/>
              </a:rPr>
              <a:t>החלטנו לנסות מעשה נוסף, הייתכן כי ההספק במקורות לתנורים הינו ההספק בטמפרטורה מקסימלית, והתנור שלנו לא חומם לטמפרטורה המקסימלית. בהנחה שההספק והטמפרטורה שהתנור מפיק נמצאים ביחס ישר ניתן להגיד כי ההספק שהתנור שלנו הפיק למוט הפלדה הינו 6 וואט. כאשר הצבנו ערך זה מצאנו כי מקדם הולכת החום הינו 150, נתון שקרוב בהרבה לטווח הערכים שנמצא בספרות אך עוד לא מדויק. לבסוף החלטנו כי שיטה זו לא יכולה להפיק לנו נתונים מדויקים ואמינים לכן החלטנו לא להמשיך איתה. </a:t>
            </a:r>
          </a:p>
        </p:txBody>
      </p:sp>
    </p:spTree>
    <p:extLst>
      <p:ext uri="{BB962C8B-B14F-4D97-AF65-F5344CB8AC3E}">
        <p14:creationId xmlns:p14="http://schemas.microsoft.com/office/powerpoint/2010/main" val="232699693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3" name="Rectangle 2">
            <a:extLst>
              <a:ext uri="{FF2B5EF4-FFF2-40B4-BE49-F238E27FC236}">
                <a16:creationId xmlns:a16="http://schemas.microsoft.com/office/drawing/2014/main" id="{4177003D-829B-473E-AC67-09FD8B9A9DA0}"/>
              </a:ext>
            </a:extLst>
          </p:cNvPr>
          <p:cNvSpPr/>
          <p:nvPr/>
        </p:nvSpPr>
        <p:spPr>
          <a:xfrm>
            <a:off x="458593" y="401925"/>
            <a:ext cx="8226813" cy="2944781"/>
          </a:xfrm>
          <a:prstGeom prst="rect">
            <a:avLst/>
          </a:prstGeom>
        </p:spPr>
        <p:txBody>
          <a:bodyPr wrap="square">
            <a:spAutoFit/>
          </a:bodyPr>
          <a:lstStyle/>
          <a:p>
            <a:pPr algn="r" rtl="1">
              <a:lnSpc>
                <a:spcPct val="120000"/>
              </a:lnSpc>
              <a:spcAft>
                <a:spcPts val="1200"/>
              </a:spcAft>
            </a:pPr>
            <a:r>
              <a:rPr lang="he-IL" sz="2400" u="sng" dirty="0">
                <a:latin typeface="Calibri Light" panose="020F0302020204030204" pitchFamily="34" charset="0"/>
                <a:cs typeface="Calibri Light" panose="020F0302020204030204" pitchFamily="34" charset="0"/>
              </a:rPr>
              <a:t>סיכום הפרויקט</a:t>
            </a:r>
          </a:p>
          <a:p>
            <a:pPr algn="r" rtl="1">
              <a:lnSpc>
                <a:spcPct val="120000"/>
              </a:lnSpc>
              <a:spcAft>
                <a:spcPts val="1200"/>
              </a:spcAft>
            </a:pPr>
            <a:r>
              <a:rPr lang="he-IL" dirty="0">
                <a:latin typeface="Calibri Light" panose="020F0302020204030204" pitchFamily="34" charset="0"/>
                <a:cs typeface="Calibri Light" panose="020F0302020204030204" pitchFamily="34" charset="0"/>
              </a:rPr>
              <a:t>למדנו בתחומים ונושאים מרובים, פיזיקה, מתמטיקה, כתיבת דוח ועוד.</a:t>
            </a:r>
          </a:p>
          <a:p>
            <a:pPr algn="r" rtl="1">
              <a:lnSpc>
                <a:spcPct val="120000"/>
              </a:lnSpc>
              <a:spcAft>
                <a:spcPts val="1200"/>
              </a:spcAft>
            </a:pPr>
            <a:r>
              <a:rPr lang="he-IL" dirty="0">
                <a:latin typeface="Calibri Light" panose="020F0302020204030204" pitchFamily="34" charset="0"/>
                <a:cs typeface="Calibri Light" panose="020F0302020204030204" pitchFamily="34" charset="0"/>
              </a:rPr>
              <a:t>הניסוי בוצע בצורה טובה למרות הקשיים - שגיאות המדידה קטנות, כ-10 אחוזים.</a:t>
            </a:r>
          </a:p>
          <a:p>
            <a:pPr algn="r" rtl="1">
              <a:lnSpc>
                <a:spcPct val="120000"/>
              </a:lnSpc>
              <a:spcAft>
                <a:spcPts val="1200"/>
              </a:spcAft>
            </a:pPr>
            <a:r>
              <a:rPr lang="he-IL" dirty="0">
                <a:latin typeface="Calibri Light" panose="020F0302020204030204" pitchFamily="34" charset="0"/>
                <a:cs typeface="Calibri Light" panose="020F0302020204030204" pitchFamily="34" charset="0"/>
              </a:rPr>
              <a:t>התאמה טובה בין הניסוי והמודל האנליטי לשיווי משקל – שגיאה של גם כן כ-10%. </a:t>
            </a:r>
          </a:p>
          <a:p>
            <a:pPr algn="r" rtl="1">
              <a:lnSpc>
                <a:spcPct val="120000"/>
              </a:lnSpc>
              <a:spcAft>
                <a:spcPts val="1200"/>
              </a:spcAft>
            </a:pPr>
            <a:r>
              <a:rPr lang="he-IL" dirty="0">
                <a:latin typeface="Calibri Light" panose="020F0302020204030204" pitchFamily="34" charset="0"/>
                <a:cs typeface="Calibri Light" panose="020F0302020204030204" pitchFamily="34" charset="0"/>
              </a:rPr>
              <a:t>אי ההתאמה בין הניסוי למודל הנומרי בעקבות אי ידיעת ערכי הגדלים הפיזיקאליים.</a:t>
            </a:r>
          </a:p>
          <a:p>
            <a:pPr algn="r" rtl="1">
              <a:lnSpc>
                <a:spcPct val="120000"/>
              </a:lnSpc>
              <a:spcAft>
                <a:spcPts val="1200"/>
              </a:spcAft>
            </a:pPr>
            <a:r>
              <a:rPr lang="he-IL" dirty="0">
                <a:latin typeface="Calibri Light" panose="020F0302020204030204" pitchFamily="34" charset="0"/>
                <a:cs typeface="Calibri Light" panose="020F0302020204030204" pitchFamily="34" charset="0"/>
              </a:rPr>
              <a:t>אי ההצלחה במציאת הגדלים גם כן בעקבות מידע חסר – הספק התנור. </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1C118CE-7C81-4A99-AE88-21E90EA31804}"/>
              </a:ext>
            </a:extLst>
          </p:cNvPr>
          <p:cNvSpPr txBox="1"/>
          <p:nvPr/>
        </p:nvSpPr>
        <p:spPr>
          <a:xfrm>
            <a:off x="737937" y="415739"/>
            <a:ext cx="7916778" cy="2815514"/>
          </a:xfrm>
          <a:prstGeom prst="rect">
            <a:avLst/>
          </a:prstGeom>
          <a:noFill/>
        </p:spPr>
        <p:txBody>
          <a:bodyPr wrap="square">
            <a:spAutoFit/>
          </a:bodyPr>
          <a:lstStyle/>
          <a:p>
            <a:pPr algn="r" rtl="1">
              <a:lnSpc>
                <a:spcPct val="120000"/>
              </a:lnSpc>
              <a:spcAft>
                <a:spcPts val="1200"/>
              </a:spcAft>
            </a:pPr>
            <a:r>
              <a:rPr lang="he-IL" sz="2400" u="sng" dirty="0">
                <a:latin typeface="Calibri Light" panose="020F0302020204030204" pitchFamily="34" charset="0"/>
                <a:cs typeface="Calibri Light" panose="020F0302020204030204" pitchFamily="34" charset="0"/>
              </a:rPr>
              <a:t>המשך המחקר</a:t>
            </a:r>
          </a:p>
          <a:p>
            <a:pPr algn="r" rtl="1">
              <a:lnSpc>
                <a:spcPct val="120000"/>
              </a:lnSpc>
              <a:spcAft>
                <a:spcPts val="1200"/>
              </a:spcAft>
            </a:pPr>
            <a:r>
              <a:rPr lang="he-IL" sz="1800" dirty="0">
                <a:latin typeface="Calibri Light" panose="020F0302020204030204" pitchFamily="34" charset="0"/>
                <a:cs typeface="Calibri Light" panose="020F0302020204030204" pitchFamily="34" charset="0"/>
              </a:rPr>
              <a:t>ביצוע ניסויים נוספים – ביצוע ניסוי שמטרותיו לבודד משתנים למשל עטיפת המוט בחומר מבודד ובכך לקרב את </a:t>
            </a:r>
            <a:r>
              <a:rPr lang="en-US" sz="1800" dirty="0">
                <a:latin typeface="Calibri Light" panose="020F0302020204030204" pitchFamily="34" charset="0"/>
                <a:cs typeface="Calibri Light" panose="020F0302020204030204" pitchFamily="34" charset="0"/>
              </a:rPr>
              <a:t>h</a:t>
            </a:r>
            <a:r>
              <a:rPr lang="he-IL" sz="1800" dirty="0">
                <a:latin typeface="Calibri Light" panose="020F0302020204030204" pitchFamily="34" charset="0"/>
                <a:cs typeface="Calibri Light" panose="020F0302020204030204" pitchFamily="34" charset="0"/>
              </a:rPr>
              <a:t> ל-0, או ניסוי או ניסוי שמטרתו מדידת קיבול החום של המוט באופן בלתי תלוי בהולכת החום שלו. </a:t>
            </a:r>
          </a:p>
          <a:p>
            <a:pPr algn="r" rtl="1">
              <a:lnSpc>
                <a:spcPct val="120000"/>
              </a:lnSpc>
              <a:spcAft>
                <a:spcPts val="1200"/>
              </a:spcAft>
            </a:pPr>
            <a:r>
              <a:rPr lang="he-IL" sz="1800" dirty="0">
                <a:latin typeface="Calibri Light" panose="020F0302020204030204" pitchFamily="34" charset="0"/>
                <a:cs typeface="Calibri Light" panose="020F0302020204030204" pitchFamily="34" charset="0"/>
              </a:rPr>
              <a:t>שיפור שגיאות המדידה – למרות ששגיאות המדידה שלנו קטנות יחסית, כ-10%, עדיין ישנו מקום לשיפור והוא גם פשוט יחסית. לדוגמא, שימוש במדי טמפרטורה מכוילים ומדויקים יותר, ושמירה על טמפרטורה קבועה ואחידה של האוויר שמסביב למוט. </a:t>
            </a:r>
          </a:p>
        </p:txBody>
      </p:sp>
    </p:spTree>
    <p:extLst>
      <p:ext uri="{BB962C8B-B14F-4D97-AF65-F5344CB8AC3E}">
        <p14:creationId xmlns:p14="http://schemas.microsoft.com/office/powerpoint/2010/main" val="41376077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D66CF590-B173-4EBD-B4DE-45A3078AB057}"/>
                  </a:ext>
                </a:extLst>
              </p:cNvPr>
              <p:cNvSpPr/>
              <p:nvPr/>
            </p:nvSpPr>
            <p:spPr>
              <a:xfrm>
                <a:off x="5155641" y="806352"/>
                <a:ext cx="2926080" cy="338554"/>
              </a:xfrm>
              <a:prstGeom prst="rect">
                <a:avLst/>
              </a:prstGeom>
            </p:spPr>
            <p:txBody>
              <a:bodyPr wrap="square" anchor="ctr">
                <a:spAutoFit/>
              </a:bodyPr>
              <a:lstStyle/>
              <a:p>
                <a:pPr/>
                <a14:m>
                  <m:oMathPara xmlns:m="http://schemas.openxmlformats.org/officeDocument/2006/math">
                    <m:oMathParaPr>
                      <m:jc m:val="centerGroup"/>
                    </m:oMathParaPr>
                    <m:oMath xmlns:m="http://schemas.openxmlformats.org/officeDocument/2006/math">
                      <m:r>
                        <m:rPr>
                          <m:sty m:val="p"/>
                        </m:rPr>
                        <a:rPr lang="en-US" sz="1600" i="0" smtClean="0">
                          <a:latin typeface="Cambria Math" panose="02040503050406030204" pitchFamily="18" charset="0"/>
                        </a:rPr>
                        <m:t>Φ</m:t>
                      </m:r>
                      <m:d>
                        <m:dPr>
                          <m:ctrlPr>
                            <a:rPr lang="en-US" sz="1600" i="1">
                              <a:latin typeface="Cambria Math" panose="02040503050406030204" pitchFamily="18" charset="0"/>
                            </a:rPr>
                          </m:ctrlPr>
                        </m:dPr>
                        <m:e>
                          <m:r>
                            <m:rPr>
                              <m:sty m:val="p"/>
                            </m:rPr>
                            <a:rPr lang="en-US" sz="1600" i="0">
                              <a:latin typeface="Cambria Math" panose="02040503050406030204" pitchFamily="18" charset="0"/>
                            </a:rPr>
                            <m:t>x</m:t>
                          </m:r>
                        </m:e>
                      </m:d>
                      <m:r>
                        <a:rPr lang="en-US" sz="1600" i="0">
                          <a:latin typeface="Cambria Math" panose="02040503050406030204" pitchFamily="18" charset="0"/>
                        </a:rPr>
                        <m:t>−</m:t>
                      </m:r>
                      <m:r>
                        <m:rPr>
                          <m:sty m:val="p"/>
                        </m:rPr>
                        <a:rPr lang="en-US" sz="1600" i="0">
                          <a:latin typeface="Cambria Math" panose="02040503050406030204" pitchFamily="18" charset="0"/>
                        </a:rPr>
                        <m:t>Φ</m:t>
                      </m:r>
                      <m:d>
                        <m:dPr>
                          <m:ctrlPr>
                            <a:rPr lang="en-US" sz="1600" i="1">
                              <a:latin typeface="Cambria Math" panose="02040503050406030204" pitchFamily="18" charset="0"/>
                            </a:rPr>
                          </m:ctrlPr>
                        </m:dPr>
                        <m:e>
                          <m:r>
                            <m:rPr>
                              <m:sty m:val="p"/>
                            </m:rPr>
                            <a:rPr lang="en-US" sz="1600" i="0">
                              <a:latin typeface="Cambria Math" panose="02040503050406030204" pitchFamily="18" charset="0"/>
                            </a:rPr>
                            <m:t>x</m:t>
                          </m:r>
                          <m:r>
                            <a:rPr lang="en-US" sz="1600" i="0">
                              <a:latin typeface="Cambria Math" panose="02040503050406030204" pitchFamily="18" charset="0"/>
                            </a:rPr>
                            <m:t>+</m:t>
                          </m:r>
                          <m:r>
                            <m:rPr>
                              <m:sty m:val="p"/>
                            </m:rPr>
                            <a:rPr lang="en-US" sz="1600" i="0">
                              <a:latin typeface="Cambria Math" panose="02040503050406030204" pitchFamily="18" charset="0"/>
                            </a:rPr>
                            <m:t>dx</m:t>
                          </m:r>
                        </m:e>
                      </m:d>
                      <m:r>
                        <a:rPr lang="he-IL" sz="1600" b="0" i="0" smtClean="0">
                          <a:latin typeface="Cambria Math" panose="02040503050406030204" pitchFamily="18" charset="0"/>
                        </a:rPr>
                        <m:t>−</m:t>
                      </m:r>
                      <m:sSub>
                        <m:sSubPr>
                          <m:ctrlPr>
                            <a:rPr lang="en-US" sz="1600" i="1">
                              <a:latin typeface="Cambria Math" panose="02040503050406030204" pitchFamily="18" charset="0"/>
                            </a:rPr>
                          </m:ctrlPr>
                        </m:sSubPr>
                        <m:e>
                          <m:r>
                            <m:rPr>
                              <m:sty m:val="p"/>
                            </m:rPr>
                            <a:rPr lang="en-US" sz="1600" i="0">
                              <a:latin typeface="Cambria Math" panose="02040503050406030204" pitchFamily="18" charset="0"/>
                            </a:rPr>
                            <m:t>Φ</m:t>
                          </m:r>
                        </m:e>
                        <m:sub>
                          <m:r>
                            <m:rPr>
                              <m:sty m:val="p"/>
                            </m:rPr>
                            <a:rPr lang="en-US" sz="1600" i="0">
                              <a:latin typeface="Cambria Math" panose="02040503050406030204" pitchFamily="18" charset="0"/>
                            </a:rPr>
                            <m:t>air</m:t>
                          </m:r>
                        </m:sub>
                      </m:sSub>
                      <m:r>
                        <a:rPr lang="en-US" sz="1600" i="0">
                          <a:latin typeface="Cambria Math" panose="02040503050406030204" pitchFamily="18" charset="0"/>
                        </a:rPr>
                        <m:t>=</m:t>
                      </m:r>
                      <m:r>
                        <a:rPr lang="en-US" sz="1600" i="0">
                          <a:latin typeface="Cambria Math" panose="02040503050406030204" pitchFamily="18" charset="0"/>
                        </a:rPr>
                        <m:t>0</m:t>
                      </m:r>
                    </m:oMath>
                  </m:oMathPara>
                </a14:m>
                <a:endParaRPr lang="en-US" sz="1600" dirty="0"/>
              </a:p>
            </p:txBody>
          </p:sp>
        </mc:Choice>
        <mc:Fallback xmlns="">
          <p:sp>
            <p:nvSpPr>
              <p:cNvPr id="2" name="Rectangle 1">
                <a:extLst>
                  <a:ext uri="{FF2B5EF4-FFF2-40B4-BE49-F238E27FC236}">
                    <a16:creationId xmlns:a16="http://schemas.microsoft.com/office/drawing/2014/main" id="{D66CF590-B173-4EBD-B4DE-45A3078AB057}"/>
                  </a:ext>
                </a:extLst>
              </p:cNvPr>
              <p:cNvSpPr>
                <a:spLocks noRot="1" noChangeAspect="1" noMove="1" noResize="1" noEditPoints="1" noAdjustHandles="1" noChangeArrowheads="1" noChangeShapeType="1" noTextEdit="1"/>
              </p:cNvSpPr>
              <p:nvPr/>
            </p:nvSpPr>
            <p:spPr>
              <a:xfrm>
                <a:off x="5155641" y="806352"/>
                <a:ext cx="2926080" cy="338554"/>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EFB1295C-5498-4220-A35D-A3EAAEA46EFF}"/>
                  </a:ext>
                </a:extLst>
              </p:cNvPr>
              <p:cNvSpPr/>
              <p:nvPr/>
            </p:nvSpPr>
            <p:spPr>
              <a:xfrm>
                <a:off x="5155641" y="1221392"/>
                <a:ext cx="2926080" cy="370294"/>
              </a:xfrm>
              <a:prstGeom prst="rect">
                <a:avLst/>
              </a:prstGeom>
            </p:spPr>
            <p:txBody>
              <a:bodyPr wrap="square" anchor="ctr">
                <a:spAutoFit/>
              </a:bodyPr>
              <a:lstStyle/>
              <a:p>
                <a:pP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rPr>
                        <m:t>−</m:t>
                      </m:r>
                      <m:d>
                        <m:dPr>
                          <m:ctrlPr>
                            <a:rPr lang="en-US" sz="1600" i="1">
                              <a:latin typeface="Cambria Math" panose="02040503050406030204" pitchFamily="18" charset="0"/>
                            </a:rPr>
                          </m:ctrlPr>
                        </m:dPr>
                        <m:e>
                          <m:r>
                            <m:rPr>
                              <m:sty m:val="p"/>
                            </m:rPr>
                            <a:rPr lang="en-US" sz="1600">
                              <a:latin typeface="Cambria Math" panose="02040503050406030204" pitchFamily="18" charset="0"/>
                            </a:rPr>
                            <m:t>Φ</m:t>
                          </m:r>
                          <m:d>
                            <m:dPr>
                              <m:ctrlPr>
                                <a:rPr lang="en-US" sz="1600" i="1">
                                  <a:latin typeface="Cambria Math" panose="02040503050406030204" pitchFamily="18" charset="0"/>
                                </a:rPr>
                              </m:ctrlPr>
                            </m:dPr>
                            <m:e>
                              <m:r>
                                <m:rPr>
                                  <m:sty m:val="p"/>
                                </m:rPr>
                                <a:rPr lang="en-US" sz="1600">
                                  <a:latin typeface="Cambria Math" panose="02040503050406030204" pitchFamily="18" charset="0"/>
                                </a:rPr>
                                <m:t>x</m:t>
                              </m:r>
                              <m:r>
                                <a:rPr lang="en-US" sz="1600">
                                  <a:latin typeface="Cambria Math" panose="02040503050406030204" pitchFamily="18" charset="0"/>
                                </a:rPr>
                                <m:t>+</m:t>
                              </m:r>
                              <m:r>
                                <m:rPr>
                                  <m:sty m:val="p"/>
                                </m:rPr>
                                <a:rPr lang="en-US" sz="1600">
                                  <a:latin typeface="Cambria Math" panose="02040503050406030204" pitchFamily="18" charset="0"/>
                                </a:rPr>
                                <m:t>dx</m:t>
                              </m:r>
                            </m:e>
                          </m:d>
                          <m:r>
                            <a:rPr lang="en-US" sz="1600" i="1">
                              <a:latin typeface="Cambria Math" panose="02040503050406030204" pitchFamily="18" charset="0"/>
                            </a:rPr>
                            <m:t>−</m:t>
                          </m:r>
                          <m:r>
                            <m:rPr>
                              <m:sty m:val="p"/>
                            </m:rPr>
                            <a:rPr lang="en-US" sz="1600">
                              <a:latin typeface="Cambria Math" panose="02040503050406030204" pitchFamily="18" charset="0"/>
                            </a:rPr>
                            <m:t>Φ</m:t>
                          </m:r>
                          <m:d>
                            <m:dPr>
                              <m:ctrlPr>
                                <a:rPr lang="en-US" sz="1600" i="1">
                                  <a:latin typeface="Cambria Math" panose="02040503050406030204" pitchFamily="18" charset="0"/>
                                </a:rPr>
                              </m:ctrlPr>
                            </m:dPr>
                            <m:e>
                              <m:r>
                                <m:rPr>
                                  <m:sty m:val="p"/>
                                </m:rPr>
                                <a:rPr lang="en-US" sz="1600">
                                  <a:latin typeface="Cambria Math" panose="02040503050406030204" pitchFamily="18" charset="0"/>
                                </a:rPr>
                                <m:t>x</m:t>
                              </m:r>
                            </m:e>
                          </m:d>
                        </m:e>
                      </m:d>
                      <m:r>
                        <a:rPr lang="en-US" sz="1600">
                          <a:latin typeface="Cambria Math" panose="02040503050406030204" pitchFamily="18" charset="0"/>
                        </a:rPr>
                        <m:t>=</m:t>
                      </m:r>
                      <m:sSub>
                        <m:sSubPr>
                          <m:ctrlPr>
                            <a:rPr lang="en-US" sz="1600" i="1">
                              <a:latin typeface="Cambria Math" panose="02040503050406030204" pitchFamily="18" charset="0"/>
                            </a:rPr>
                          </m:ctrlPr>
                        </m:sSubPr>
                        <m:e>
                          <m:r>
                            <m:rPr>
                              <m:sty m:val="p"/>
                            </m:rPr>
                            <a:rPr lang="en-US" sz="1600">
                              <a:latin typeface="Cambria Math" panose="02040503050406030204" pitchFamily="18" charset="0"/>
                            </a:rPr>
                            <m:t>Φ</m:t>
                          </m:r>
                        </m:e>
                        <m:sub>
                          <m:r>
                            <m:rPr>
                              <m:sty m:val="p"/>
                            </m:rPr>
                            <a:rPr lang="en-US" sz="1600">
                              <a:latin typeface="Cambria Math" panose="02040503050406030204" pitchFamily="18" charset="0"/>
                            </a:rPr>
                            <m:t>air</m:t>
                          </m:r>
                        </m:sub>
                      </m:sSub>
                    </m:oMath>
                  </m:oMathPara>
                </a14:m>
                <a:endParaRPr lang="en-US" sz="1600" i="1" dirty="0"/>
              </a:p>
            </p:txBody>
          </p:sp>
        </mc:Choice>
        <mc:Fallback xmlns="">
          <p:sp>
            <p:nvSpPr>
              <p:cNvPr id="3" name="Rectangle 2">
                <a:extLst>
                  <a:ext uri="{FF2B5EF4-FFF2-40B4-BE49-F238E27FC236}">
                    <a16:creationId xmlns:a16="http://schemas.microsoft.com/office/drawing/2014/main" id="{EFB1295C-5498-4220-A35D-A3EAAEA46EFF}"/>
                  </a:ext>
                </a:extLst>
              </p:cNvPr>
              <p:cNvSpPr>
                <a:spLocks noRot="1" noChangeAspect="1" noMove="1" noResize="1" noEditPoints="1" noAdjustHandles="1" noChangeArrowheads="1" noChangeShapeType="1" noTextEdit="1"/>
              </p:cNvSpPr>
              <p:nvPr/>
            </p:nvSpPr>
            <p:spPr>
              <a:xfrm>
                <a:off x="5155641" y="1221392"/>
                <a:ext cx="2926080" cy="370294"/>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16AAA62C-CA60-4303-B8C0-82DF925A3B49}"/>
                  </a:ext>
                </a:extLst>
              </p:cNvPr>
              <p:cNvSpPr/>
              <p:nvPr/>
            </p:nvSpPr>
            <p:spPr>
              <a:xfrm>
                <a:off x="5155641" y="1573511"/>
                <a:ext cx="2926080" cy="559961"/>
              </a:xfrm>
              <a:prstGeom prst="rect">
                <a:avLst/>
              </a:prstGeom>
            </p:spPr>
            <p:txBody>
              <a:bodyPr wrap="square" anchor="ctr">
                <a:spAutoFit/>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rPr>
                        <m:t>−</m:t>
                      </m:r>
                      <m:f>
                        <m:fPr>
                          <m:ctrlPr>
                            <a:rPr lang="en-US" sz="1600" i="1">
                              <a:latin typeface="Cambria Math" panose="02040503050406030204" pitchFamily="18" charset="0"/>
                            </a:rPr>
                          </m:ctrlPr>
                        </m:fPr>
                        <m:num>
                          <m:r>
                            <m:rPr>
                              <m:sty m:val="p"/>
                            </m:rPr>
                            <a:rPr lang="en-US" sz="1600">
                              <a:latin typeface="Cambria Math" panose="02040503050406030204" pitchFamily="18" charset="0"/>
                            </a:rPr>
                            <m:t>dΦ</m:t>
                          </m:r>
                        </m:num>
                        <m:den>
                          <m:r>
                            <m:rPr>
                              <m:sty m:val="p"/>
                            </m:rPr>
                            <a:rPr lang="en-US" sz="1600">
                              <a:latin typeface="Cambria Math" panose="02040503050406030204" pitchFamily="18" charset="0"/>
                            </a:rPr>
                            <m:t>dx</m:t>
                          </m:r>
                        </m:den>
                      </m:f>
                      <m:r>
                        <m:rPr>
                          <m:sty m:val="p"/>
                        </m:rPr>
                        <a:rPr lang="en-US" sz="1600">
                          <a:latin typeface="Cambria Math" panose="02040503050406030204" pitchFamily="18" charset="0"/>
                        </a:rPr>
                        <m:t>dx</m:t>
                      </m:r>
                      <m:r>
                        <a:rPr lang="en-US" sz="1600">
                          <a:latin typeface="Cambria Math" panose="02040503050406030204" pitchFamily="18" charset="0"/>
                        </a:rPr>
                        <m:t>=</m:t>
                      </m:r>
                      <m:sSub>
                        <m:sSubPr>
                          <m:ctrlPr>
                            <a:rPr lang="en-US" sz="1600" i="1">
                              <a:latin typeface="Cambria Math" panose="02040503050406030204" pitchFamily="18" charset="0"/>
                            </a:rPr>
                          </m:ctrlPr>
                        </m:sSubPr>
                        <m:e>
                          <m:r>
                            <m:rPr>
                              <m:sty m:val="p"/>
                            </m:rPr>
                            <a:rPr lang="en-US" sz="1600">
                              <a:latin typeface="Cambria Math" panose="02040503050406030204" pitchFamily="18" charset="0"/>
                            </a:rPr>
                            <m:t>Φ</m:t>
                          </m:r>
                        </m:e>
                        <m:sub>
                          <m:r>
                            <m:rPr>
                              <m:sty m:val="p"/>
                            </m:rPr>
                            <a:rPr lang="en-US" sz="1600">
                              <a:latin typeface="Cambria Math" panose="02040503050406030204" pitchFamily="18" charset="0"/>
                            </a:rPr>
                            <m:t>air</m:t>
                          </m:r>
                        </m:sub>
                      </m:sSub>
                    </m:oMath>
                  </m:oMathPara>
                </a14:m>
                <a:endParaRPr lang="en-US" sz="1600" i="1" dirty="0"/>
              </a:p>
            </p:txBody>
          </p:sp>
        </mc:Choice>
        <mc:Fallback xmlns="">
          <p:sp>
            <p:nvSpPr>
              <p:cNvPr id="4" name="Rectangle 3">
                <a:extLst>
                  <a:ext uri="{FF2B5EF4-FFF2-40B4-BE49-F238E27FC236}">
                    <a16:creationId xmlns:a16="http://schemas.microsoft.com/office/drawing/2014/main" id="{16AAA62C-CA60-4303-B8C0-82DF925A3B49}"/>
                  </a:ext>
                </a:extLst>
              </p:cNvPr>
              <p:cNvSpPr>
                <a:spLocks noRot="1" noChangeAspect="1" noMove="1" noResize="1" noEditPoints="1" noAdjustHandles="1" noChangeArrowheads="1" noChangeShapeType="1" noTextEdit="1"/>
              </p:cNvSpPr>
              <p:nvPr/>
            </p:nvSpPr>
            <p:spPr>
              <a:xfrm>
                <a:off x="5155641" y="1573511"/>
                <a:ext cx="2926080" cy="559961"/>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A9A6C5EE-00FA-423A-8B5F-D802360F6F36}"/>
                  </a:ext>
                </a:extLst>
              </p:cNvPr>
              <p:cNvSpPr/>
              <p:nvPr/>
            </p:nvSpPr>
            <p:spPr>
              <a:xfrm>
                <a:off x="5155641" y="2229009"/>
                <a:ext cx="2926080" cy="559961"/>
              </a:xfrm>
              <a:prstGeom prst="rect">
                <a:avLst/>
              </a:prstGeom>
            </p:spPr>
            <p:txBody>
              <a:bodyPr wrap="square" anchor="ctr">
                <a:spAutoFit/>
              </a:bodyPr>
              <a:lstStyle/>
              <a:p>
                <a:pPr rtl="1"/>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rPr>
                        <m:t>−</m:t>
                      </m:r>
                      <m:r>
                        <m:rPr>
                          <m:sty m:val="p"/>
                        </m:rPr>
                        <a:rPr lang="en-US" sz="1600">
                          <a:latin typeface="Cambria Math" panose="02040503050406030204" pitchFamily="18" charset="0"/>
                        </a:rPr>
                        <m:t>A</m:t>
                      </m:r>
                      <m:f>
                        <m:fPr>
                          <m:ctrlPr>
                            <a:rPr lang="en-US" sz="1600" i="1">
                              <a:latin typeface="Cambria Math" panose="02040503050406030204" pitchFamily="18" charset="0"/>
                            </a:rPr>
                          </m:ctrlPr>
                        </m:fPr>
                        <m:num>
                          <m:r>
                            <m:rPr>
                              <m:sty m:val="p"/>
                            </m:rPr>
                            <a:rPr lang="en-US" sz="1600">
                              <a:latin typeface="Cambria Math" panose="02040503050406030204" pitchFamily="18" charset="0"/>
                            </a:rPr>
                            <m:t>dj</m:t>
                          </m:r>
                        </m:num>
                        <m:den>
                          <m:r>
                            <m:rPr>
                              <m:sty m:val="p"/>
                            </m:rPr>
                            <a:rPr lang="en-US" sz="1600">
                              <a:latin typeface="Cambria Math" panose="02040503050406030204" pitchFamily="18" charset="0"/>
                            </a:rPr>
                            <m:t>dx</m:t>
                          </m:r>
                        </m:den>
                      </m:f>
                      <m:r>
                        <m:rPr>
                          <m:sty m:val="p"/>
                        </m:rPr>
                        <a:rPr lang="en-US" sz="1600">
                          <a:latin typeface="Cambria Math" panose="02040503050406030204" pitchFamily="18" charset="0"/>
                        </a:rPr>
                        <m:t>dx</m:t>
                      </m:r>
                      <m:r>
                        <a:rPr lang="en-US" sz="1600">
                          <a:latin typeface="Cambria Math" panose="02040503050406030204" pitchFamily="18" charset="0"/>
                        </a:rPr>
                        <m:t>=</m:t>
                      </m:r>
                      <m:sSub>
                        <m:sSubPr>
                          <m:ctrlPr>
                            <a:rPr lang="en-US" sz="1600" i="1">
                              <a:latin typeface="Cambria Math" panose="02040503050406030204" pitchFamily="18" charset="0"/>
                            </a:rPr>
                          </m:ctrlPr>
                        </m:sSubPr>
                        <m:e>
                          <m:r>
                            <m:rPr>
                              <m:sty m:val="p"/>
                            </m:rPr>
                            <a:rPr lang="en-US" sz="1600">
                              <a:latin typeface="Cambria Math" panose="02040503050406030204" pitchFamily="18" charset="0"/>
                            </a:rPr>
                            <m:t>Φ</m:t>
                          </m:r>
                        </m:e>
                        <m:sub>
                          <m:r>
                            <m:rPr>
                              <m:sty m:val="p"/>
                            </m:rPr>
                            <a:rPr lang="en-US" sz="1600">
                              <a:latin typeface="Cambria Math" panose="02040503050406030204" pitchFamily="18" charset="0"/>
                            </a:rPr>
                            <m:t>air</m:t>
                          </m:r>
                        </m:sub>
                      </m:sSub>
                    </m:oMath>
                  </m:oMathPara>
                </a14:m>
                <a:endParaRPr lang="en-US" sz="1600" dirty="0"/>
              </a:p>
            </p:txBody>
          </p:sp>
        </mc:Choice>
        <mc:Fallback xmlns="">
          <p:sp>
            <p:nvSpPr>
              <p:cNvPr id="5" name="Rectangle 4">
                <a:extLst>
                  <a:ext uri="{FF2B5EF4-FFF2-40B4-BE49-F238E27FC236}">
                    <a16:creationId xmlns:a16="http://schemas.microsoft.com/office/drawing/2014/main" id="{A9A6C5EE-00FA-423A-8B5F-D802360F6F36}"/>
                  </a:ext>
                </a:extLst>
              </p:cNvPr>
              <p:cNvSpPr>
                <a:spLocks noRot="1" noChangeAspect="1" noMove="1" noResize="1" noEditPoints="1" noAdjustHandles="1" noChangeArrowheads="1" noChangeShapeType="1" noTextEdit="1"/>
              </p:cNvSpPr>
              <p:nvPr/>
            </p:nvSpPr>
            <p:spPr>
              <a:xfrm>
                <a:off x="5155641" y="2229009"/>
                <a:ext cx="2926080" cy="559961"/>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Rectangle 35">
                <a:extLst>
                  <a:ext uri="{FF2B5EF4-FFF2-40B4-BE49-F238E27FC236}">
                    <a16:creationId xmlns:a16="http://schemas.microsoft.com/office/drawing/2014/main" id="{F4257C76-6061-47AB-9209-4D4790E1DC26}"/>
                  </a:ext>
                </a:extLst>
              </p:cNvPr>
              <p:cNvSpPr/>
              <p:nvPr/>
            </p:nvSpPr>
            <p:spPr>
              <a:xfrm>
                <a:off x="5155641" y="2847203"/>
                <a:ext cx="2926080" cy="586443"/>
              </a:xfrm>
              <a:prstGeom prst="rect">
                <a:avLst/>
              </a:prstGeom>
            </p:spPr>
            <p:txBody>
              <a:bodyPr wrap="square" anchor="ctr">
                <a:spAutoFit/>
              </a:bodyPr>
              <a:lstStyle/>
              <a:p>
                <a:pPr/>
                <a14:m>
                  <m:oMathPara xmlns:m="http://schemas.openxmlformats.org/officeDocument/2006/math">
                    <m:oMathParaPr>
                      <m:jc m:val="centerGroup"/>
                    </m:oMathParaPr>
                    <m:oMath xmlns:m="http://schemas.openxmlformats.org/officeDocument/2006/math">
                      <m:r>
                        <m:rPr>
                          <m:sty m:val="p"/>
                        </m:rPr>
                        <a:rPr lang="en-US" sz="1600">
                          <a:latin typeface="Cambria Math" panose="02040503050406030204" pitchFamily="18" charset="0"/>
                        </a:rPr>
                        <m:t>k</m:t>
                      </m:r>
                      <m:r>
                        <a:rPr lang="en-US" sz="1600" i="1">
                          <a:latin typeface="Cambria Math" panose="02040503050406030204" pitchFamily="18" charset="0"/>
                        </a:rPr>
                        <m:t>∗</m:t>
                      </m:r>
                      <m:r>
                        <m:rPr>
                          <m:sty m:val="p"/>
                        </m:rPr>
                        <a:rPr lang="en-US" sz="1600">
                          <a:latin typeface="Cambria Math" panose="02040503050406030204" pitchFamily="18" charset="0"/>
                        </a:rPr>
                        <m:t>A</m:t>
                      </m:r>
                      <m:r>
                        <a:rPr lang="en-US" sz="1600" i="1">
                          <a:latin typeface="Cambria Math" panose="02040503050406030204" pitchFamily="18" charset="0"/>
                        </a:rPr>
                        <m:t>∗</m:t>
                      </m:r>
                      <m:f>
                        <m:fPr>
                          <m:ctrlPr>
                            <a:rPr lang="en-US" sz="1600" i="1">
                              <a:latin typeface="Cambria Math" panose="02040503050406030204" pitchFamily="18" charset="0"/>
                            </a:rPr>
                          </m:ctrlPr>
                        </m:fPr>
                        <m:num>
                          <m:sSup>
                            <m:sSupPr>
                              <m:ctrlPr>
                                <a:rPr lang="en-US" sz="1600" i="1">
                                  <a:latin typeface="Cambria Math" panose="02040503050406030204" pitchFamily="18" charset="0"/>
                                </a:rPr>
                              </m:ctrlPr>
                            </m:sSupPr>
                            <m:e>
                              <m:r>
                                <m:rPr>
                                  <m:sty m:val="p"/>
                                </m:rPr>
                                <a:rPr lang="en-US" sz="1600">
                                  <a:latin typeface="Cambria Math" panose="02040503050406030204" pitchFamily="18" charset="0"/>
                                </a:rPr>
                                <m:t>d</m:t>
                              </m:r>
                            </m:e>
                            <m:sup>
                              <m:r>
                                <a:rPr lang="en-US" sz="1600">
                                  <a:latin typeface="Cambria Math" panose="02040503050406030204" pitchFamily="18" charset="0"/>
                                </a:rPr>
                                <m:t>2</m:t>
                              </m:r>
                            </m:sup>
                          </m:sSup>
                          <m:r>
                            <m:rPr>
                              <m:sty m:val="p"/>
                            </m:rPr>
                            <a:rPr lang="en-US" sz="1600">
                              <a:latin typeface="Cambria Math" panose="02040503050406030204" pitchFamily="18" charset="0"/>
                            </a:rPr>
                            <m:t>T</m:t>
                          </m:r>
                        </m:num>
                        <m:den>
                          <m:sSup>
                            <m:sSupPr>
                              <m:ctrlPr>
                                <a:rPr lang="en-US" sz="1600" i="1">
                                  <a:latin typeface="Cambria Math" panose="02040503050406030204" pitchFamily="18" charset="0"/>
                                </a:rPr>
                              </m:ctrlPr>
                            </m:sSupPr>
                            <m:e>
                              <m:r>
                                <m:rPr>
                                  <m:sty m:val="p"/>
                                </m:rPr>
                                <a:rPr lang="en-US" sz="1600">
                                  <a:latin typeface="Cambria Math" panose="02040503050406030204" pitchFamily="18" charset="0"/>
                                </a:rPr>
                                <m:t>dx</m:t>
                              </m:r>
                            </m:e>
                            <m:sup>
                              <m:r>
                                <a:rPr lang="en-US" sz="1600">
                                  <a:latin typeface="Cambria Math" panose="02040503050406030204" pitchFamily="18" charset="0"/>
                                </a:rPr>
                                <m:t>2</m:t>
                              </m:r>
                            </m:sup>
                          </m:sSup>
                        </m:den>
                      </m:f>
                      <m:r>
                        <a:rPr lang="en-US" sz="1600" i="1">
                          <a:latin typeface="Cambria Math" panose="02040503050406030204" pitchFamily="18" charset="0"/>
                        </a:rPr>
                        <m:t>∗</m:t>
                      </m:r>
                      <m:r>
                        <m:rPr>
                          <m:sty m:val="p"/>
                        </m:rPr>
                        <a:rPr lang="en-US" sz="1600">
                          <a:latin typeface="Cambria Math" panose="02040503050406030204" pitchFamily="18" charset="0"/>
                        </a:rPr>
                        <m:t>dx</m:t>
                      </m:r>
                      <m:r>
                        <a:rPr lang="en-US" sz="1600">
                          <a:latin typeface="Cambria Math" panose="02040503050406030204" pitchFamily="18" charset="0"/>
                        </a:rPr>
                        <m:t>=</m:t>
                      </m:r>
                      <m:sSub>
                        <m:sSubPr>
                          <m:ctrlPr>
                            <a:rPr lang="en-US" sz="1600" i="1">
                              <a:latin typeface="Cambria Math" panose="02040503050406030204" pitchFamily="18" charset="0"/>
                            </a:rPr>
                          </m:ctrlPr>
                        </m:sSubPr>
                        <m:e>
                          <m:r>
                            <m:rPr>
                              <m:sty m:val="p"/>
                            </m:rPr>
                            <a:rPr lang="en-US" sz="1600">
                              <a:latin typeface="Cambria Math" panose="02040503050406030204" pitchFamily="18" charset="0"/>
                            </a:rPr>
                            <m:t>Φ</m:t>
                          </m:r>
                        </m:e>
                        <m:sub>
                          <m:r>
                            <m:rPr>
                              <m:sty m:val="p"/>
                            </m:rPr>
                            <a:rPr lang="en-US" sz="1600">
                              <a:latin typeface="Cambria Math" panose="02040503050406030204" pitchFamily="18" charset="0"/>
                            </a:rPr>
                            <m:t>air</m:t>
                          </m:r>
                        </m:sub>
                      </m:sSub>
                    </m:oMath>
                  </m:oMathPara>
                </a14:m>
                <a:endParaRPr lang="en-US" sz="1600" i="1" dirty="0"/>
              </a:p>
            </p:txBody>
          </p:sp>
        </mc:Choice>
        <mc:Fallback xmlns="">
          <p:sp>
            <p:nvSpPr>
              <p:cNvPr id="36" name="Rectangle 35">
                <a:extLst>
                  <a:ext uri="{FF2B5EF4-FFF2-40B4-BE49-F238E27FC236}">
                    <a16:creationId xmlns:a16="http://schemas.microsoft.com/office/drawing/2014/main" id="{F4257C76-6061-47AB-9209-4D4790E1DC26}"/>
                  </a:ext>
                </a:extLst>
              </p:cNvPr>
              <p:cNvSpPr>
                <a:spLocks noRot="1" noChangeAspect="1" noMove="1" noResize="1" noEditPoints="1" noAdjustHandles="1" noChangeArrowheads="1" noChangeShapeType="1" noTextEdit="1"/>
              </p:cNvSpPr>
              <p:nvPr/>
            </p:nvSpPr>
            <p:spPr>
              <a:xfrm>
                <a:off x="5155641" y="2847203"/>
                <a:ext cx="2926080" cy="586443"/>
              </a:xfrm>
              <a:prstGeom prst="rect">
                <a:avLst/>
              </a:prstGeom>
              <a:blipFill>
                <a:blip r:embed="rId7"/>
                <a:stretch>
                  <a:fillRect/>
                </a:stretch>
              </a:blipFill>
            </p:spPr>
            <p:txBody>
              <a:bodyPr/>
              <a:lstStyle/>
              <a:p>
                <a:r>
                  <a:rPr lang="en-US">
                    <a:noFill/>
                  </a:rPr>
                  <a:t> </a:t>
                </a:r>
              </a:p>
            </p:txBody>
          </p:sp>
        </mc:Fallback>
      </mc:AlternateContent>
      <p:sp>
        <p:nvSpPr>
          <p:cNvPr id="37" name="Rectangle 36">
            <a:extLst>
              <a:ext uri="{FF2B5EF4-FFF2-40B4-BE49-F238E27FC236}">
                <a16:creationId xmlns:a16="http://schemas.microsoft.com/office/drawing/2014/main" id="{64AF56C7-4E9D-4E0B-810E-C86D29D285A5}"/>
              </a:ext>
            </a:extLst>
          </p:cNvPr>
          <p:cNvSpPr/>
          <p:nvPr/>
        </p:nvSpPr>
        <p:spPr>
          <a:xfrm>
            <a:off x="4295775" y="270409"/>
            <a:ext cx="4577944" cy="400110"/>
          </a:xfrm>
          <a:prstGeom prst="rect">
            <a:avLst/>
          </a:prstGeom>
        </p:spPr>
        <p:txBody>
          <a:bodyPr wrap="square">
            <a:spAutoFit/>
          </a:bodyPr>
          <a:lstStyle/>
          <a:p>
            <a:pPr algn="r" rtl="1">
              <a:lnSpc>
                <a:spcPts val="2400"/>
              </a:lnSpc>
              <a:spcAft>
                <a:spcPts val="600"/>
              </a:spcAft>
            </a:pPr>
            <a:r>
              <a:rPr lang="he-IL" sz="2000" u="sng" dirty="0">
                <a:latin typeface="Calibri Light" panose="020F0302020204030204" pitchFamily="34" charset="0"/>
                <a:cs typeface="Calibri Light" panose="020F0302020204030204" pitchFamily="34" charset="0"/>
              </a:rPr>
              <a:t>פתרון אנליטי למצב שיווי משקל - </a:t>
            </a:r>
            <a:r>
              <a:rPr lang="en-US" sz="2000" u="sng" dirty="0">
                <a:latin typeface="Calibri Light" panose="020F0302020204030204" pitchFamily="34" charset="0"/>
                <a:cs typeface="Calibri Light" panose="020F0302020204030204" pitchFamily="34" charset="0"/>
              </a:rPr>
              <a:t>Fin equation</a:t>
            </a:r>
          </a:p>
        </p:txBody>
      </p:sp>
      <p:grpSp>
        <p:nvGrpSpPr>
          <p:cNvPr id="10" name="Group 9">
            <a:extLst>
              <a:ext uri="{FF2B5EF4-FFF2-40B4-BE49-F238E27FC236}">
                <a16:creationId xmlns:a16="http://schemas.microsoft.com/office/drawing/2014/main" id="{E2CE3D22-360F-46FE-AB66-9A20CACF3640}"/>
              </a:ext>
            </a:extLst>
          </p:cNvPr>
          <p:cNvGrpSpPr/>
          <p:nvPr/>
        </p:nvGrpSpPr>
        <p:grpSpPr>
          <a:xfrm>
            <a:off x="247648" y="372992"/>
            <a:ext cx="4048127" cy="4522471"/>
            <a:chOff x="152400" y="0"/>
            <a:chExt cx="4048127" cy="4522945"/>
          </a:xfrm>
        </p:grpSpPr>
        <p:grpSp>
          <p:nvGrpSpPr>
            <p:cNvPr id="11" name="Group 10">
              <a:extLst>
                <a:ext uri="{FF2B5EF4-FFF2-40B4-BE49-F238E27FC236}">
                  <a16:creationId xmlns:a16="http://schemas.microsoft.com/office/drawing/2014/main" id="{DC581139-C341-4B3E-AFA1-75C79AF8637C}"/>
                </a:ext>
              </a:extLst>
            </p:cNvPr>
            <p:cNvGrpSpPr/>
            <p:nvPr/>
          </p:nvGrpSpPr>
          <p:grpSpPr>
            <a:xfrm>
              <a:off x="152400" y="0"/>
              <a:ext cx="4048127" cy="4522945"/>
              <a:chOff x="-19050" y="0"/>
              <a:chExt cx="4048127" cy="4522945"/>
            </a:xfrm>
          </p:grpSpPr>
          <p:grpSp>
            <p:nvGrpSpPr>
              <p:cNvPr id="13" name="Group 12">
                <a:extLst>
                  <a:ext uri="{FF2B5EF4-FFF2-40B4-BE49-F238E27FC236}">
                    <a16:creationId xmlns:a16="http://schemas.microsoft.com/office/drawing/2014/main" id="{D47E9DFE-7CD4-4298-BD40-B2C48AD2A03F}"/>
                  </a:ext>
                </a:extLst>
              </p:cNvPr>
              <p:cNvGrpSpPr/>
              <p:nvPr/>
            </p:nvGrpSpPr>
            <p:grpSpPr>
              <a:xfrm>
                <a:off x="-19050" y="0"/>
                <a:ext cx="4048127" cy="2583180"/>
                <a:chOff x="-27848" y="0"/>
                <a:chExt cx="5917584" cy="3234055"/>
              </a:xfrm>
            </p:grpSpPr>
            <p:sp>
              <p:nvSpPr>
                <p:cNvPr id="31" name="Cube 30">
                  <a:extLst>
                    <a:ext uri="{FF2B5EF4-FFF2-40B4-BE49-F238E27FC236}">
                      <a16:creationId xmlns:a16="http://schemas.microsoft.com/office/drawing/2014/main" id="{9DE53F38-0FF8-4C00-BC44-6F23957AC060}"/>
                    </a:ext>
                  </a:extLst>
                </p:cNvPr>
                <p:cNvSpPr/>
                <p:nvPr/>
              </p:nvSpPr>
              <p:spPr>
                <a:xfrm>
                  <a:off x="73152" y="0"/>
                  <a:ext cx="1252220" cy="3234055"/>
                </a:xfrm>
                <a:prstGeom prst="cube">
                  <a:avLst>
                    <a:gd name="adj" fmla="val 75651"/>
                  </a:avLst>
                </a:prstGeom>
                <a:solidFill>
                  <a:srgbClr val="5B9BD5"/>
                </a:solidFill>
                <a:ln w="12700" cap="flat" cmpd="sng" algn="ctr">
                  <a:solidFill>
                    <a:srgbClr val="5B9BD5">
                      <a:shade val="50000"/>
                    </a:srgbClr>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32" name="Cylinder 31">
                  <a:extLst>
                    <a:ext uri="{FF2B5EF4-FFF2-40B4-BE49-F238E27FC236}">
                      <a16:creationId xmlns:a16="http://schemas.microsoft.com/office/drawing/2014/main" id="{C4CA1BBF-CEE0-480E-8B4F-EF41FA0AC3AC}"/>
                    </a:ext>
                  </a:extLst>
                </p:cNvPr>
                <p:cNvSpPr/>
                <p:nvPr/>
              </p:nvSpPr>
              <p:spPr>
                <a:xfrm rot="5400000">
                  <a:off x="2526284" y="-1102055"/>
                  <a:ext cx="1289487" cy="5376153"/>
                </a:xfrm>
                <a:prstGeom prst="can">
                  <a:avLst>
                    <a:gd name="adj" fmla="val 44858"/>
                  </a:avLst>
                </a:prstGeom>
                <a:solidFill>
                  <a:srgbClr val="5B9BD5"/>
                </a:solidFill>
                <a:ln w="12700" cap="flat" cmpd="sng" algn="ctr">
                  <a:solidFill>
                    <a:srgbClr val="5B9BD5">
                      <a:shade val="50000"/>
                    </a:srgbClr>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cxnSp>
              <p:nvCxnSpPr>
                <p:cNvPr id="33" name="Straight Connector 32">
                  <a:extLst>
                    <a:ext uri="{FF2B5EF4-FFF2-40B4-BE49-F238E27FC236}">
                      <a16:creationId xmlns:a16="http://schemas.microsoft.com/office/drawing/2014/main" id="{088231B3-8AB2-4957-813E-C26A82691551}"/>
                    </a:ext>
                  </a:extLst>
                </p:cNvPr>
                <p:cNvCxnSpPr/>
                <p:nvPr/>
              </p:nvCxnSpPr>
              <p:spPr>
                <a:xfrm flipH="1" flipV="1">
                  <a:off x="5318150" y="1089965"/>
                  <a:ext cx="235809" cy="527873"/>
                </a:xfrm>
                <a:prstGeom prst="line">
                  <a:avLst/>
                </a:prstGeom>
                <a:noFill/>
                <a:ln w="19050" cap="flat" cmpd="sng" algn="ctr">
                  <a:solidFill>
                    <a:srgbClr val="70AD47"/>
                  </a:solidFill>
                  <a:prstDash val="solid"/>
                  <a:miter lim="800000"/>
                </a:ln>
                <a:effectLst>
                  <a:softEdge rad="0"/>
                </a:effectLst>
              </p:spPr>
            </p:cxnSp>
            <p:sp>
              <p:nvSpPr>
                <p:cNvPr id="34" name="Text Box 66">
                  <a:extLst>
                    <a:ext uri="{FF2B5EF4-FFF2-40B4-BE49-F238E27FC236}">
                      <a16:creationId xmlns:a16="http://schemas.microsoft.com/office/drawing/2014/main" id="{174A851B-F660-46D8-AE1D-7E342B8E01D2}"/>
                    </a:ext>
                  </a:extLst>
                </p:cNvPr>
                <p:cNvSpPr txBox="1"/>
                <p:nvPr/>
              </p:nvSpPr>
              <p:spPr>
                <a:xfrm>
                  <a:off x="5343508" y="1115378"/>
                  <a:ext cx="386771" cy="328062"/>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gn="r" rtl="1">
                    <a:spcBef>
                      <a:spcPts val="0"/>
                    </a:spcBef>
                    <a:spcAft>
                      <a:spcPts val="800"/>
                    </a:spcAft>
                  </a:pPr>
                  <a:r>
                    <a:rPr lang="en-US" sz="1100">
                      <a:effectLst/>
                      <a:latin typeface="Calibri Light" panose="020F0302020204030204" pitchFamily="34" charset="0"/>
                      <a:ea typeface="Calibri" panose="020F0502020204030204" pitchFamily="34" charset="0"/>
                    </a:rPr>
                    <a:t>R</a:t>
                  </a:r>
                </a:p>
              </p:txBody>
            </p:sp>
            <p:sp>
              <p:nvSpPr>
                <p:cNvPr id="35" name="Text Box 68">
                  <a:extLst>
                    <a:ext uri="{FF2B5EF4-FFF2-40B4-BE49-F238E27FC236}">
                      <a16:creationId xmlns:a16="http://schemas.microsoft.com/office/drawing/2014/main" id="{C1C0D6F0-2153-421C-92DD-17525D45256D}"/>
                    </a:ext>
                  </a:extLst>
                </p:cNvPr>
                <p:cNvSpPr txBox="1"/>
                <p:nvPr/>
              </p:nvSpPr>
              <p:spPr>
                <a:xfrm>
                  <a:off x="-27848" y="1821964"/>
                  <a:ext cx="649853" cy="447658"/>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gn="r" rtl="1">
                    <a:spcBef>
                      <a:spcPts val="0"/>
                    </a:spcBef>
                    <a:spcAft>
                      <a:spcPts val="800"/>
                    </a:spcAft>
                  </a:pPr>
                  <a:r>
                    <a:rPr lang="he-IL" sz="1100">
                      <a:effectLst/>
                      <a:latin typeface="Calibri Light" panose="020F0302020204030204" pitchFamily="34" charset="0"/>
                      <a:ea typeface="Calibri" panose="020F0502020204030204" pitchFamily="34" charset="0"/>
                    </a:rPr>
                    <a:t>תנור</a:t>
                  </a:r>
                  <a:endParaRPr lang="en-US" sz="1100">
                    <a:effectLst/>
                    <a:latin typeface="Calibri Light" panose="020F0302020204030204" pitchFamily="34" charset="0"/>
                    <a:ea typeface="Calibri" panose="020F0502020204030204" pitchFamily="34" charset="0"/>
                  </a:endParaRPr>
                </a:p>
              </p:txBody>
            </p:sp>
            <p:sp>
              <p:nvSpPr>
                <p:cNvPr id="39" name="Text Box 71">
                  <a:extLst>
                    <a:ext uri="{FF2B5EF4-FFF2-40B4-BE49-F238E27FC236}">
                      <a16:creationId xmlns:a16="http://schemas.microsoft.com/office/drawing/2014/main" id="{DA2D8B3C-258C-4607-B904-2EB8A2A3ACE3}"/>
                    </a:ext>
                  </a:extLst>
                </p:cNvPr>
                <p:cNvSpPr txBox="1"/>
                <p:nvPr/>
              </p:nvSpPr>
              <p:spPr>
                <a:xfrm>
                  <a:off x="724767" y="561679"/>
                  <a:ext cx="564416" cy="479111"/>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gn="l" rtl="0">
                    <a:spcBef>
                      <a:spcPts val="0"/>
                    </a:spcBef>
                    <a:spcAft>
                      <a:spcPts val="800"/>
                    </a:spcAft>
                  </a:pPr>
                  <a:r>
                    <a:rPr lang="en-US" sz="1200">
                      <a:effectLst/>
                      <a:latin typeface="Calibri Light" panose="020F0302020204030204" pitchFamily="34" charset="0"/>
                      <a:ea typeface="Calibri" panose="020F0502020204030204" pitchFamily="34" charset="0"/>
                    </a:rPr>
                    <a:t>T</a:t>
                  </a:r>
                  <a:r>
                    <a:rPr lang="he-IL" sz="1200" baseline="-25000">
                      <a:effectLst/>
                      <a:latin typeface="Calibri Light" panose="020F0302020204030204" pitchFamily="34" charset="0"/>
                      <a:ea typeface="Calibri" panose="020F0502020204030204" pitchFamily="34" charset="0"/>
                    </a:rPr>
                    <a:t>1</a:t>
                  </a:r>
                  <a:endParaRPr lang="en-US" sz="1100">
                    <a:effectLst/>
                    <a:latin typeface="Calibri Light" panose="020F0302020204030204" pitchFamily="34" charset="0"/>
                    <a:ea typeface="Calibri" panose="020F0502020204030204" pitchFamily="34" charset="0"/>
                  </a:endParaRPr>
                </a:p>
              </p:txBody>
            </p:sp>
            <p:sp>
              <p:nvSpPr>
                <p:cNvPr id="40" name="Text Box 72">
                  <a:extLst>
                    <a:ext uri="{FF2B5EF4-FFF2-40B4-BE49-F238E27FC236}">
                      <a16:creationId xmlns:a16="http://schemas.microsoft.com/office/drawing/2014/main" id="{E4E7FFFA-9B47-4B78-9AF5-91DC1DC31A72}"/>
                    </a:ext>
                  </a:extLst>
                </p:cNvPr>
                <p:cNvSpPr txBox="1"/>
                <p:nvPr/>
              </p:nvSpPr>
              <p:spPr>
                <a:xfrm>
                  <a:off x="5357436" y="561679"/>
                  <a:ext cx="532300" cy="392540"/>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gn="l" rtl="0">
                    <a:spcBef>
                      <a:spcPts val="0"/>
                    </a:spcBef>
                    <a:spcAft>
                      <a:spcPts val="800"/>
                    </a:spcAft>
                  </a:pPr>
                  <a:r>
                    <a:rPr lang="en-US" sz="1200">
                      <a:effectLst/>
                      <a:latin typeface="Calibri Light" panose="020F0302020204030204" pitchFamily="34" charset="0"/>
                      <a:ea typeface="Calibri" panose="020F0502020204030204" pitchFamily="34" charset="0"/>
                    </a:rPr>
                    <a:t>T</a:t>
                  </a:r>
                  <a:r>
                    <a:rPr lang="he-IL" sz="1200" baseline="-25000">
                      <a:effectLst/>
                      <a:latin typeface="Calibri Light" panose="020F0302020204030204" pitchFamily="34" charset="0"/>
                      <a:ea typeface="Calibri" panose="020F0502020204030204" pitchFamily="34" charset="0"/>
                    </a:rPr>
                    <a:t>0</a:t>
                  </a:r>
                  <a:endParaRPr lang="en-US" sz="1100">
                    <a:effectLst/>
                    <a:latin typeface="Calibri Light" panose="020F0302020204030204" pitchFamily="34" charset="0"/>
                    <a:ea typeface="Calibri" panose="020F0502020204030204" pitchFamily="34" charset="0"/>
                  </a:endParaRPr>
                </a:p>
              </p:txBody>
            </p:sp>
            <p:sp>
              <p:nvSpPr>
                <p:cNvPr id="41" name="Text Box 73">
                  <a:extLst>
                    <a:ext uri="{FF2B5EF4-FFF2-40B4-BE49-F238E27FC236}">
                      <a16:creationId xmlns:a16="http://schemas.microsoft.com/office/drawing/2014/main" id="{6DC87781-8E45-43EB-8289-B9E760409F93}"/>
                    </a:ext>
                  </a:extLst>
                </p:cNvPr>
                <p:cNvSpPr txBox="1"/>
                <p:nvPr/>
              </p:nvSpPr>
              <p:spPr>
                <a:xfrm>
                  <a:off x="355790" y="2269621"/>
                  <a:ext cx="874648" cy="591760"/>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gn="r" rtl="1">
                    <a:spcBef>
                      <a:spcPts val="0"/>
                    </a:spcBef>
                    <a:spcAft>
                      <a:spcPts val="800"/>
                    </a:spcAft>
                  </a:pPr>
                  <a:r>
                    <a:rPr lang="en-US" sz="1100">
                      <a:effectLst/>
                      <a:latin typeface="Calibri Light" panose="020F0302020204030204" pitchFamily="34" charset="0"/>
                      <a:ea typeface="Calibri" panose="020F0502020204030204" pitchFamily="34" charset="0"/>
                    </a:rPr>
                    <a:t>X = 0</a:t>
                  </a:r>
                </a:p>
              </p:txBody>
            </p:sp>
            <p:sp>
              <p:nvSpPr>
                <p:cNvPr id="42" name="Text Box 74">
                  <a:extLst>
                    <a:ext uri="{FF2B5EF4-FFF2-40B4-BE49-F238E27FC236}">
                      <a16:creationId xmlns:a16="http://schemas.microsoft.com/office/drawing/2014/main" id="{6C20C0D5-D066-49F9-8D48-207D7C5F0B66}"/>
                    </a:ext>
                  </a:extLst>
                </p:cNvPr>
                <p:cNvSpPr txBox="1"/>
                <p:nvPr/>
              </p:nvSpPr>
              <p:spPr>
                <a:xfrm>
                  <a:off x="5016681" y="2333208"/>
                  <a:ext cx="798749" cy="528174"/>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gn="r" rtl="1">
                    <a:spcBef>
                      <a:spcPts val="0"/>
                    </a:spcBef>
                    <a:spcAft>
                      <a:spcPts val="800"/>
                    </a:spcAft>
                  </a:pPr>
                  <a:r>
                    <a:rPr lang="en-US" sz="1100">
                      <a:effectLst/>
                      <a:latin typeface="Calibri Light" panose="020F0302020204030204" pitchFamily="34" charset="0"/>
                      <a:ea typeface="Calibri" panose="020F0502020204030204" pitchFamily="34" charset="0"/>
                    </a:rPr>
                    <a:t>X = L</a:t>
                  </a:r>
                </a:p>
              </p:txBody>
            </p:sp>
          </p:grpSp>
          <p:grpSp>
            <p:nvGrpSpPr>
              <p:cNvPr id="14" name="Group 13">
                <a:extLst>
                  <a:ext uri="{FF2B5EF4-FFF2-40B4-BE49-F238E27FC236}">
                    <a16:creationId xmlns:a16="http://schemas.microsoft.com/office/drawing/2014/main" id="{26283798-3BCD-45AA-A543-C27AE6DCBA09}"/>
                  </a:ext>
                </a:extLst>
              </p:cNvPr>
              <p:cNvGrpSpPr/>
              <p:nvPr/>
            </p:nvGrpSpPr>
            <p:grpSpPr>
              <a:xfrm>
                <a:off x="285750" y="2632281"/>
                <a:ext cx="2859405" cy="1890664"/>
                <a:chOff x="0" y="-335934"/>
                <a:chExt cx="4227483" cy="2544211"/>
              </a:xfrm>
            </p:grpSpPr>
            <p:grpSp>
              <p:nvGrpSpPr>
                <p:cNvPr id="17" name="Group 16">
                  <a:extLst>
                    <a:ext uri="{FF2B5EF4-FFF2-40B4-BE49-F238E27FC236}">
                      <a16:creationId xmlns:a16="http://schemas.microsoft.com/office/drawing/2014/main" id="{9836E881-A2D3-41DD-B46B-05E6FDD2BADF}"/>
                    </a:ext>
                  </a:extLst>
                </p:cNvPr>
                <p:cNvGrpSpPr/>
                <p:nvPr/>
              </p:nvGrpSpPr>
              <p:grpSpPr>
                <a:xfrm>
                  <a:off x="0" y="-335934"/>
                  <a:ext cx="4227483" cy="2544211"/>
                  <a:chOff x="0" y="-335934"/>
                  <a:chExt cx="4227483" cy="2544211"/>
                </a:xfrm>
              </p:grpSpPr>
              <p:cxnSp>
                <p:nvCxnSpPr>
                  <p:cNvPr id="20" name="Straight Connector 19">
                    <a:extLst>
                      <a:ext uri="{FF2B5EF4-FFF2-40B4-BE49-F238E27FC236}">
                        <a16:creationId xmlns:a16="http://schemas.microsoft.com/office/drawing/2014/main" id="{2720C22E-1B62-4DCA-8640-79210E5FB9EF}"/>
                      </a:ext>
                    </a:extLst>
                  </p:cNvPr>
                  <p:cNvCxnSpPr/>
                  <p:nvPr/>
                </p:nvCxnSpPr>
                <p:spPr>
                  <a:xfrm>
                    <a:off x="310551" y="500332"/>
                    <a:ext cx="3804920" cy="0"/>
                  </a:xfrm>
                  <a:prstGeom prst="line">
                    <a:avLst/>
                  </a:prstGeom>
                  <a:noFill/>
                  <a:ln w="12700" cap="flat" cmpd="sng" algn="ctr">
                    <a:solidFill>
                      <a:srgbClr val="5B9BD5">
                        <a:lumMod val="75000"/>
                      </a:srgbClr>
                    </a:solidFill>
                    <a:prstDash val="dash"/>
                    <a:miter lim="800000"/>
                  </a:ln>
                  <a:effectLst/>
                </p:spPr>
              </p:cxnSp>
              <p:cxnSp>
                <p:nvCxnSpPr>
                  <p:cNvPr id="21" name="Straight Connector 20">
                    <a:extLst>
                      <a:ext uri="{FF2B5EF4-FFF2-40B4-BE49-F238E27FC236}">
                        <a16:creationId xmlns:a16="http://schemas.microsoft.com/office/drawing/2014/main" id="{B994AEAF-2760-474C-969B-5490B741D4F5}"/>
                      </a:ext>
                    </a:extLst>
                  </p:cNvPr>
                  <p:cNvCxnSpPr/>
                  <p:nvPr/>
                </p:nvCxnSpPr>
                <p:spPr>
                  <a:xfrm>
                    <a:off x="362309" y="1794294"/>
                    <a:ext cx="3804920" cy="0"/>
                  </a:xfrm>
                  <a:prstGeom prst="line">
                    <a:avLst/>
                  </a:prstGeom>
                  <a:noFill/>
                  <a:ln w="12700" cap="flat" cmpd="sng" algn="ctr">
                    <a:solidFill>
                      <a:srgbClr val="5B9BD5">
                        <a:lumMod val="75000"/>
                      </a:srgbClr>
                    </a:solidFill>
                    <a:prstDash val="dash"/>
                    <a:miter lim="800000"/>
                  </a:ln>
                  <a:effectLst/>
                </p:spPr>
              </p:cxnSp>
              <p:sp>
                <p:nvSpPr>
                  <p:cNvPr id="22" name="Cylinder 21">
                    <a:extLst>
                      <a:ext uri="{FF2B5EF4-FFF2-40B4-BE49-F238E27FC236}">
                        <a16:creationId xmlns:a16="http://schemas.microsoft.com/office/drawing/2014/main" id="{A5BE7D3C-B0FB-4FD2-8149-B8A574C00AF7}"/>
                      </a:ext>
                    </a:extLst>
                  </p:cNvPr>
                  <p:cNvSpPr/>
                  <p:nvPr/>
                </p:nvSpPr>
                <p:spPr>
                  <a:xfrm rot="5400000">
                    <a:off x="1591891" y="289302"/>
                    <a:ext cx="1289050" cy="1710589"/>
                  </a:xfrm>
                  <a:prstGeom prst="can">
                    <a:avLst>
                      <a:gd name="adj" fmla="val 52578"/>
                    </a:avLst>
                  </a:prstGeom>
                  <a:solidFill>
                    <a:srgbClr val="5B9BD5"/>
                  </a:solidFill>
                  <a:ln w="12700" cap="flat" cmpd="sng" algn="ctr">
                    <a:solidFill>
                      <a:srgbClr val="5B9BD5">
                        <a:shade val="50000"/>
                      </a:srgbClr>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cxnSp>
                <p:nvCxnSpPr>
                  <p:cNvPr id="23" name="מחבר חץ ישר 53">
                    <a:extLst>
                      <a:ext uri="{FF2B5EF4-FFF2-40B4-BE49-F238E27FC236}">
                        <a16:creationId xmlns:a16="http://schemas.microsoft.com/office/drawing/2014/main" id="{DF30CD0D-0604-4B40-8B3D-2ABD502B321E}"/>
                      </a:ext>
                    </a:extLst>
                  </p:cNvPr>
                  <p:cNvCxnSpPr/>
                  <p:nvPr/>
                </p:nvCxnSpPr>
                <p:spPr>
                  <a:xfrm>
                    <a:off x="0" y="1185772"/>
                    <a:ext cx="1285875" cy="0"/>
                  </a:xfrm>
                  <a:prstGeom prst="straightConnector1">
                    <a:avLst/>
                  </a:prstGeom>
                  <a:noFill/>
                  <a:ln w="28575" cap="flat" cmpd="sng" algn="ctr">
                    <a:solidFill>
                      <a:srgbClr val="5B9BD5"/>
                    </a:solidFill>
                    <a:prstDash val="solid"/>
                    <a:miter lim="800000"/>
                    <a:headEnd type="none" w="med" len="med"/>
                    <a:tailEnd type="arrow" w="med" len="med"/>
                  </a:ln>
                  <a:effectLst/>
                </p:spPr>
              </p:cxnSp>
              <p:cxnSp>
                <p:nvCxnSpPr>
                  <p:cNvPr id="24" name="מחבר חץ ישר 59">
                    <a:extLst>
                      <a:ext uri="{FF2B5EF4-FFF2-40B4-BE49-F238E27FC236}">
                        <a16:creationId xmlns:a16="http://schemas.microsoft.com/office/drawing/2014/main" id="{5D5933C6-6E61-49A1-9E3C-4C7444501113}"/>
                      </a:ext>
                    </a:extLst>
                  </p:cNvPr>
                  <p:cNvCxnSpPr/>
                  <p:nvPr/>
                </p:nvCxnSpPr>
                <p:spPr>
                  <a:xfrm>
                    <a:off x="2941608" y="1182178"/>
                    <a:ext cx="1285875" cy="0"/>
                  </a:xfrm>
                  <a:prstGeom prst="straightConnector1">
                    <a:avLst/>
                  </a:prstGeom>
                  <a:noFill/>
                  <a:ln w="28575" cap="flat" cmpd="sng" algn="ctr">
                    <a:solidFill>
                      <a:srgbClr val="5B9BD5"/>
                    </a:solidFill>
                    <a:prstDash val="solid"/>
                    <a:miter lim="800000"/>
                    <a:headEnd type="none" w="med" len="med"/>
                    <a:tailEnd type="arrow" w="med" len="med"/>
                  </a:ln>
                  <a:effectLst/>
                </p:spPr>
              </p:cxnSp>
              <mc:AlternateContent xmlns:mc="http://schemas.openxmlformats.org/markup-compatibility/2006" xmlns:a14="http://schemas.microsoft.com/office/drawing/2010/main">
                <mc:Choice Requires="a14">
                  <p:sp>
                    <p:nvSpPr>
                      <p:cNvPr id="25" name="תיבת טקסט 60">
                        <a:extLst>
                          <a:ext uri="{FF2B5EF4-FFF2-40B4-BE49-F238E27FC236}">
                            <a16:creationId xmlns:a16="http://schemas.microsoft.com/office/drawing/2014/main" id="{099F9C82-AE55-46D4-B9AE-46D5E4363765}"/>
                          </a:ext>
                        </a:extLst>
                      </p:cNvPr>
                      <p:cNvSpPr txBox="1"/>
                      <p:nvPr/>
                    </p:nvSpPr>
                    <p:spPr>
                      <a:xfrm>
                        <a:off x="497831" y="700402"/>
                        <a:ext cx="1061944" cy="528580"/>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gn="r" rtl="1">
                          <a:spcBef>
                            <a:spcPts val="0"/>
                          </a:spcBef>
                          <a:spcAft>
                            <a:spcPts val="800"/>
                          </a:spcAft>
                        </a:pPr>
                        <a14:m>
                          <m:oMathPara xmlns:m="http://schemas.openxmlformats.org/officeDocument/2006/math">
                            <m:oMathParaPr>
                              <m:jc m:val="centerGroup"/>
                            </m:oMathParaPr>
                            <m:oMath xmlns:m="http://schemas.openxmlformats.org/officeDocument/2006/math">
                              <m:sSub>
                                <m:sSubPr>
                                  <m:ctrlPr>
                                    <a:rPr lang="en-US" sz="1200" i="1">
                                      <a:effectLst/>
                                      <a:latin typeface="Cambria Math" panose="02040503050406030204" pitchFamily="18" charset="0"/>
                                      <a:ea typeface="Calibri" panose="020F0502020204030204" pitchFamily="34" charset="0"/>
                                      <a:cs typeface="David" panose="020E0502060401010101" pitchFamily="34" charset="-79"/>
                                    </a:rPr>
                                  </m:ctrlPr>
                                </m:sSubPr>
                                <m:e>
                                  <m:r>
                                    <m:rPr>
                                      <m:sty m:val="p"/>
                                    </m:rPr>
                                    <a:rPr lang="en-US" sz="1100">
                                      <a:effectLst/>
                                      <a:latin typeface="Cambria Math" panose="02040503050406030204" pitchFamily="18" charset="0"/>
                                      <a:ea typeface="Calibri" panose="020F0502020204030204" pitchFamily="34" charset="0"/>
                                    </a:rPr>
                                    <m:t>Φ</m:t>
                                  </m:r>
                                </m:e>
                                <m:sub>
                                  <m:r>
                                    <a:rPr lang="en-US" sz="1100" i="1">
                                      <a:effectLst/>
                                      <a:latin typeface="Cambria Math" panose="02040503050406030204" pitchFamily="18" charset="0"/>
                                      <a:ea typeface="Calibri" panose="020F0502020204030204" pitchFamily="34" charset="0"/>
                                    </a:rPr>
                                    <m:t>𝑖𝑛</m:t>
                                  </m:r>
                                </m:sub>
                              </m:sSub>
                            </m:oMath>
                          </m:oMathPara>
                        </a14:m>
                        <a:endParaRPr lang="en-US" sz="1100">
                          <a:effectLst/>
                          <a:latin typeface="Calibri Light" panose="020F0302020204030204" pitchFamily="34" charset="0"/>
                          <a:ea typeface="Calibri" panose="020F0502020204030204" pitchFamily="34" charset="0"/>
                        </a:endParaRPr>
                      </a:p>
                    </p:txBody>
                  </p:sp>
                </mc:Choice>
                <mc:Fallback xmlns="">
                  <p:sp>
                    <p:nvSpPr>
                      <p:cNvPr id="25" name="תיבת טקסט 60">
                        <a:extLst>
                          <a:ext uri="{FF2B5EF4-FFF2-40B4-BE49-F238E27FC236}">
                            <a16:creationId xmlns:a16="http://schemas.microsoft.com/office/drawing/2014/main" id="{099F9C82-AE55-46D4-B9AE-46D5E4363765}"/>
                          </a:ext>
                        </a:extLst>
                      </p:cNvPr>
                      <p:cNvSpPr txBox="1">
                        <a:spLocks noRot="1" noChangeAspect="1" noMove="1" noResize="1" noEditPoints="1" noAdjustHandles="1" noChangeArrowheads="1" noChangeShapeType="1" noTextEdit="1"/>
                      </p:cNvSpPr>
                      <p:nvPr/>
                    </p:nvSpPr>
                    <p:spPr>
                      <a:xfrm>
                        <a:off x="497831" y="700402"/>
                        <a:ext cx="1061944" cy="528580"/>
                      </a:xfrm>
                      <a:prstGeom prst="rect">
                        <a:avLst/>
                      </a:prstGeom>
                      <a:blipFill>
                        <a:blip r:embed="rId8"/>
                        <a:stretch>
                          <a:fillRect/>
                        </a:stretch>
                      </a:blipFill>
                      <a:ln w="635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תיבת טקסט 62">
                        <a:extLst>
                          <a:ext uri="{FF2B5EF4-FFF2-40B4-BE49-F238E27FC236}">
                            <a16:creationId xmlns:a16="http://schemas.microsoft.com/office/drawing/2014/main" id="{F3A4DFA2-43F0-4EC9-9F35-3DF966F58F70}"/>
                          </a:ext>
                        </a:extLst>
                      </p:cNvPr>
                      <p:cNvSpPr txBox="1"/>
                      <p:nvPr/>
                    </p:nvSpPr>
                    <p:spPr>
                      <a:xfrm>
                        <a:off x="3187386" y="770039"/>
                        <a:ext cx="958432" cy="528580"/>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gn="r" rtl="1">
                          <a:spcBef>
                            <a:spcPts val="0"/>
                          </a:spcBef>
                          <a:spcAft>
                            <a:spcPts val="800"/>
                          </a:spcAft>
                        </a:pPr>
                        <a14:m>
                          <m:oMathPara xmlns:m="http://schemas.openxmlformats.org/officeDocument/2006/math">
                            <m:oMathParaPr>
                              <m:jc m:val="centerGroup"/>
                            </m:oMathParaPr>
                            <m:oMath xmlns:m="http://schemas.openxmlformats.org/officeDocument/2006/math">
                              <m:sSub>
                                <m:sSubPr>
                                  <m:ctrlPr>
                                    <a:rPr lang="en-US" sz="1200" i="1">
                                      <a:effectLst/>
                                      <a:latin typeface="Cambria Math" panose="02040503050406030204" pitchFamily="18" charset="0"/>
                                      <a:ea typeface="Calibri" panose="020F0502020204030204" pitchFamily="34" charset="0"/>
                                      <a:cs typeface="David" panose="020E0502060401010101" pitchFamily="34" charset="-79"/>
                                    </a:rPr>
                                  </m:ctrlPr>
                                </m:sSubPr>
                                <m:e>
                                  <m:r>
                                    <m:rPr>
                                      <m:sty m:val="p"/>
                                    </m:rPr>
                                    <a:rPr lang="en-US" sz="1100" i="0">
                                      <a:effectLst/>
                                      <a:latin typeface="Cambria Math" panose="02040503050406030204" pitchFamily="18" charset="0"/>
                                      <a:ea typeface="Calibri" panose="020F0502020204030204" pitchFamily="34" charset="0"/>
                                    </a:rPr>
                                    <m:t>Φ</m:t>
                                  </m:r>
                                </m:e>
                                <m:sub>
                                  <m:r>
                                    <a:rPr lang="en-US" sz="1100" i="1">
                                      <a:effectLst/>
                                      <a:latin typeface="Cambria Math" panose="02040503050406030204" pitchFamily="18" charset="0"/>
                                      <a:ea typeface="Calibri" panose="020F0502020204030204" pitchFamily="34" charset="0"/>
                                    </a:rPr>
                                    <m:t>𝑜𝑢𝑡</m:t>
                                  </m:r>
                                </m:sub>
                              </m:sSub>
                            </m:oMath>
                          </m:oMathPara>
                        </a14:m>
                        <a:endParaRPr lang="en-US" sz="1100" dirty="0">
                          <a:effectLst/>
                          <a:latin typeface="Calibri Light" panose="020F0302020204030204" pitchFamily="34" charset="0"/>
                          <a:ea typeface="Calibri" panose="020F0502020204030204" pitchFamily="34" charset="0"/>
                        </a:endParaRPr>
                      </a:p>
                    </p:txBody>
                  </p:sp>
                </mc:Choice>
                <mc:Fallback xmlns="">
                  <p:sp>
                    <p:nvSpPr>
                      <p:cNvPr id="26" name="תיבת טקסט 62">
                        <a:extLst>
                          <a:ext uri="{FF2B5EF4-FFF2-40B4-BE49-F238E27FC236}">
                            <a16:creationId xmlns:a16="http://schemas.microsoft.com/office/drawing/2014/main" id="{F3A4DFA2-43F0-4EC9-9F35-3DF966F58F70}"/>
                          </a:ext>
                        </a:extLst>
                      </p:cNvPr>
                      <p:cNvSpPr txBox="1">
                        <a:spLocks noRot="1" noChangeAspect="1" noMove="1" noResize="1" noEditPoints="1" noAdjustHandles="1" noChangeArrowheads="1" noChangeShapeType="1" noTextEdit="1"/>
                      </p:cNvSpPr>
                      <p:nvPr/>
                    </p:nvSpPr>
                    <p:spPr>
                      <a:xfrm>
                        <a:off x="3187386" y="770039"/>
                        <a:ext cx="958432" cy="528580"/>
                      </a:xfrm>
                      <a:prstGeom prst="rect">
                        <a:avLst/>
                      </a:prstGeom>
                      <a:blipFill>
                        <a:blip r:embed="rId9"/>
                        <a:stretch>
                          <a:fillRect/>
                        </a:stretch>
                      </a:blipFill>
                      <a:ln w="635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תיבת טקסט 63">
                        <a:extLst>
                          <a:ext uri="{FF2B5EF4-FFF2-40B4-BE49-F238E27FC236}">
                            <a16:creationId xmlns:a16="http://schemas.microsoft.com/office/drawing/2014/main" id="{F7F0BE89-E9AD-4A5B-897F-5620AB1A1613}"/>
                          </a:ext>
                        </a:extLst>
                      </p:cNvPr>
                      <p:cNvSpPr txBox="1"/>
                      <p:nvPr/>
                    </p:nvSpPr>
                    <p:spPr>
                      <a:xfrm>
                        <a:off x="1826908" y="-335934"/>
                        <a:ext cx="920815" cy="493425"/>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gn="r" rtl="1">
                          <a:spcBef>
                            <a:spcPts val="0"/>
                          </a:spcBef>
                          <a:spcAft>
                            <a:spcPts val="800"/>
                          </a:spcAft>
                        </a:pPr>
                        <a14:m>
                          <m:oMathPara xmlns:m="http://schemas.openxmlformats.org/officeDocument/2006/math">
                            <m:oMathParaPr>
                              <m:jc m:val="centerGroup"/>
                            </m:oMathParaPr>
                            <m:oMath xmlns:m="http://schemas.openxmlformats.org/officeDocument/2006/math">
                              <m:sSub>
                                <m:sSubPr>
                                  <m:ctrlPr>
                                    <a:rPr lang="en-US" sz="1200" i="1">
                                      <a:effectLst/>
                                      <a:latin typeface="Cambria Math" panose="02040503050406030204" pitchFamily="18" charset="0"/>
                                      <a:ea typeface="Calibri" panose="020F0502020204030204" pitchFamily="34" charset="0"/>
                                      <a:cs typeface="David" panose="020E0502060401010101" pitchFamily="34" charset="-79"/>
                                    </a:rPr>
                                  </m:ctrlPr>
                                </m:sSubPr>
                                <m:e>
                                  <m:r>
                                    <m:rPr>
                                      <m:sty m:val="p"/>
                                    </m:rPr>
                                    <a:rPr lang="en-US" sz="1100">
                                      <a:effectLst/>
                                      <a:latin typeface="Cambria Math" panose="02040503050406030204" pitchFamily="18" charset="0"/>
                                      <a:ea typeface="Calibri" panose="020F0502020204030204" pitchFamily="34" charset="0"/>
                                    </a:rPr>
                                    <m:t>Φ</m:t>
                                  </m:r>
                                </m:e>
                                <m:sub>
                                  <m:r>
                                    <a:rPr lang="en-US" sz="1100" i="1">
                                      <a:effectLst/>
                                      <a:latin typeface="Cambria Math" panose="02040503050406030204" pitchFamily="18" charset="0"/>
                                      <a:ea typeface="Calibri" panose="020F0502020204030204" pitchFamily="34" charset="0"/>
                                    </a:rPr>
                                    <m:t>𝑎𝑖𝑟</m:t>
                                  </m:r>
                                </m:sub>
                              </m:sSub>
                            </m:oMath>
                          </m:oMathPara>
                        </a14:m>
                        <a:endParaRPr lang="en-US" sz="1100">
                          <a:effectLst/>
                          <a:latin typeface="Calibri Light" panose="020F0302020204030204" pitchFamily="34" charset="0"/>
                          <a:ea typeface="Calibri" panose="020F0502020204030204" pitchFamily="34" charset="0"/>
                        </a:endParaRPr>
                      </a:p>
                    </p:txBody>
                  </p:sp>
                </mc:Choice>
                <mc:Fallback xmlns="">
                  <p:sp>
                    <p:nvSpPr>
                      <p:cNvPr id="27" name="תיבת טקסט 63">
                        <a:extLst>
                          <a:ext uri="{FF2B5EF4-FFF2-40B4-BE49-F238E27FC236}">
                            <a16:creationId xmlns:a16="http://schemas.microsoft.com/office/drawing/2014/main" id="{F7F0BE89-E9AD-4A5B-897F-5620AB1A1613}"/>
                          </a:ext>
                        </a:extLst>
                      </p:cNvPr>
                      <p:cNvSpPr txBox="1">
                        <a:spLocks noRot="1" noChangeAspect="1" noMove="1" noResize="1" noEditPoints="1" noAdjustHandles="1" noChangeArrowheads="1" noChangeShapeType="1" noTextEdit="1"/>
                      </p:cNvSpPr>
                      <p:nvPr/>
                    </p:nvSpPr>
                    <p:spPr>
                      <a:xfrm>
                        <a:off x="1826908" y="-335934"/>
                        <a:ext cx="920815" cy="493425"/>
                      </a:xfrm>
                      <a:prstGeom prst="rect">
                        <a:avLst/>
                      </a:prstGeom>
                      <a:blipFill>
                        <a:blip r:embed="rId10"/>
                        <a:stretch>
                          <a:fillRect/>
                        </a:stretch>
                      </a:blipFill>
                      <a:ln w="6350">
                        <a:noFill/>
                      </a:ln>
                    </p:spPr>
                    <p:txBody>
                      <a:bodyPr/>
                      <a:lstStyle/>
                      <a:p>
                        <a:r>
                          <a:rPr lang="en-US">
                            <a:noFill/>
                          </a:rPr>
                          <a:t> </a:t>
                        </a:r>
                      </a:p>
                    </p:txBody>
                  </p:sp>
                </mc:Fallback>
              </mc:AlternateContent>
              <p:sp>
                <p:nvSpPr>
                  <p:cNvPr id="28" name="Text Box 64">
                    <a:extLst>
                      <a:ext uri="{FF2B5EF4-FFF2-40B4-BE49-F238E27FC236}">
                        <a16:creationId xmlns:a16="http://schemas.microsoft.com/office/drawing/2014/main" id="{546ADC08-935F-4E49-9634-8F78EBBC3818}"/>
                      </a:ext>
                    </a:extLst>
                  </p:cNvPr>
                  <p:cNvSpPr txBox="1"/>
                  <p:nvPr/>
                </p:nvSpPr>
                <p:spPr>
                  <a:xfrm>
                    <a:off x="1249966" y="1727022"/>
                    <a:ext cx="596657" cy="481255"/>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gn="r" rtl="1">
                      <a:spcBef>
                        <a:spcPts val="0"/>
                      </a:spcBef>
                      <a:spcAft>
                        <a:spcPts val="800"/>
                      </a:spcAft>
                    </a:pPr>
                    <a:r>
                      <a:rPr lang="en-US" sz="1200">
                        <a:effectLst/>
                        <a:latin typeface="Calibri Light" panose="020F0302020204030204" pitchFamily="34" charset="0"/>
                        <a:ea typeface="Calibri" panose="020F0502020204030204" pitchFamily="34" charset="0"/>
                      </a:rPr>
                      <a:t>x</a:t>
                    </a:r>
                    <a:endParaRPr lang="en-US" sz="1100">
                      <a:effectLst/>
                      <a:latin typeface="Calibri Light" panose="020F0302020204030204" pitchFamily="34" charset="0"/>
                      <a:ea typeface="Calibri" panose="020F0502020204030204" pitchFamily="34" charset="0"/>
                    </a:endParaRPr>
                  </a:p>
                </p:txBody>
              </p:sp>
              <p:sp>
                <p:nvSpPr>
                  <p:cNvPr id="29" name="Text Box 67">
                    <a:extLst>
                      <a:ext uri="{FF2B5EF4-FFF2-40B4-BE49-F238E27FC236}">
                        <a16:creationId xmlns:a16="http://schemas.microsoft.com/office/drawing/2014/main" id="{39F6A5BC-A670-4B05-92CB-80F80EE5400D}"/>
                      </a:ext>
                    </a:extLst>
                  </p:cNvPr>
                  <p:cNvSpPr txBox="1"/>
                  <p:nvPr/>
                </p:nvSpPr>
                <p:spPr>
                  <a:xfrm>
                    <a:off x="2502014" y="1727022"/>
                    <a:ext cx="826615" cy="479761"/>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gn="r" rtl="1">
                      <a:spcBef>
                        <a:spcPts val="0"/>
                      </a:spcBef>
                      <a:spcAft>
                        <a:spcPts val="800"/>
                      </a:spcAft>
                    </a:pPr>
                    <a:r>
                      <a:rPr lang="en-US" sz="1200">
                        <a:effectLst/>
                        <a:latin typeface="Calibri Light" panose="020F0302020204030204" pitchFamily="34" charset="0"/>
                        <a:ea typeface="Calibri" panose="020F0502020204030204" pitchFamily="34" charset="0"/>
                      </a:rPr>
                      <a:t>x +dx</a:t>
                    </a:r>
                    <a:endParaRPr lang="en-US" sz="1100">
                      <a:effectLst/>
                      <a:latin typeface="Calibri Light" panose="020F0302020204030204" pitchFamily="34" charset="0"/>
                      <a:ea typeface="Calibri" panose="020F0502020204030204" pitchFamily="34" charset="0"/>
                    </a:endParaRPr>
                  </a:p>
                </p:txBody>
              </p:sp>
              <p:cxnSp>
                <p:nvCxnSpPr>
                  <p:cNvPr id="30" name="Straight Arrow Connector 29">
                    <a:extLst>
                      <a:ext uri="{FF2B5EF4-FFF2-40B4-BE49-F238E27FC236}">
                        <a16:creationId xmlns:a16="http://schemas.microsoft.com/office/drawing/2014/main" id="{0490416D-C424-4A7E-B1E0-4B17985A42CA}"/>
                      </a:ext>
                    </a:extLst>
                  </p:cNvPr>
                  <p:cNvCxnSpPr/>
                  <p:nvPr/>
                </p:nvCxnSpPr>
                <p:spPr>
                  <a:xfrm flipV="1">
                    <a:off x="2239633" y="12220"/>
                    <a:ext cx="0" cy="629728"/>
                  </a:xfrm>
                  <a:prstGeom prst="straightConnector1">
                    <a:avLst/>
                  </a:prstGeom>
                  <a:noFill/>
                  <a:ln w="28575" cap="flat" cmpd="sng" algn="ctr">
                    <a:solidFill>
                      <a:srgbClr val="5B9BD5"/>
                    </a:solidFill>
                    <a:prstDash val="solid"/>
                    <a:miter lim="800000"/>
                    <a:tailEnd type="triangle"/>
                  </a:ln>
                  <a:effectLst/>
                </p:spPr>
              </p:cxnSp>
            </p:grpSp>
            <p:sp>
              <p:nvSpPr>
                <p:cNvPr id="18" name="Text Box 80">
                  <a:extLst>
                    <a:ext uri="{FF2B5EF4-FFF2-40B4-BE49-F238E27FC236}">
                      <a16:creationId xmlns:a16="http://schemas.microsoft.com/office/drawing/2014/main" id="{B3A3076B-7F5E-4712-9218-657EF02D6356}"/>
                    </a:ext>
                  </a:extLst>
                </p:cNvPr>
                <p:cNvSpPr txBox="1"/>
                <p:nvPr/>
              </p:nvSpPr>
              <p:spPr>
                <a:xfrm>
                  <a:off x="1343864" y="100670"/>
                  <a:ext cx="845398" cy="564416"/>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gn="r" rtl="1">
                    <a:spcBef>
                      <a:spcPts val="0"/>
                    </a:spcBef>
                    <a:spcAft>
                      <a:spcPts val="800"/>
                    </a:spcAft>
                  </a:pPr>
                  <a:r>
                    <a:rPr lang="en-US" sz="1200">
                      <a:effectLst/>
                      <a:latin typeface="Calibri Light" panose="020F0302020204030204" pitchFamily="34" charset="0"/>
                      <a:ea typeface="Calibri" panose="020F0502020204030204" pitchFamily="34" charset="0"/>
                    </a:rPr>
                    <a:t>T</a:t>
                  </a:r>
                  <a:r>
                    <a:rPr lang="en-US" sz="1200" baseline="-25000">
                      <a:effectLst/>
                      <a:latin typeface="Calibri Light" panose="020F0302020204030204" pitchFamily="34" charset="0"/>
                      <a:ea typeface="Calibri" panose="020F0502020204030204" pitchFamily="34" charset="0"/>
                    </a:rPr>
                    <a:t>(x)</a:t>
                  </a:r>
                  <a:endParaRPr lang="en-US" sz="1100">
                    <a:effectLst/>
                    <a:latin typeface="Calibri Light" panose="020F0302020204030204" pitchFamily="34" charset="0"/>
                    <a:ea typeface="Calibri" panose="020F0502020204030204" pitchFamily="34" charset="0"/>
                  </a:endParaRPr>
                </a:p>
              </p:txBody>
            </p:sp>
            <p:sp>
              <p:nvSpPr>
                <p:cNvPr id="19" name="Text Box 81">
                  <a:extLst>
                    <a:ext uri="{FF2B5EF4-FFF2-40B4-BE49-F238E27FC236}">
                      <a16:creationId xmlns:a16="http://schemas.microsoft.com/office/drawing/2014/main" id="{A56E6219-7AC1-4A84-A254-8CDD6924EAF1}"/>
                    </a:ext>
                  </a:extLst>
                </p:cNvPr>
                <p:cNvSpPr txBox="1"/>
                <p:nvPr/>
              </p:nvSpPr>
              <p:spPr>
                <a:xfrm>
                  <a:off x="2522827" y="119034"/>
                  <a:ext cx="897260" cy="427978"/>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gn="r" rtl="1">
                    <a:spcBef>
                      <a:spcPts val="0"/>
                    </a:spcBef>
                    <a:spcAft>
                      <a:spcPts val="800"/>
                    </a:spcAft>
                  </a:pPr>
                  <a:r>
                    <a:rPr lang="en-US" sz="1200">
                      <a:effectLst/>
                      <a:latin typeface="Calibri Light" panose="020F0302020204030204" pitchFamily="34" charset="0"/>
                      <a:ea typeface="Calibri" panose="020F0502020204030204" pitchFamily="34" charset="0"/>
                    </a:rPr>
                    <a:t>T</a:t>
                  </a:r>
                  <a:r>
                    <a:rPr lang="en-US" sz="1200" baseline="-25000">
                      <a:effectLst/>
                      <a:latin typeface="Calibri Light" panose="020F0302020204030204" pitchFamily="34" charset="0"/>
                      <a:ea typeface="Calibri" panose="020F0502020204030204" pitchFamily="34" charset="0"/>
                    </a:rPr>
                    <a:t>(x + dx)</a:t>
                  </a:r>
                  <a:endParaRPr lang="en-US" sz="1100">
                    <a:effectLst/>
                    <a:latin typeface="Calibri Light" panose="020F0302020204030204" pitchFamily="34" charset="0"/>
                    <a:ea typeface="Calibri" panose="020F0502020204030204" pitchFamily="34" charset="0"/>
                  </a:endParaRPr>
                </a:p>
              </p:txBody>
            </p:sp>
          </p:grpSp>
          <p:cxnSp>
            <p:nvCxnSpPr>
              <p:cNvPr id="15" name="Straight Connector 14">
                <a:extLst>
                  <a:ext uri="{FF2B5EF4-FFF2-40B4-BE49-F238E27FC236}">
                    <a16:creationId xmlns:a16="http://schemas.microsoft.com/office/drawing/2014/main" id="{76F894EC-D260-48B0-91C6-3CFA67E763D7}"/>
                  </a:ext>
                </a:extLst>
              </p:cNvPr>
              <p:cNvCxnSpPr/>
              <p:nvPr/>
            </p:nvCxnSpPr>
            <p:spPr>
              <a:xfrm flipH="1" flipV="1">
                <a:off x="1943100" y="1829869"/>
                <a:ext cx="201930" cy="1404738"/>
              </a:xfrm>
              <a:prstGeom prst="line">
                <a:avLst/>
              </a:prstGeom>
              <a:noFill/>
              <a:ln w="12700" cap="flat" cmpd="sng" algn="ctr">
                <a:solidFill>
                  <a:srgbClr val="ED7D31"/>
                </a:solidFill>
                <a:prstDash val="dash"/>
                <a:miter lim="800000"/>
              </a:ln>
              <a:effectLst/>
            </p:spPr>
          </p:cxnSp>
          <p:cxnSp>
            <p:nvCxnSpPr>
              <p:cNvPr id="16" name="Straight Connector 15">
                <a:extLst>
                  <a:ext uri="{FF2B5EF4-FFF2-40B4-BE49-F238E27FC236}">
                    <a16:creationId xmlns:a16="http://schemas.microsoft.com/office/drawing/2014/main" id="{56894D15-CDED-479C-878D-B3494DCD0992}"/>
                  </a:ext>
                </a:extLst>
              </p:cNvPr>
              <p:cNvCxnSpPr/>
              <p:nvPr/>
            </p:nvCxnSpPr>
            <p:spPr>
              <a:xfrm flipV="1">
                <a:off x="1400175" y="1847850"/>
                <a:ext cx="438150" cy="1402109"/>
              </a:xfrm>
              <a:prstGeom prst="line">
                <a:avLst/>
              </a:prstGeom>
              <a:noFill/>
              <a:ln w="12700" cap="flat" cmpd="sng" algn="ctr">
                <a:solidFill>
                  <a:srgbClr val="ED7D31"/>
                </a:solidFill>
                <a:prstDash val="dash"/>
                <a:miter lim="800000"/>
              </a:ln>
              <a:effectLst/>
            </p:spPr>
          </p:cxnSp>
        </p:grpSp>
        <p:sp>
          <p:nvSpPr>
            <p:cNvPr id="12" name="Cylinder 11">
              <a:extLst>
                <a:ext uri="{FF2B5EF4-FFF2-40B4-BE49-F238E27FC236}">
                  <a16:creationId xmlns:a16="http://schemas.microsoft.com/office/drawing/2014/main" id="{8E6047A8-8A18-4724-84B4-1B28FCAA8B15}"/>
                </a:ext>
              </a:extLst>
            </p:cNvPr>
            <p:cNvSpPr/>
            <p:nvPr/>
          </p:nvSpPr>
          <p:spPr>
            <a:xfrm rot="5400000">
              <a:off x="1554162" y="1192213"/>
              <a:ext cx="1027430" cy="158115"/>
            </a:xfrm>
            <a:prstGeom prst="can">
              <a:avLst>
                <a:gd name="adj" fmla="val 50000"/>
              </a:avLst>
            </a:prstGeom>
            <a:solidFill>
              <a:srgbClr val="5B9BD5"/>
            </a:solidFill>
            <a:ln w="12700" cap="flat" cmpd="sng" algn="ctr">
              <a:solidFill>
                <a:srgbClr val="5B9BD5">
                  <a:shade val="50000"/>
                </a:srgbClr>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grpSp>
      <mc:AlternateContent xmlns:mc="http://schemas.openxmlformats.org/markup-compatibility/2006" xmlns:a14="http://schemas.microsoft.com/office/drawing/2010/main">
        <mc:Choice Requires="a14">
          <p:sp>
            <p:nvSpPr>
              <p:cNvPr id="43" name="Rectangle 42">
                <a:extLst>
                  <a:ext uri="{FF2B5EF4-FFF2-40B4-BE49-F238E27FC236}">
                    <a16:creationId xmlns:a16="http://schemas.microsoft.com/office/drawing/2014/main" id="{F425F43B-B520-42D8-A514-11811190C005}"/>
                  </a:ext>
                </a:extLst>
              </p:cNvPr>
              <p:cNvSpPr/>
              <p:nvPr/>
            </p:nvSpPr>
            <p:spPr>
              <a:xfrm>
                <a:off x="5155641" y="3519196"/>
                <a:ext cx="2926080" cy="586443"/>
              </a:xfrm>
              <a:prstGeom prst="rect">
                <a:avLst/>
              </a:prstGeom>
            </p:spPr>
            <p:txBody>
              <a:bodyPr wrap="square" anchor="ctr">
                <a:spAutoFit/>
              </a:bodyPr>
              <a:lstStyle/>
              <a:p>
                <a:pPr/>
                <a14:m>
                  <m:oMathPara xmlns:m="http://schemas.openxmlformats.org/officeDocument/2006/math">
                    <m:oMathParaPr>
                      <m:jc m:val="centerGroup"/>
                    </m:oMathParaPr>
                    <m:oMath xmlns:m="http://schemas.openxmlformats.org/officeDocument/2006/math">
                      <m:r>
                        <m:rPr>
                          <m:sty m:val="p"/>
                        </m:rPr>
                        <a:rPr lang="en-US" sz="1600" smtClean="0">
                          <a:latin typeface="Cambria Math" panose="02040503050406030204" pitchFamily="18" charset="0"/>
                        </a:rPr>
                        <m:t>k</m:t>
                      </m:r>
                      <m:r>
                        <a:rPr lang="en-US" sz="1600" i="1">
                          <a:latin typeface="Cambria Math" panose="02040503050406030204" pitchFamily="18" charset="0"/>
                        </a:rPr>
                        <m:t>∗</m:t>
                      </m:r>
                      <m:r>
                        <m:rPr>
                          <m:sty m:val="p"/>
                        </m:rPr>
                        <a:rPr lang="en-US" sz="1600">
                          <a:latin typeface="Cambria Math" panose="02040503050406030204" pitchFamily="18" charset="0"/>
                        </a:rPr>
                        <m:t>A</m:t>
                      </m:r>
                      <m:r>
                        <a:rPr lang="he-IL" sz="1600" b="0" i="0" smtClean="0">
                          <a:latin typeface="Cambria Math" panose="02040503050406030204" pitchFamily="18" charset="0"/>
                        </a:rPr>
                        <m:t>∗</m:t>
                      </m:r>
                      <m:f>
                        <m:fPr>
                          <m:ctrlPr>
                            <a:rPr lang="en-US" sz="1600" i="1">
                              <a:latin typeface="Cambria Math" panose="02040503050406030204" pitchFamily="18" charset="0"/>
                            </a:rPr>
                          </m:ctrlPr>
                        </m:fPr>
                        <m:num>
                          <m:sSup>
                            <m:sSupPr>
                              <m:ctrlPr>
                                <a:rPr lang="en-US" sz="1600" i="1">
                                  <a:latin typeface="Cambria Math" panose="02040503050406030204" pitchFamily="18" charset="0"/>
                                </a:rPr>
                              </m:ctrlPr>
                            </m:sSupPr>
                            <m:e>
                              <m:r>
                                <m:rPr>
                                  <m:sty m:val="p"/>
                                </m:rPr>
                                <a:rPr lang="en-US" sz="1600">
                                  <a:latin typeface="Cambria Math" panose="02040503050406030204" pitchFamily="18" charset="0"/>
                                </a:rPr>
                                <m:t>d</m:t>
                              </m:r>
                            </m:e>
                            <m:sup>
                              <m:r>
                                <a:rPr lang="en-US" sz="1600">
                                  <a:latin typeface="Cambria Math" panose="02040503050406030204" pitchFamily="18" charset="0"/>
                                </a:rPr>
                                <m:t>2</m:t>
                              </m:r>
                            </m:sup>
                          </m:sSup>
                          <m:r>
                            <m:rPr>
                              <m:sty m:val="p"/>
                            </m:rPr>
                            <a:rPr lang="en-US" sz="1600">
                              <a:latin typeface="Cambria Math" panose="02040503050406030204" pitchFamily="18" charset="0"/>
                            </a:rPr>
                            <m:t>T</m:t>
                          </m:r>
                        </m:num>
                        <m:den>
                          <m:sSup>
                            <m:sSupPr>
                              <m:ctrlPr>
                                <a:rPr lang="en-US" sz="1600" i="1">
                                  <a:latin typeface="Cambria Math" panose="02040503050406030204" pitchFamily="18" charset="0"/>
                                </a:rPr>
                              </m:ctrlPr>
                            </m:sSupPr>
                            <m:e>
                              <m:r>
                                <m:rPr>
                                  <m:sty m:val="p"/>
                                </m:rPr>
                                <a:rPr lang="en-US" sz="1600">
                                  <a:latin typeface="Cambria Math" panose="02040503050406030204" pitchFamily="18" charset="0"/>
                                </a:rPr>
                                <m:t>dx</m:t>
                              </m:r>
                            </m:e>
                            <m:sup>
                              <m:r>
                                <a:rPr lang="en-US" sz="1600">
                                  <a:latin typeface="Cambria Math" panose="02040503050406030204" pitchFamily="18" charset="0"/>
                                </a:rPr>
                                <m:t>2</m:t>
                              </m:r>
                            </m:sup>
                          </m:sSup>
                        </m:den>
                      </m:f>
                      <m:r>
                        <m:rPr>
                          <m:sty m:val="p"/>
                        </m:rPr>
                        <a:rPr lang="en-US" sz="1600">
                          <a:latin typeface="Cambria Math" panose="02040503050406030204" pitchFamily="18" charset="0"/>
                        </a:rPr>
                        <m:t>dx</m:t>
                      </m:r>
                      <m:r>
                        <a:rPr lang="en-US" sz="1600">
                          <a:latin typeface="Cambria Math" panose="02040503050406030204" pitchFamily="18" charset="0"/>
                        </a:rPr>
                        <m:t>=</m:t>
                      </m:r>
                      <m:r>
                        <m:rPr>
                          <m:sty m:val="p"/>
                        </m:rPr>
                        <a:rPr lang="en-US" sz="1600">
                          <a:latin typeface="Cambria Math" panose="02040503050406030204" pitchFamily="18" charset="0"/>
                        </a:rPr>
                        <m:t>h</m:t>
                      </m:r>
                      <m:r>
                        <a:rPr lang="en-US" sz="1600" i="1">
                          <a:latin typeface="Cambria Math" panose="02040503050406030204" pitchFamily="18" charset="0"/>
                        </a:rPr>
                        <m:t>∗</m:t>
                      </m:r>
                      <m:r>
                        <m:rPr>
                          <m:sty m:val="p"/>
                        </m:rPr>
                        <a:rPr lang="en-US" sz="1600">
                          <a:latin typeface="Cambria Math" panose="02040503050406030204" pitchFamily="18" charset="0"/>
                        </a:rPr>
                        <m:t>p</m:t>
                      </m:r>
                      <m:r>
                        <a:rPr lang="en-US" sz="1600" i="1">
                          <a:latin typeface="Cambria Math" panose="02040503050406030204" pitchFamily="18" charset="0"/>
                        </a:rPr>
                        <m:t>∗</m:t>
                      </m:r>
                      <m:r>
                        <m:rPr>
                          <m:sty m:val="p"/>
                        </m:rPr>
                        <a:rPr lang="en-US" sz="1600">
                          <a:latin typeface="Cambria Math" panose="02040503050406030204" pitchFamily="18" charset="0"/>
                        </a:rPr>
                        <m:t>dx</m:t>
                      </m:r>
                      <m:r>
                        <a:rPr lang="en-US" sz="1600" i="1">
                          <a:latin typeface="Cambria Math" panose="02040503050406030204" pitchFamily="18" charset="0"/>
                        </a:rPr>
                        <m:t>∗</m:t>
                      </m:r>
                      <m:r>
                        <a:rPr lang="en-US" sz="1600">
                          <a:latin typeface="Cambria Math" panose="02040503050406030204" pitchFamily="18" charset="0"/>
                        </a:rPr>
                        <m:t>∆</m:t>
                      </m:r>
                      <m:r>
                        <m:rPr>
                          <m:sty m:val="p"/>
                        </m:rPr>
                        <a:rPr lang="en-US" sz="1600">
                          <a:latin typeface="Cambria Math" panose="02040503050406030204" pitchFamily="18" charset="0"/>
                        </a:rPr>
                        <m:t>T</m:t>
                      </m:r>
                    </m:oMath>
                  </m:oMathPara>
                </a14:m>
                <a:endParaRPr lang="en-US" sz="1600" dirty="0"/>
              </a:p>
            </p:txBody>
          </p:sp>
        </mc:Choice>
        <mc:Fallback xmlns="">
          <p:sp>
            <p:nvSpPr>
              <p:cNvPr id="43" name="Rectangle 42">
                <a:extLst>
                  <a:ext uri="{FF2B5EF4-FFF2-40B4-BE49-F238E27FC236}">
                    <a16:creationId xmlns:a16="http://schemas.microsoft.com/office/drawing/2014/main" id="{F425F43B-B520-42D8-A514-11811190C005}"/>
                  </a:ext>
                </a:extLst>
              </p:cNvPr>
              <p:cNvSpPr>
                <a:spLocks noRot="1" noChangeAspect="1" noMove="1" noResize="1" noEditPoints="1" noAdjustHandles="1" noChangeArrowheads="1" noChangeShapeType="1" noTextEdit="1"/>
              </p:cNvSpPr>
              <p:nvPr/>
            </p:nvSpPr>
            <p:spPr>
              <a:xfrm>
                <a:off x="5155641" y="3519196"/>
                <a:ext cx="2926080" cy="586443"/>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Rectangle 43">
                <a:extLst>
                  <a:ext uri="{FF2B5EF4-FFF2-40B4-BE49-F238E27FC236}">
                    <a16:creationId xmlns:a16="http://schemas.microsoft.com/office/drawing/2014/main" id="{001ABD5F-6A2A-4956-B95F-CF606BBDCC0E}"/>
                  </a:ext>
                </a:extLst>
              </p:cNvPr>
              <p:cNvSpPr/>
              <p:nvPr/>
            </p:nvSpPr>
            <p:spPr>
              <a:xfrm>
                <a:off x="5155641" y="4102502"/>
                <a:ext cx="2926080" cy="593304"/>
              </a:xfrm>
              <a:prstGeom prst="rect">
                <a:avLst/>
              </a:prstGeom>
            </p:spPr>
            <p:txBody>
              <a:bodyPr wrap="square" anchor="ctr">
                <a:spAutoFit/>
              </a:bodyPr>
              <a:lstStyle/>
              <a:p>
                <a:pPr/>
                <a14:m>
                  <m:oMathPara xmlns:m="http://schemas.openxmlformats.org/officeDocument/2006/math">
                    <m:oMathParaPr>
                      <m:jc m:val="centerGroup"/>
                    </m:oMathParaPr>
                    <m:oMath xmlns:m="http://schemas.openxmlformats.org/officeDocument/2006/math">
                      <m:f>
                        <m:fPr>
                          <m:ctrlPr>
                            <a:rPr lang="en-US" sz="1600" i="1">
                              <a:latin typeface="Cambria Math" panose="02040503050406030204" pitchFamily="18" charset="0"/>
                            </a:rPr>
                          </m:ctrlPr>
                        </m:fPr>
                        <m:num>
                          <m:sSup>
                            <m:sSupPr>
                              <m:ctrlPr>
                                <a:rPr lang="en-US" sz="1600" i="1">
                                  <a:latin typeface="Cambria Math" panose="02040503050406030204" pitchFamily="18" charset="0"/>
                                </a:rPr>
                              </m:ctrlPr>
                            </m:sSupPr>
                            <m:e>
                              <m:r>
                                <m:rPr>
                                  <m:sty m:val="p"/>
                                </m:rPr>
                                <a:rPr lang="en-US" sz="1600" i="0">
                                  <a:latin typeface="Cambria Math" panose="02040503050406030204" pitchFamily="18" charset="0"/>
                                </a:rPr>
                                <m:t>d</m:t>
                              </m:r>
                            </m:e>
                            <m:sup>
                              <m:r>
                                <a:rPr lang="en-US" sz="1600" i="0">
                                  <a:latin typeface="Cambria Math" panose="02040503050406030204" pitchFamily="18" charset="0"/>
                                </a:rPr>
                                <m:t>2</m:t>
                              </m:r>
                            </m:sup>
                          </m:sSup>
                          <m:acc>
                            <m:accPr>
                              <m:chr m:val="̃"/>
                              <m:ctrlPr>
                                <a:rPr lang="en-US" sz="1600" i="1">
                                  <a:latin typeface="Cambria Math" panose="02040503050406030204" pitchFamily="18" charset="0"/>
                                </a:rPr>
                              </m:ctrlPr>
                            </m:accPr>
                            <m:e>
                              <m:r>
                                <m:rPr>
                                  <m:sty m:val="p"/>
                                </m:rPr>
                                <a:rPr lang="en-US" sz="1600" i="0">
                                  <a:latin typeface="Cambria Math" panose="02040503050406030204" pitchFamily="18" charset="0"/>
                                </a:rPr>
                                <m:t>T</m:t>
                              </m:r>
                            </m:e>
                          </m:acc>
                        </m:num>
                        <m:den>
                          <m:r>
                            <m:rPr>
                              <m:sty m:val="p"/>
                            </m:rPr>
                            <a:rPr lang="en-US" sz="1600" i="0">
                              <a:latin typeface="Cambria Math" panose="02040503050406030204" pitchFamily="18" charset="0"/>
                            </a:rPr>
                            <m:t>d</m:t>
                          </m:r>
                          <m:sSup>
                            <m:sSupPr>
                              <m:ctrlPr>
                                <a:rPr lang="en-US" sz="1600" i="1">
                                  <a:latin typeface="Cambria Math" panose="02040503050406030204" pitchFamily="18" charset="0"/>
                                </a:rPr>
                              </m:ctrlPr>
                            </m:sSupPr>
                            <m:e>
                              <m:r>
                                <m:rPr>
                                  <m:sty m:val="p"/>
                                </m:rPr>
                                <a:rPr lang="en-US" sz="1600" i="0">
                                  <a:latin typeface="Cambria Math" panose="02040503050406030204" pitchFamily="18" charset="0"/>
                                </a:rPr>
                                <m:t>x</m:t>
                              </m:r>
                            </m:e>
                            <m:sup>
                              <m:r>
                                <a:rPr lang="en-US" sz="1600" i="0">
                                  <a:latin typeface="Cambria Math" panose="02040503050406030204" pitchFamily="18" charset="0"/>
                                </a:rPr>
                                <m:t>2</m:t>
                              </m:r>
                            </m:sup>
                          </m:sSup>
                        </m:den>
                      </m:f>
                      <m:r>
                        <a:rPr lang="en-US" sz="1600" i="0">
                          <a:latin typeface="Cambria Math" panose="02040503050406030204" pitchFamily="18" charset="0"/>
                        </a:rPr>
                        <m:t>=</m:t>
                      </m:r>
                      <m:f>
                        <m:fPr>
                          <m:ctrlPr>
                            <a:rPr lang="en-US" sz="1600" i="1">
                              <a:latin typeface="Cambria Math" panose="02040503050406030204" pitchFamily="18" charset="0"/>
                            </a:rPr>
                          </m:ctrlPr>
                        </m:fPr>
                        <m:num>
                          <m:r>
                            <m:rPr>
                              <m:sty m:val="p"/>
                            </m:rPr>
                            <a:rPr lang="en-US" sz="1600" i="0">
                              <a:latin typeface="Cambria Math" panose="02040503050406030204" pitchFamily="18" charset="0"/>
                            </a:rPr>
                            <m:t>h</m:t>
                          </m:r>
                          <m:r>
                            <a:rPr lang="en-US" sz="1600" i="0">
                              <a:latin typeface="Cambria Math" panose="02040503050406030204" pitchFamily="18" charset="0"/>
                            </a:rPr>
                            <m:t>∗</m:t>
                          </m:r>
                          <m:r>
                            <m:rPr>
                              <m:sty m:val="p"/>
                            </m:rPr>
                            <a:rPr lang="en-US" sz="1600" i="0">
                              <a:latin typeface="Cambria Math" panose="02040503050406030204" pitchFamily="18" charset="0"/>
                            </a:rPr>
                            <m:t>P</m:t>
                          </m:r>
                        </m:num>
                        <m:den>
                          <m:r>
                            <m:rPr>
                              <m:sty m:val="p"/>
                            </m:rPr>
                            <a:rPr lang="en-US" sz="1600" i="0">
                              <a:latin typeface="Cambria Math" panose="02040503050406030204" pitchFamily="18" charset="0"/>
                            </a:rPr>
                            <m:t>A</m:t>
                          </m:r>
                          <m:r>
                            <a:rPr lang="en-US" sz="1600" i="0">
                              <a:latin typeface="Cambria Math" panose="02040503050406030204" pitchFamily="18" charset="0"/>
                            </a:rPr>
                            <m:t>∗</m:t>
                          </m:r>
                          <m:r>
                            <m:rPr>
                              <m:sty m:val="p"/>
                            </m:rPr>
                            <a:rPr lang="en-US" sz="1600" i="0">
                              <a:latin typeface="Cambria Math" panose="02040503050406030204" pitchFamily="18" charset="0"/>
                            </a:rPr>
                            <m:t>k</m:t>
                          </m:r>
                        </m:den>
                      </m:f>
                      <m:r>
                        <a:rPr lang="en-US" sz="1600" i="0">
                          <a:latin typeface="Cambria Math" panose="02040503050406030204" pitchFamily="18" charset="0"/>
                        </a:rPr>
                        <m:t>∗</m:t>
                      </m:r>
                      <m:acc>
                        <m:accPr>
                          <m:chr m:val="̃"/>
                          <m:ctrlPr>
                            <a:rPr lang="en-US" sz="1600" i="1">
                              <a:latin typeface="Cambria Math" panose="02040503050406030204" pitchFamily="18" charset="0"/>
                            </a:rPr>
                          </m:ctrlPr>
                        </m:accPr>
                        <m:e>
                          <m:r>
                            <m:rPr>
                              <m:sty m:val="p"/>
                            </m:rPr>
                            <a:rPr lang="en-US" sz="1600" i="0">
                              <a:latin typeface="Cambria Math" panose="02040503050406030204" pitchFamily="18" charset="0"/>
                            </a:rPr>
                            <m:t>T</m:t>
                          </m:r>
                        </m:e>
                      </m:acc>
                    </m:oMath>
                  </m:oMathPara>
                </a14:m>
                <a:endParaRPr lang="en-US" sz="1600" dirty="0"/>
              </a:p>
            </p:txBody>
          </p:sp>
        </mc:Choice>
        <mc:Fallback xmlns="">
          <p:sp>
            <p:nvSpPr>
              <p:cNvPr id="44" name="Rectangle 43">
                <a:extLst>
                  <a:ext uri="{FF2B5EF4-FFF2-40B4-BE49-F238E27FC236}">
                    <a16:creationId xmlns:a16="http://schemas.microsoft.com/office/drawing/2014/main" id="{001ABD5F-6A2A-4956-B95F-CF606BBDCC0E}"/>
                  </a:ext>
                </a:extLst>
              </p:cNvPr>
              <p:cNvSpPr>
                <a:spLocks noRot="1" noChangeAspect="1" noMove="1" noResize="1" noEditPoints="1" noAdjustHandles="1" noChangeArrowheads="1" noChangeShapeType="1" noTextEdit="1"/>
              </p:cNvSpPr>
              <p:nvPr/>
            </p:nvSpPr>
            <p:spPr>
              <a:xfrm>
                <a:off x="5155641" y="4102502"/>
                <a:ext cx="2926080" cy="593304"/>
              </a:xfrm>
              <a:prstGeom prst="rect">
                <a:avLst/>
              </a:prstGeom>
              <a:blipFill>
                <a:blip r:embed="rId1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98240157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F9E3D06E-B387-46EA-8CF5-AD9D49DD15EC}"/>
                  </a:ext>
                </a:extLst>
              </p:cNvPr>
              <p:cNvSpPr txBox="1"/>
              <p:nvPr/>
            </p:nvSpPr>
            <p:spPr>
              <a:xfrm>
                <a:off x="3497182" y="200526"/>
                <a:ext cx="5342018" cy="4135171"/>
              </a:xfrm>
              <a:prstGeom prst="rect">
                <a:avLst/>
              </a:prstGeom>
              <a:noFill/>
            </p:spPr>
            <p:txBody>
              <a:bodyPr wrap="square" rtlCol="0">
                <a:spAutoFit/>
              </a:bodyPr>
              <a:lstStyle/>
              <a:p>
                <a:pPr algn="r" rtl="1">
                  <a:lnSpc>
                    <a:spcPct val="140000"/>
                  </a:lnSpc>
                  <a:spcAft>
                    <a:spcPts val="600"/>
                  </a:spcAft>
                </a:pPr>
                <a:r>
                  <a:rPr lang="he-IL" sz="2000" u="sng" dirty="0">
                    <a:latin typeface="Calibri Light" panose="020F0302020204030204" pitchFamily="34" charset="0"/>
                    <a:cs typeface="Calibri Light" panose="020F0302020204030204" pitchFamily="34" charset="0"/>
                  </a:rPr>
                  <a:t>הקשר בין חוק פורייה לחוק ניוטון </a:t>
                </a:r>
              </a:p>
              <a:p>
                <a:pPr algn="r" rtl="1">
                  <a:lnSpc>
                    <a:spcPct val="140000"/>
                  </a:lnSpc>
                  <a:spcAft>
                    <a:spcPts val="600"/>
                  </a:spcAft>
                </a:pPr>
                <a:r>
                  <a:rPr lang="he-IL" sz="1600" dirty="0">
                    <a:latin typeface="Calibri Light" panose="020F0302020204030204" pitchFamily="34" charset="0"/>
                    <a:cs typeface="Calibri Light" panose="020F0302020204030204" pitchFamily="34" charset="0"/>
                  </a:rPr>
                  <a:t>לאוויר יש התפלגות טמפרטורה כתלות מהמרחק שלו מקצה הגוף. </a:t>
                </a:r>
                <a:endParaRPr lang="en-US" sz="1600" dirty="0">
                  <a:latin typeface="Calibri Light" panose="020F0302020204030204" pitchFamily="34" charset="0"/>
                  <a:cs typeface="Calibri Light" panose="020F0302020204030204" pitchFamily="34" charset="0"/>
                </a:endParaRPr>
              </a:p>
              <a:p>
                <a:pPr algn="r" rtl="1">
                  <a:lnSpc>
                    <a:spcPct val="140000"/>
                  </a:lnSpc>
                  <a:spcAft>
                    <a:spcPts val="600"/>
                  </a:spcAft>
                </a:pPr>
                <a:r>
                  <a:rPr lang="he-IL" sz="1600" dirty="0">
                    <a:latin typeface="Calibri Light" panose="020F0302020204030204" pitchFamily="34" charset="0"/>
                    <a:cs typeface="Calibri Light" panose="020F0302020204030204" pitchFamily="34" charset="0"/>
                  </a:rPr>
                  <a:t>זרם החום שבין המוט לאוויר שווה למכפלה של מוליכות חום האוויר ונגזרת הטמפרטורה ביחס למקום. </a:t>
                </a:r>
              </a:p>
              <a:p>
                <a:pPr algn="r" rtl="1">
                  <a:lnSpc>
                    <a:spcPct val="140000"/>
                  </a:lnSpc>
                  <a:spcAft>
                    <a:spcPts val="600"/>
                  </a:spcAft>
                </a:pPr>
                <a:r>
                  <a:rPr lang="he-IL" sz="1600" dirty="0">
                    <a:latin typeface="Calibri Light" panose="020F0302020204030204" pitchFamily="34" charset="0"/>
                    <a:cs typeface="Calibri Light" panose="020F0302020204030204" pitchFamily="34" charset="0"/>
                  </a:rPr>
                  <a:t>נגזרת הטמפרטורה שווה בקירוב להפרש הטמפרטורה בין טווח גדול יותר שניתן למדוד חלקי המרחק הנ"ל. </a:t>
                </a:r>
              </a:p>
              <a:p>
                <a:pPr algn="r" rtl="1">
                  <a:lnSpc>
                    <a:spcPct val="140000"/>
                  </a:lnSpc>
                  <a:spcAft>
                    <a:spcPts val="600"/>
                  </a:spcAft>
                </a:pPr>
                <a:r>
                  <a:rPr lang="he-IL" sz="1600" dirty="0">
                    <a:latin typeface="Calibri Light" panose="020F0302020204030204" pitchFamily="34" charset="0"/>
                    <a:cs typeface="Calibri Light" panose="020F0302020204030204" pitchFamily="34" charset="0"/>
                  </a:rPr>
                  <a:t>הפרש הטמפרטורה שווה להפרש בין טמפרטורת המוט לטמפרטורת החדר, והמרחק כמרחק שבו הפרש זה מתרחש. </a:t>
                </a:r>
              </a:p>
              <a:p>
                <a:pPr algn="r" rtl="1">
                  <a:lnSpc>
                    <a:spcPct val="140000"/>
                  </a:lnSpc>
                  <a:spcAft>
                    <a:spcPts val="600"/>
                  </a:spcAft>
                </a:pPr>
                <a:r>
                  <a:rPr lang="he-IL" sz="1600" dirty="0">
                    <a:latin typeface="Calibri Light" panose="020F0302020204030204" pitchFamily="34" charset="0"/>
                    <a:cs typeface="Calibri Light" panose="020F0302020204030204" pitchFamily="34" charset="0"/>
                  </a:rPr>
                  <a:t>הפרש זה נסמן ב-</a:t>
                </a:r>
                <a14:m>
                  <m:oMath xmlns:m="http://schemas.openxmlformats.org/officeDocument/2006/math">
                    <m:r>
                      <m:rPr>
                        <m:sty m:val="p"/>
                      </m:rPr>
                      <a:rPr lang="el-GR" sz="1600" i="0" smtClean="0">
                        <a:latin typeface="Cambria Math" panose="02040503050406030204" pitchFamily="18" charset="0"/>
                        <a:ea typeface="Cambria Math" panose="02040503050406030204" pitchFamily="18" charset="0"/>
                        <a:cs typeface="Calibri Light" panose="020F0302020204030204" pitchFamily="34" charset="0"/>
                      </a:rPr>
                      <m:t>Δ</m:t>
                    </m:r>
                    <m:r>
                      <m:rPr>
                        <m:sty m:val="p"/>
                      </m:rPr>
                      <a:rPr lang="en-US" sz="1600" b="0" i="0" smtClean="0">
                        <a:latin typeface="Cambria Math" panose="02040503050406030204" pitchFamily="18" charset="0"/>
                        <a:ea typeface="Cambria Math" panose="02040503050406030204" pitchFamily="18" charset="0"/>
                        <a:cs typeface="Calibri Light" panose="020F0302020204030204" pitchFamily="34" charset="0"/>
                      </a:rPr>
                      <m:t>T</m:t>
                    </m:r>
                  </m:oMath>
                </a14:m>
                <a:r>
                  <a:rPr lang="he-IL" sz="1600" dirty="0">
                    <a:latin typeface="Calibri Light" panose="020F0302020204030204" pitchFamily="34" charset="0"/>
                    <a:cs typeface="Calibri Light" panose="020F0302020204030204" pitchFamily="34" charset="0"/>
                  </a:rPr>
                  <a:t>, את המרחק בין קצה הגוף למיקום זה נסמן כ-</a:t>
                </a:r>
                <a:r>
                  <a:rPr lang="en-US" sz="1600" dirty="0">
                    <a:latin typeface="Calibri Light" panose="020F0302020204030204" pitchFamily="34" charset="0"/>
                    <a:cs typeface="Calibri Light" panose="020F0302020204030204" pitchFamily="34" charset="0"/>
                  </a:rPr>
                  <a:t>Ra</a:t>
                </a:r>
                <a:r>
                  <a:rPr lang="he-IL" sz="1600" dirty="0">
                    <a:latin typeface="Calibri Light" panose="020F0302020204030204" pitchFamily="34" charset="0"/>
                    <a:cs typeface="Calibri Light" panose="020F0302020204030204" pitchFamily="34" charset="0"/>
                  </a:rPr>
                  <a:t>. את הנגזרת נרשום כ-</a:t>
                </a:r>
                <a14:m>
                  <m:oMath xmlns:m="http://schemas.openxmlformats.org/officeDocument/2006/math">
                    <m:f>
                      <m:fPr>
                        <m:ctrlPr>
                          <a:rPr lang="he-IL" sz="1600" i="1" smtClean="0">
                            <a:latin typeface="Cambria Math" panose="02040503050406030204" pitchFamily="18" charset="0"/>
                            <a:cs typeface="Calibri Light" panose="020F0302020204030204" pitchFamily="34" charset="0"/>
                          </a:rPr>
                        </m:ctrlPr>
                      </m:fPr>
                      <m:num>
                        <m:r>
                          <a:rPr lang="en-US" sz="1600" i="0" smtClean="0">
                            <a:latin typeface="Cambria Math" panose="02040503050406030204" pitchFamily="18" charset="0"/>
                            <a:ea typeface="Cambria Math" panose="02040503050406030204" pitchFamily="18" charset="0"/>
                            <a:cs typeface="Calibri Light" panose="020F0302020204030204" pitchFamily="34" charset="0"/>
                          </a:rPr>
                          <m:t>∆</m:t>
                        </m:r>
                        <m:r>
                          <m:rPr>
                            <m:sty m:val="p"/>
                          </m:rPr>
                          <a:rPr lang="en-US" sz="1600" b="0" i="0" smtClean="0">
                            <a:latin typeface="Cambria Math" panose="02040503050406030204" pitchFamily="18" charset="0"/>
                            <a:ea typeface="Cambria Math" panose="02040503050406030204" pitchFamily="18" charset="0"/>
                            <a:cs typeface="Calibri Light" panose="020F0302020204030204" pitchFamily="34" charset="0"/>
                          </a:rPr>
                          <m:t>T</m:t>
                        </m:r>
                      </m:num>
                      <m:den>
                        <m:r>
                          <m:rPr>
                            <m:sty m:val="p"/>
                          </m:rPr>
                          <a:rPr lang="en-US" sz="1600" b="0" i="0" smtClean="0">
                            <a:latin typeface="Cambria Math" panose="02040503050406030204" pitchFamily="18" charset="0"/>
                            <a:cs typeface="Calibri Light" panose="020F0302020204030204" pitchFamily="34" charset="0"/>
                          </a:rPr>
                          <m:t>Ra</m:t>
                        </m:r>
                      </m:den>
                    </m:f>
                  </m:oMath>
                </a14:m>
                <a:r>
                  <a:rPr lang="he-IL" sz="1600" dirty="0">
                    <a:latin typeface="Calibri Light" panose="020F0302020204030204" pitchFamily="34" charset="0"/>
                    <a:cs typeface="Calibri Light" panose="020F0302020204030204" pitchFamily="34" charset="0"/>
                  </a:rPr>
                  <a:t>, ואת היחס </a:t>
                </a:r>
                <a14:m>
                  <m:oMath xmlns:m="http://schemas.openxmlformats.org/officeDocument/2006/math">
                    <m:f>
                      <m:fPr>
                        <m:ctrlPr>
                          <a:rPr lang="he-IL" sz="1600" i="1" smtClean="0">
                            <a:latin typeface="Cambria Math" panose="02040503050406030204" pitchFamily="18" charset="0"/>
                            <a:cs typeface="Calibri Light" panose="020F0302020204030204" pitchFamily="34" charset="0"/>
                          </a:rPr>
                        </m:ctrlPr>
                      </m:fPr>
                      <m:num>
                        <m:r>
                          <m:rPr>
                            <m:sty m:val="p"/>
                          </m:rPr>
                          <a:rPr lang="en-US" sz="1600" b="0" i="0" smtClean="0">
                            <a:latin typeface="Cambria Math" panose="02040503050406030204" pitchFamily="18" charset="0"/>
                            <a:cs typeface="Calibri Light" panose="020F0302020204030204" pitchFamily="34" charset="0"/>
                          </a:rPr>
                          <m:t>k</m:t>
                        </m:r>
                      </m:num>
                      <m:den>
                        <m:r>
                          <m:rPr>
                            <m:sty m:val="p"/>
                          </m:rPr>
                          <a:rPr lang="en-US" sz="1600" b="0" i="0" smtClean="0">
                            <a:latin typeface="Cambria Math" panose="02040503050406030204" pitchFamily="18" charset="0"/>
                            <a:cs typeface="Calibri Light" panose="020F0302020204030204" pitchFamily="34" charset="0"/>
                          </a:rPr>
                          <m:t>Ra</m:t>
                        </m:r>
                      </m:den>
                    </m:f>
                  </m:oMath>
                </a14:m>
                <a:r>
                  <a:rPr lang="he-IL" sz="1600" dirty="0">
                    <a:latin typeface="Calibri Light" panose="020F0302020204030204" pitchFamily="34" charset="0"/>
                    <a:cs typeface="Calibri Light" panose="020F0302020204030204" pitchFamily="34" charset="0"/>
                  </a:rPr>
                  <a:t> נסמן באות </a:t>
                </a:r>
                <a:r>
                  <a:rPr lang="en-US" sz="1600" dirty="0">
                    <a:latin typeface="Calibri Light" panose="020F0302020204030204" pitchFamily="34" charset="0"/>
                    <a:cs typeface="Calibri Light" panose="020F0302020204030204" pitchFamily="34" charset="0"/>
                  </a:rPr>
                  <a:t>h</a:t>
                </a:r>
                <a:r>
                  <a:rPr lang="he-IL" sz="1600" dirty="0">
                    <a:latin typeface="Calibri Light" panose="020F0302020204030204" pitchFamily="34" charset="0"/>
                    <a:cs typeface="Calibri Light" panose="020F0302020204030204" pitchFamily="34" charset="0"/>
                  </a:rPr>
                  <a:t>. </a:t>
                </a:r>
              </a:p>
            </p:txBody>
          </p:sp>
        </mc:Choice>
        <mc:Fallback>
          <p:sp>
            <p:nvSpPr>
              <p:cNvPr id="6" name="TextBox 5">
                <a:extLst>
                  <a:ext uri="{FF2B5EF4-FFF2-40B4-BE49-F238E27FC236}">
                    <a16:creationId xmlns:a16="http://schemas.microsoft.com/office/drawing/2014/main" id="{F9E3D06E-B387-46EA-8CF5-AD9D49DD15EC}"/>
                  </a:ext>
                </a:extLst>
              </p:cNvPr>
              <p:cNvSpPr txBox="1">
                <a:spLocks noRot="1" noChangeAspect="1" noMove="1" noResize="1" noEditPoints="1" noAdjustHandles="1" noChangeArrowheads="1" noChangeShapeType="1" noTextEdit="1"/>
              </p:cNvSpPr>
              <p:nvPr/>
            </p:nvSpPr>
            <p:spPr>
              <a:xfrm>
                <a:off x="3497182" y="200526"/>
                <a:ext cx="5342018" cy="4135171"/>
              </a:xfrm>
              <a:prstGeom prst="rect">
                <a:avLst/>
              </a:prstGeom>
              <a:blipFill>
                <a:blip r:embed="rId2"/>
                <a:stretch>
                  <a:fillRect r="-1142"/>
                </a:stretch>
              </a:blipFill>
            </p:spPr>
            <p:txBody>
              <a:bodyPr/>
              <a:lstStyle/>
              <a:p>
                <a:r>
                  <a:rPr lang="en-US">
                    <a:noFill/>
                  </a:rPr>
                  <a:t> </a:t>
                </a:r>
              </a:p>
            </p:txBody>
          </p:sp>
        </mc:Fallback>
      </mc:AlternateContent>
      <p:grpSp>
        <p:nvGrpSpPr>
          <p:cNvPr id="26" name="Group 25">
            <a:extLst>
              <a:ext uri="{FF2B5EF4-FFF2-40B4-BE49-F238E27FC236}">
                <a16:creationId xmlns:a16="http://schemas.microsoft.com/office/drawing/2014/main" id="{E8A92314-8964-4060-9D0F-A6100121C36C}"/>
              </a:ext>
            </a:extLst>
          </p:cNvPr>
          <p:cNvGrpSpPr/>
          <p:nvPr/>
        </p:nvGrpSpPr>
        <p:grpSpPr>
          <a:xfrm>
            <a:off x="192505" y="208547"/>
            <a:ext cx="3190876" cy="3400425"/>
            <a:chOff x="304800" y="269959"/>
            <a:chExt cx="3190876" cy="3400425"/>
          </a:xfrm>
        </p:grpSpPr>
        <p:grpSp>
          <p:nvGrpSpPr>
            <p:cNvPr id="7" name="Group 6">
              <a:extLst>
                <a:ext uri="{FF2B5EF4-FFF2-40B4-BE49-F238E27FC236}">
                  <a16:creationId xmlns:a16="http://schemas.microsoft.com/office/drawing/2014/main" id="{0131D13F-D87D-4A17-A0FB-6D894D2DBAD9}"/>
                </a:ext>
              </a:extLst>
            </p:cNvPr>
            <p:cNvGrpSpPr/>
            <p:nvPr/>
          </p:nvGrpSpPr>
          <p:grpSpPr>
            <a:xfrm>
              <a:off x="304800" y="269959"/>
              <a:ext cx="3190876" cy="3400425"/>
              <a:chOff x="0" y="0"/>
              <a:chExt cx="3190876" cy="3400425"/>
            </a:xfrm>
          </p:grpSpPr>
          <p:sp>
            <p:nvSpPr>
              <p:cNvPr id="8" name="Text Box 156">
                <a:extLst>
                  <a:ext uri="{FF2B5EF4-FFF2-40B4-BE49-F238E27FC236}">
                    <a16:creationId xmlns:a16="http://schemas.microsoft.com/office/drawing/2014/main" id="{AD5AF329-CD85-4BB7-AEB1-3510DA4AFEFF}"/>
                  </a:ext>
                </a:extLst>
              </p:cNvPr>
              <p:cNvSpPr txBox="1"/>
              <p:nvPr/>
            </p:nvSpPr>
            <p:spPr>
              <a:xfrm>
                <a:off x="0" y="1666875"/>
                <a:ext cx="862965" cy="257175"/>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gn="r" rtl="1">
                  <a:lnSpc>
                    <a:spcPct val="150000"/>
                  </a:lnSpc>
                  <a:spcBef>
                    <a:spcPts val="0"/>
                  </a:spcBef>
                  <a:spcAft>
                    <a:spcPts val="800"/>
                  </a:spcAft>
                </a:pPr>
                <a:r>
                  <a:rPr lang="he-IL" sz="1200" dirty="0">
                    <a:effectLst/>
                    <a:latin typeface="David" panose="020E0502060401010101" pitchFamily="34" charset="-79"/>
                    <a:ea typeface="Calibri" panose="020F0502020204030204" pitchFamily="34" charset="0"/>
                    <a:cs typeface="David" panose="020E0502060401010101" pitchFamily="34" charset="-79"/>
                  </a:rPr>
                  <a:t>טמפרטורת האוויר</a:t>
                </a:r>
                <a:endParaRPr lang="en-US" sz="1200" dirty="0">
                  <a:effectLst/>
                  <a:latin typeface="David" panose="020E0502060401010101" pitchFamily="34" charset="-79"/>
                  <a:ea typeface="Calibri" panose="020F0502020204030204" pitchFamily="34" charset="0"/>
                  <a:cs typeface="David" panose="020E0502060401010101" pitchFamily="34" charset="-79"/>
                </a:endParaRPr>
              </a:p>
            </p:txBody>
          </p:sp>
          <p:grpSp>
            <p:nvGrpSpPr>
              <p:cNvPr id="9" name="Group 8">
                <a:extLst>
                  <a:ext uri="{FF2B5EF4-FFF2-40B4-BE49-F238E27FC236}">
                    <a16:creationId xmlns:a16="http://schemas.microsoft.com/office/drawing/2014/main" id="{4653FC07-F7CF-4771-9B11-D6DFD9C701E9}"/>
                  </a:ext>
                </a:extLst>
              </p:cNvPr>
              <p:cNvGrpSpPr/>
              <p:nvPr/>
            </p:nvGrpSpPr>
            <p:grpSpPr>
              <a:xfrm>
                <a:off x="0" y="0"/>
                <a:ext cx="3190876" cy="3400425"/>
                <a:chOff x="-207673" y="0"/>
                <a:chExt cx="4638069" cy="3400425"/>
              </a:xfrm>
            </p:grpSpPr>
            <p:grpSp>
              <p:nvGrpSpPr>
                <p:cNvPr id="10" name="Group 9">
                  <a:extLst>
                    <a:ext uri="{FF2B5EF4-FFF2-40B4-BE49-F238E27FC236}">
                      <a16:creationId xmlns:a16="http://schemas.microsoft.com/office/drawing/2014/main" id="{47CEE275-4E04-4F5C-8272-614E1678F4B7}"/>
                    </a:ext>
                  </a:extLst>
                </p:cNvPr>
                <p:cNvGrpSpPr/>
                <p:nvPr/>
              </p:nvGrpSpPr>
              <p:grpSpPr>
                <a:xfrm>
                  <a:off x="-207673" y="0"/>
                  <a:ext cx="4638069" cy="3400425"/>
                  <a:chOff x="-207673" y="0"/>
                  <a:chExt cx="4638069" cy="3400425"/>
                </a:xfrm>
              </p:grpSpPr>
              <p:grpSp>
                <p:nvGrpSpPr>
                  <p:cNvPr id="12" name="Group 11">
                    <a:extLst>
                      <a:ext uri="{FF2B5EF4-FFF2-40B4-BE49-F238E27FC236}">
                        <a16:creationId xmlns:a16="http://schemas.microsoft.com/office/drawing/2014/main" id="{A3C19FAF-6734-406B-83B6-ADE3B54CD4E4}"/>
                      </a:ext>
                    </a:extLst>
                  </p:cNvPr>
                  <p:cNvGrpSpPr/>
                  <p:nvPr/>
                </p:nvGrpSpPr>
                <p:grpSpPr>
                  <a:xfrm>
                    <a:off x="-207673" y="0"/>
                    <a:ext cx="4638069" cy="3257550"/>
                    <a:chOff x="-207673" y="0"/>
                    <a:chExt cx="4638069" cy="3257550"/>
                  </a:xfrm>
                </p:grpSpPr>
                <p:grpSp>
                  <p:nvGrpSpPr>
                    <p:cNvPr id="14" name="Group 13">
                      <a:extLst>
                        <a:ext uri="{FF2B5EF4-FFF2-40B4-BE49-F238E27FC236}">
                          <a16:creationId xmlns:a16="http://schemas.microsoft.com/office/drawing/2014/main" id="{987E94FA-144E-4734-9F2B-18A23BA69A32}"/>
                        </a:ext>
                      </a:extLst>
                    </p:cNvPr>
                    <p:cNvGrpSpPr/>
                    <p:nvPr/>
                  </p:nvGrpSpPr>
                  <p:grpSpPr>
                    <a:xfrm>
                      <a:off x="238125" y="85725"/>
                      <a:ext cx="4192271" cy="1583690"/>
                      <a:chOff x="0" y="76214"/>
                      <a:chExt cx="4769898" cy="1583988"/>
                    </a:xfrm>
                  </p:grpSpPr>
                  <p:grpSp>
                    <p:nvGrpSpPr>
                      <p:cNvPr id="21" name="Group 20">
                        <a:extLst>
                          <a:ext uri="{FF2B5EF4-FFF2-40B4-BE49-F238E27FC236}">
                            <a16:creationId xmlns:a16="http://schemas.microsoft.com/office/drawing/2014/main" id="{C12A01CE-1E68-45E7-A962-4A89DB4437DF}"/>
                          </a:ext>
                        </a:extLst>
                      </p:cNvPr>
                      <p:cNvGrpSpPr/>
                      <p:nvPr/>
                    </p:nvGrpSpPr>
                    <p:grpSpPr>
                      <a:xfrm>
                        <a:off x="0" y="76214"/>
                        <a:ext cx="4769898" cy="1583988"/>
                        <a:chOff x="0" y="76214"/>
                        <a:chExt cx="4769898" cy="1583988"/>
                      </a:xfrm>
                    </p:grpSpPr>
                    <p:sp>
                      <p:nvSpPr>
                        <p:cNvPr id="23" name="Rectangle 22">
                          <a:extLst>
                            <a:ext uri="{FF2B5EF4-FFF2-40B4-BE49-F238E27FC236}">
                              <a16:creationId xmlns:a16="http://schemas.microsoft.com/office/drawing/2014/main" id="{0C85E7A4-41EC-43A4-AB01-4F04978A5B6E}"/>
                            </a:ext>
                          </a:extLst>
                        </p:cNvPr>
                        <p:cNvSpPr/>
                        <p:nvPr/>
                      </p:nvSpPr>
                      <p:spPr>
                        <a:xfrm>
                          <a:off x="0" y="76214"/>
                          <a:ext cx="904875" cy="15839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24" name="Text Box 10">
                          <a:extLst>
                            <a:ext uri="{FF2B5EF4-FFF2-40B4-BE49-F238E27FC236}">
                              <a16:creationId xmlns:a16="http://schemas.microsoft.com/office/drawing/2014/main" id="{87B075B0-9D9B-41C3-93C8-E590DE8405D4}"/>
                            </a:ext>
                          </a:extLst>
                        </p:cNvPr>
                        <p:cNvSpPr txBox="1"/>
                        <p:nvPr/>
                      </p:nvSpPr>
                      <p:spPr>
                        <a:xfrm>
                          <a:off x="3260135" y="419179"/>
                          <a:ext cx="1509763" cy="638295"/>
                        </a:xfrm>
                        <a:prstGeom prst="rect">
                          <a:avLst/>
                        </a:prstGeom>
                        <a:noFill/>
                        <a:ln w="6350">
                          <a:solidFill>
                            <a:schemeClr val="tx1"/>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gn="r" rtl="1">
                            <a:spcBef>
                              <a:spcPts val="0"/>
                            </a:spcBef>
                            <a:spcAft>
                              <a:spcPts val="800"/>
                            </a:spcAft>
                          </a:pPr>
                          <a:r>
                            <a:rPr lang="he-IL" sz="1100" dirty="0">
                              <a:effectLst/>
                              <a:latin typeface="Calibri Light" panose="020F0302020204030204" pitchFamily="34" charset="0"/>
                              <a:ea typeface="Calibri" panose="020F0502020204030204" pitchFamily="34" charset="0"/>
                            </a:rPr>
                            <a:t>אוויר בטמפרטורה ידועה</a:t>
                          </a:r>
                          <a:endParaRPr lang="en-US" sz="1100" dirty="0">
                            <a:effectLst/>
                            <a:latin typeface="Calibri Light" panose="020F0302020204030204" pitchFamily="34" charset="0"/>
                            <a:ea typeface="Calibri" panose="020F0502020204030204" pitchFamily="34" charset="0"/>
                          </a:endParaRPr>
                        </a:p>
                      </p:txBody>
                    </p:sp>
                  </p:grpSp>
                  <p:sp>
                    <p:nvSpPr>
                      <p:cNvPr id="22" name="Text Box 9">
                        <a:extLst>
                          <a:ext uri="{FF2B5EF4-FFF2-40B4-BE49-F238E27FC236}">
                            <a16:creationId xmlns:a16="http://schemas.microsoft.com/office/drawing/2014/main" id="{18A80D21-B2FA-44C3-BB58-36CE7666D277}"/>
                          </a:ext>
                        </a:extLst>
                      </p:cNvPr>
                      <p:cNvSpPr txBox="1"/>
                      <p:nvPr/>
                    </p:nvSpPr>
                    <p:spPr>
                      <a:xfrm>
                        <a:off x="34652" y="779706"/>
                        <a:ext cx="797096" cy="319760"/>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gn="r" rtl="1">
                          <a:spcBef>
                            <a:spcPts val="0"/>
                          </a:spcBef>
                          <a:spcAft>
                            <a:spcPts val="800"/>
                          </a:spcAft>
                        </a:pPr>
                        <a:r>
                          <a:rPr lang="he-IL" sz="1100">
                            <a:solidFill>
                              <a:srgbClr val="FFFFFF"/>
                            </a:solidFill>
                            <a:effectLst/>
                            <a:latin typeface="Calibri Light" panose="020F0302020204030204" pitchFamily="34" charset="0"/>
                            <a:ea typeface="Calibri" panose="020F0502020204030204" pitchFamily="34" charset="0"/>
                          </a:rPr>
                          <a:t>גוף</a:t>
                        </a:r>
                        <a:endParaRPr lang="en-US" sz="1100">
                          <a:effectLst/>
                          <a:latin typeface="Calibri Light" panose="020F0302020204030204" pitchFamily="34" charset="0"/>
                          <a:ea typeface="Calibri" panose="020F0502020204030204" pitchFamily="34" charset="0"/>
                        </a:endParaRPr>
                      </a:p>
                    </p:txBody>
                  </p:sp>
                </p:grpSp>
                <p:cxnSp>
                  <p:nvCxnSpPr>
                    <p:cNvPr id="15" name="Straight Arrow Connector 14">
                      <a:extLst>
                        <a:ext uri="{FF2B5EF4-FFF2-40B4-BE49-F238E27FC236}">
                          <a16:creationId xmlns:a16="http://schemas.microsoft.com/office/drawing/2014/main" id="{8138FAF5-0301-4AF9-9303-907C06C956FB}"/>
                        </a:ext>
                      </a:extLst>
                    </p:cNvPr>
                    <p:cNvCxnSpPr/>
                    <p:nvPr/>
                  </p:nvCxnSpPr>
                  <p:spPr>
                    <a:xfrm>
                      <a:off x="923925" y="333375"/>
                      <a:ext cx="495300"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mc:AlternateContent xmlns:mc="http://schemas.openxmlformats.org/markup-compatibility/2006" xmlns:a14="http://schemas.microsoft.com/office/drawing/2010/main">
                  <mc:Choice Requires="a14">
                    <p:sp>
                      <p:nvSpPr>
                        <p:cNvPr id="16" name="Text Box 131">
                          <a:extLst>
                            <a:ext uri="{FF2B5EF4-FFF2-40B4-BE49-F238E27FC236}">
                              <a16:creationId xmlns:a16="http://schemas.microsoft.com/office/drawing/2014/main" id="{A5858389-165E-4642-AE0D-A020A02B04AF}"/>
                            </a:ext>
                          </a:extLst>
                        </p:cNvPr>
                        <p:cNvSpPr txBox="1"/>
                        <p:nvPr/>
                      </p:nvSpPr>
                      <p:spPr>
                        <a:xfrm>
                          <a:off x="1047750" y="0"/>
                          <a:ext cx="361950" cy="409575"/>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gn="r" rtl="1">
                            <a:lnSpc>
                              <a:spcPct val="150000"/>
                            </a:lnSpc>
                            <a:spcBef>
                              <a:spcPts val="0"/>
                            </a:spcBef>
                            <a:spcAft>
                              <a:spcPts val="800"/>
                            </a:spcAft>
                          </a:pPr>
                          <a14:m>
                            <m:oMathPara xmlns:m="http://schemas.openxmlformats.org/officeDocument/2006/math">
                              <m:oMathParaPr>
                                <m:jc m:val="centerGroup"/>
                              </m:oMathParaPr>
                              <m:oMath xmlns:m="http://schemas.openxmlformats.org/officeDocument/2006/math">
                                <m:r>
                                  <m:rPr>
                                    <m:sty m:val="p"/>
                                  </m:rPr>
                                  <a:rPr lang="en-US" sz="1200">
                                    <a:effectLst/>
                                    <a:latin typeface="Cambria Math" panose="02040503050406030204" pitchFamily="18" charset="0"/>
                                    <a:ea typeface="Calibri" panose="020F0502020204030204" pitchFamily="34" charset="0"/>
                                    <a:cs typeface="David" panose="020E0502060401010101" pitchFamily="34" charset="-79"/>
                                  </a:rPr>
                                  <m:t>j</m:t>
                                </m:r>
                              </m:oMath>
                            </m:oMathPara>
                          </a14:m>
                          <a:endParaRPr lang="en-US" sz="1200">
                            <a:effectLst/>
                            <a:latin typeface="David" panose="020E0502060401010101" pitchFamily="34" charset="-79"/>
                            <a:ea typeface="Calibri" panose="020F0502020204030204" pitchFamily="34" charset="0"/>
                            <a:cs typeface="David" panose="020E0502060401010101" pitchFamily="34" charset="-79"/>
                          </a:endParaRPr>
                        </a:p>
                      </p:txBody>
                    </p:sp>
                  </mc:Choice>
                  <mc:Fallback xmlns="">
                    <p:sp>
                      <p:nvSpPr>
                        <p:cNvPr id="16" name="Text Box 131">
                          <a:extLst>
                            <a:ext uri="{FF2B5EF4-FFF2-40B4-BE49-F238E27FC236}">
                              <a16:creationId xmlns:a16="http://schemas.microsoft.com/office/drawing/2014/main" id="{A5858389-165E-4642-AE0D-A020A02B04AF}"/>
                            </a:ext>
                          </a:extLst>
                        </p:cNvPr>
                        <p:cNvSpPr txBox="1">
                          <a:spLocks noRot="1" noChangeAspect="1" noMove="1" noResize="1" noEditPoints="1" noAdjustHandles="1" noChangeArrowheads="1" noChangeShapeType="1" noTextEdit="1"/>
                        </p:cNvSpPr>
                        <p:nvPr/>
                      </p:nvSpPr>
                      <p:spPr>
                        <a:xfrm>
                          <a:off x="1047750" y="0"/>
                          <a:ext cx="361950" cy="409575"/>
                        </a:xfrm>
                        <a:prstGeom prst="rect">
                          <a:avLst/>
                        </a:prstGeom>
                        <a:blipFill>
                          <a:blip r:embed="rId3"/>
                          <a:stretch>
                            <a:fillRect/>
                          </a:stretch>
                        </a:blipFill>
                        <a:ln w="6350">
                          <a:noFill/>
                        </a:ln>
                      </p:spPr>
                      <p:txBody>
                        <a:bodyPr/>
                        <a:lstStyle/>
                        <a:p>
                          <a:r>
                            <a:rPr lang="en-US">
                              <a:noFill/>
                            </a:rPr>
                            <a:t> </a:t>
                          </a:r>
                        </a:p>
                      </p:txBody>
                    </p:sp>
                  </mc:Fallback>
                </mc:AlternateContent>
                <p:cxnSp>
                  <p:nvCxnSpPr>
                    <p:cNvPr id="17" name="Straight Arrow Connector 16">
                      <a:extLst>
                        <a:ext uri="{FF2B5EF4-FFF2-40B4-BE49-F238E27FC236}">
                          <a16:creationId xmlns:a16="http://schemas.microsoft.com/office/drawing/2014/main" id="{F9754338-97E9-4EA9-9FBA-602E5930C0F9}"/>
                        </a:ext>
                      </a:extLst>
                    </p:cNvPr>
                    <p:cNvCxnSpPr/>
                    <p:nvPr/>
                  </p:nvCxnSpPr>
                  <p:spPr>
                    <a:xfrm flipV="1">
                      <a:off x="1019175" y="1704975"/>
                      <a:ext cx="0" cy="155257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8" name="Straight Arrow Connector 17">
                      <a:extLst>
                        <a:ext uri="{FF2B5EF4-FFF2-40B4-BE49-F238E27FC236}">
                          <a16:creationId xmlns:a16="http://schemas.microsoft.com/office/drawing/2014/main" id="{F41FD0EA-8394-4C2E-858A-700BA6BDE529}"/>
                        </a:ext>
                      </a:extLst>
                    </p:cNvPr>
                    <p:cNvCxnSpPr/>
                    <p:nvPr/>
                  </p:nvCxnSpPr>
                  <p:spPr>
                    <a:xfrm>
                      <a:off x="904875" y="3105150"/>
                      <a:ext cx="3362325"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9" name="Straight Connector 18">
                      <a:extLst>
                        <a:ext uri="{FF2B5EF4-FFF2-40B4-BE49-F238E27FC236}">
                          <a16:creationId xmlns:a16="http://schemas.microsoft.com/office/drawing/2014/main" id="{6A103E8B-8459-41C5-8CB8-8B6976F4EB1B}"/>
                        </a:ext>
                      </a:extLst>
                    </p:cNvPr>
                    <p:cNvCxnSpPr/>
                    <p:nvPr/>
                  </p:nvCxnSpPr>
                  <p:spPr>
                    <a:xfrm>
                      <a:off x="914400" y="2809875"/>
                      <a:ext cx="3295650" cy="0"/>
                    </a:xfrm>
                    <a:prstGeom prst="line">
                      <a:avLst/>
                    </a:prstGeom>
                    <a:ln>
                      <a:prstDash val="sysDash"/>
                    </a:ln>
                  </p:spPr>
                  <p:style>
                    <a:lnRef idx="3">
                      <a:schemeClr val="accent1"/>
                    </a:lnRef>
                    <a:fillRef idx="0">
                      <a:schemeClr val="accent1"/>
                    </a:fillRef>
                    <a:effectRef idx="2">
                      <a:schemeClr val="accent1"/>
                    </a:effectRef>
                    <a:fontRef idx="minor">
                      <a:schemeClr val="tx1"/>
                    </a:fontRef>
                  </p:style>
                </p:cxnSp>
                <p:sp>
                  <p:nvSpPr>
                    <p:cNvPr id="20" name="Text Box 153">
                      <a:extLst>
                        <a:ext uri="{FF2B5EF4-FFF2-40B4-BE49-F238E27FC236}">
                          <a16:creationId xmlns:a16="http://schemas.microsoft.com/office/drawing/2014/main" id="{60AB8D5E-1F9B-4128-B05F-1AF3D564078F}"/>
                        </a:ext>
                      </a:extLst>
                    </p:cNvPr>
                    <p:cNvSpPr txBox="1"/>
                    <p:nvPr/>
                  </p:nvSpPr>
                  <p:spPr>
                    <a:xfrm>
                      <a:off x="-207673" y="2581275"/>
                      <a:ext cx="1190668" cy="428626"/>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gn="r" rtl="1">
                        <a:spcBef>
                          <a:spcPts val="0"/>
                        </a:spcBef>
                        <a:spcAft>
                          <a:spcPts val="800"/>
                        </a:spcAft>
                      </a:pPr>
                      <a:r>
                        <a:rPr lang="he-IL" sz="1100">
                          <a:effectLst/>
                          <a:latin typeface="Calibri Light" panose="020F0302020204030204" pitchFamily="34" charset="0"/>
                          <a:ea typeface="Calibri" panose="020F0502020204030204" pitchFamily="34" charset="0"/>
                        </a:rPr>
                        <a:t>טמפרטורה ידועה</a:t>
                      </a:r>
                      <a:endParaRPr lang="en-US" sz="1100">
                        <a:effectLst/>
                        <a:latin typeface="Calibri Light" panose="020F0302020204030204" pitchFamily="34" charset="0"/>
                        <a:ea typeface="Calibri" panose="020F0502020204030204" pitchFamily="34" charset="0"/>
                      </a:endParaRPr>
                    </a:p>
                  </p:txBody>
                </p:sp>
              </p:grpSp>
              <p:sp>
                <p:nvSpPr>
                  <p:cNvPr id="13" name="Text Box 157">
                    <a:extLst>
                      <a:ext uri="{FF2B5EF4-FFF2-40B4-BE49-F238E27FC236}">
                        <a16:creationId xmlns:a16="http://schemas.microsoft.com/office/drawing/2014/main" id="{51D82595-AABA-48A9-8F76-AD881D3BB73B}"/>
                      </a:ext>
                    </a:extLst>
                  </p:cNvPr>
                  <p:cNvSpPr txBox="1"/>
                  <p:nvPr/>
                </p:nvSpPr>
                <p:spPr>
                  <a:xfrm>
                    <a:off x="2819400" y="3143250"/>
                    <a:ext cx="1491615" cy="257175"/>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gn="r" rtl="1">
                      <a:lnSpc>
                        <a:spcPct val="150000"/>
                      </a:lnSpc>
                      <a:spcBef>
                        <a:spcPts val="0"/>
                      </a:spcBef>
                      <a:spcAft>
                        <a:spcPts val="800"/>
                      </a:spcAft>
                    </a:pPr>
                    <a:r>
                      <a:rPr lang="he-IL" sz="1200">
                        <a:effectLst/>
                        <a:latin typeface="David" panose="020E0502060401010101" pitchFamily="34" charset="-79"/>
                        <a:ea typeface="Calibri" panose="020F0502020204030204" pitchFamily="34" charset="0"/>
                        <a:cs typeface="David" panose="020E0502060401010101" pitchFamily="34" charset="-79"/>
                      </a:rPr>
                      <a:t>מרחק מקצה הגוף</a:t>
                    </a:r>
                    <a:endParaRPr lang="en-US" sz="1200">
                      <a:effectLst/>
                      <a:latin typeface="David" panose="020E0502060401010101" pitchFamily="34" charset="-79"/>
                      <a:ea typeface="Calibri" panose="020F0502020204030204" pitchFamily="34" charset="0"/>
                      <a:cs typeface="David" panose="020E0502060401010101" pitchFamily="34" charset="-79"/>
                    </a:endParaRPr>
                  </a:p>
                </p:txBody>
              </p:sp>
            </p:grpSp>
            <p:pic>
              <p:nvPicPr>
                <p:cNvPr id="11" name="Picture 10">
                  <a:extLst>
                    <a:ext uri="{FF2B5EF4-FFF2-40B4-BE49-F238E27FC236}">
                      <a16:creationId xmlns:a16="http://schemas.microsoft.com/office/drawing/2014/main" id="{5609DB6D-8E08-4842-A171-D2016FC2BDD4}"/>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019175" y="1866900"/>
                  <a:ext cx="3194685" cy="944880"/>
                </a:xfrm>
                <a:prstGeom prst="rect">
                  <a:avLst/>
                </a:prstGeom>
                <a:noFill/>
              </p:spPr>
            </p:pic>
          </p:grpSp>
        </p:grpSp>
        <p:sp>
          <p:nvSpPr>
            <p:cNvPr id="25" name="Freeform: Shape 24">
              <a:extLst>
                <a:ext uri="{FF2B5EF4-FFF2-40B4-BE49-F238E27FC236}">
                  <a16:creationId xmlns:a16="http://schemas.microsoft.com/office/drawing/2014/main" id="{9A775260-8968-427F-B0D3-0B57313C283D}"/>
                </a:ext>
              </a:extLst>
            </p:cNvPr>
            <p:cNvSpPr/>
            <p:nvPr/>
          </p:nvSpPr>
          <p:spPr>
            <a:xfrm>
              <a:off x="1167765" y="2156244"/>
              <a:ext cx="2128520" cy="936625"/>
            </a:xfrm>
            <a:custGeom>
              <a:avLst/>
              <a:gdLst>
                <a:gd name="connsiteX0" fmla="*/ 0 w 2128925"/>
                <a:gd name="connsiteY0" fmla="*/ 0 h 936951"/>
                <a:gd name="connsiteX1" fmla="*/ 19635 w 2128925"/>
                <a:gd name="connsiteY1" fmla="*/ 98172 h 936951"/>
                <a:gd name="connsiteX2" fmla="*/ 100977 w 2128925"/>
                <a:gd name="connsiteY2" fmla="*/ 283296 h 936951"/>
                <a:gd name="connsiteX3" fmla="*/ 308540 w 2128925"/>
                <a:gd name="connsiteY3" fmla="*/ 479639 h 936951"/>
                <a:gd name="connsiteX4" fmla="*/ 718057 w 2128925"/>
                <a:gd name="connsiteY4" fmla="*/ 692812 h 936951"/>
                <a:gd name="connsiteX5" fmla="*/ 1208916 w 2128925"/>
                <a:gd name="connsiteY5" fmla="*/ 838668 h 936951"/>
                <a:gd name="connsiteX6" fmla="*/ 1823190 w 2128925"/>
                <a:gd name="connsiteY6" fmla="*/ 922815 h 936951"/>
                <a:gd name="connsiteX7" fmla="*/ 2128925 w 2128925"/>
                <a:gd name="connsiteY7" fmla="*/ 934035 h 936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28925" h="936951">
                  <a:moveTo>
                    <a:pt x="0" y="0"/>
                  </a:moveTo>
                  <a:cubicBezTo>
                    <a:pt x="1403" y="25478"/>
                    <a:pt x="2806" y="50956"/>
                    <a:pt x="19635" y="98172"/>
                  </a:cubicBezTo>
                  <a:cubicBezTo>
                    <a:pt x="36464" y="145388"/>
                    <a:pt x="52826" y="219718"/>
                    <a:pt x="100977" y="283296"/>
                  </a:cubicBezTo>
                  <a:cubicBezTo>
                    <a:pt x="149128" y="346874"/>
                    <a:pt x="205693" y="411386"/>
                    <a:pt x="308540" y="479639"/>
                  </a:cubicBezTo>
                  <a:cubicBezTo>
                    <a:pt x="411387" y="547892"/>
                    <a:pt x="567994" y="632974"/>
                    <a:pt x="718057" y="692812"/>
                  </a:cubicBezTo>
                  <a:cubicBezTo>
                    <a:pt x="868120" y="752650"/>
                    <a:pt x="1024727" y="800334"/>
                    <a:pt x="1208916" y="838668"/>
                  </a:cubicBezTo>
                  <a:cubicBezTo>
                    <a:pt x="1393105" y="877002"/>
                    <a:pt x="1669855" y="906921"/>
                    <a:pt x="1823190" y="922815"/>
                  </a:cubicBezTo>
                  <a:cubicBezTo>
                    <a:pt x="1976525" y="938709"/>
                    <a:pt x="2048985" y="939177"/>
                    <a:pt x="2128925" y="934035"/>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gr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7C858334-EC03-4377-8662-548C4B8DC121}"/>
                  </a:ext>
                </a:extLst>
              </p:cNvPr>
              <p:cNvSpPr txBox="1"/>
              <p:nvPr/>
            </p:nvSpPr>
            <p:spPr>
              <a:xfrm>
                <a:off x="304800" y="4289629"/>
                <a:ext cx="5232715" cy="5259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j</m:t>
                      </m:r>
                      <m:r>
                        <a:rPr lang="en-US" b="0" i="0" smtClean="0">
                          <a:latin typeface="Cambria Math" panose="02040503050406030204" pitchFamily="18" charset="0"/>
                        </a:rPr>
                        <m:t>=</m:t>
                      </m:r>
                      <m:r>
                        <m:rPr>
                          <m:sty m:val="p"/>
                        </m:rPr>
                        <a:rPr lang="en-US" b="0" i="0" smtClean="0">
                          <a:latin typeface="Cambria Math" panose="02040503050406030204" pitchFamily="18" charset="0"/>
                        </a:rPr>
                        <m:t>k</m:t>
                      </m:r>
                      <m:r>
                        <a:rPr lang="en-US" b="0" i="0" smtClean="0">
                          <a:latin typeface="Cambria Math" panose="02040503050406030204" pitchFamily="18" charset="0"/>
                        </a:rPr>
                        <m:t>∗</m:t>
                      </m:r>
                      <m:f>
                        <m:fPr>
                          <m:ctrlPr>
                            <a:rPr lang="en-US" b="0" i="1" smtClean="0">
                              <a:latin typeface="Cambria Math" panose="02040503050406030204" pitchFamily="18" charset="0"/>
                            </a:rPr>
                          </m:ctrlPr>
                        </m:fPr>
                        <m:num>
                          <m:r>
                            <m:rPr>
                              <m:sty m:val="p"/>
                            </m:rPr>
                            <a:rPr lang="en-US" b="0" i="0" smtClean="0">
                              <a:latin typeface="Cambria Math" panose="02040503050406030204" pitchFamily="18" charset="0"/>
                            </a:rPr>
                            <m:t>dT</m:t>
                          </m:r>
                        </m:num>
                        <m:den>
                          <m:r>
                            <m:rPr>
                              <m:sty m:val="p"/>
                            </m:rPr>
                            <a:rPr lang="en-US" b="0" i="0" smtClean="0">
                              <a:latin typeface="Cambria Math" panose="02040503050406030204" pitchFamily="18" charset="0"/>
                            </a:rPr>
                            <m:t>dx</m:t>
                          </m:r>
                        </m:den>
                      </m:f>
                      <m:r>
                        <a:rPr lang="en-US" b="0" i="0" smtClean="0">
                          <a:latin typeface="Cambria Math" panose="02040503050406030204" pitchFamily="18" charset="0"/>
                        </a:rPr>
                        <m:t>→</m:t>
                      </m:r>
                      <m:r>
                        <m:rPr>
                          <m:sty m:val="p"/>
                        </m:rPr>
                        <a:rPr lang="en-US" b="0" i="0" smtClean="0">
                          <a:latin typeface="Cambria Math" panose="02040503050406030204" pitchFamily="18" charset="0"/>
                        </a:rPr>
                        <m:t>j</m:t>
                      </m:r>
                      <m:r>
                        <a:rPr lang="en-US" b="0" i="0" smtClean="0">
                          <a:latin typeface="Cambria Math" panose="02040503050406030204" pitchFamily="18" charset="0"/>
                        </a:rPr>
                        <m:t>=</m:t>
                      </m:r>
                      <m:r>
                        <m:rPr>
                          <m:sty m:val="p"/>
                        </m:rPr>
                        <a:rPr lang="en-US" b="0" i="0" smtClean="0">
                          <a:latin typeface="Cambria Math" panose="02040503050406030204" pitchFamily="18" charset="0"/>
                        </a:rPr>
                        <m:t>k</m:t>
                      </m:r>
                      <m:r>
                        <a:rPr lang="en-US" b="0" i="0" smtClean="0">
                          <a:latin typeface="Cambria Math" panose="02040503050406030204" pitchFamily="18" charset="0"/>
                        </a:rPr>
                        <m:t>∗</m:t>
                      </m:r>
                      <m:f>
                        <m:fPr>
                          <m:ctrlPr>
                            <a:rPr lang="en-US" b="0" i="1" smtClean="0">
                              <a:latin typeface="Cambria Math" panose="02040503050406030204" pitchFamily="18" charset="0"/>
                            </a:rPr>
                          </m:ctrlPr>
                        </m:fPr>
                        <m:num>
                          <m:r>
                            <a:rPr lang="en-US" b="0" i="0" smtClean="0">
                              <a:latin typeface="Cambria Math" panose="02040503050406030204" pitchFamily="18" charset="0"/>
                              <a:ea typeface="Cambria Math" panose="02040503050406030204" pitchFamily="18" charset="0"/>
                            </a:rPr>
                            <m:t>∆</m:t>
                          </m:r>
                          <m:r>
                            <m:rPr>
                              <m:sty m:val="p"/>
                            </m:rPr>
                            <a:rPr lang="en-US" b="0" i="0" smtClean="0">
                              <a:latin typeface="Cambria Math" panose="02040503050406030204" pitchFamily="18" charset="0"/>
                              <a:ea typeface="Cambria Math" panose="02040503050406030204" pitchFamily="18" charset="0"/>
                            </a:rPr>
                            <m:t>T</m:t>
                          </m:r>
                        </m:num>
                        <m:den>
                          <m:r>
                            <m:rPr>
                              <m:sty m:val="p"/>
                            </m:rPr>
                            <a:rPr lang="en-US" b="0" i="0" smtClean="0">
                              <a:latin typeface="Cambria Math" panose="02040503050406030204" pitchFamily="18" charset="0"/>
                            </a:rPr>
                            <m:t>Ra</m:t>
                          </m:r>
                        </m:den>
                      </m:f>
                      <m:r>
                        <a:rPr lang="en-US" b="0" i="0" smtClean="0">
                          <a:latin typeface="Cambria Math" panose="02040503050406030204" pitchFamily="18" charset="0"/>
                        </a:rPr>
                        <m:t>→</m:t>
                      </m:r>
                      <m:r>
                        <m:rPr>
                          <m:sty m:val="p"/>
                        </m:rPr>
                        <a:rPr lang="en-US" b="0" i="0" smtClean="0">
                          <a:latin typeface="Cambria Math" panose="02040503050406030204" pitchFamily="18" charset="0"/>
                        </a:rPr>
                        <m:t>j</m:t>
                      </m:r>
                      <m:r>
                        <a:rPr lang="en-US" b="0" i="0" smtClean="0">
                          <a:latin typeface="Cambria Math" panose="02040503050406030204" pitchFamily="18" charset="0"/>
                        </a:rPr>
                        <m:t>=</m:t>
                      </m:r>
                      <m:f>
                        <m:fPr>
                          <m:ctrlPr>
                            <a:rPr lang="en-US" b="0" i="1" smtClean="0">
                              <a:latin typeface="Cambria Math" panose="02040503050406030204" pitchFamily="18" charset="0"/>
                            </a:rPr>
                          </m:ctrlPr>
                        </m:fPr>
                        <m:num>
                          <m:r>
                            <m:rPr>
                              <m:sty m:val="p"/>
                            </m:rPr>
                            <a:rPr lang="en-US" b="0" i="0" smtClean="0">
                              <a:latin typeface="Cambria Math" panose="02040503050406030204" pitchFamily="18" charset="0"/>
                            </a:rPr>
                            <m:t>k</m:t>
                          </m:r>
                        </m:num>
                        <m:den>
                          <m:r>
                            <m:rPr>
                              <m:sty m:val="p"/>
                            </m:rPr>
                            <a:rPr lang="en-US" b="0" i="0" smtClean="0">
                              <a:latin typeface="Cambria Math" panose="02040503050406030204" pitchFamily="18" charset="0"/>
                            </a:rPr>
                            <m:t>Ra</m:t>
                          </m:r>
                        </m:den>
                      </m:f>
                      <m:r>
                        <a:rPr lang="en-US" b="0" i="0" smtClean="0">
                          <a:latin typeface="Cambria Math" panose="02040503050406030204" pitchFamily="18" charset="0"/>
                        </a:rPr>
                        <m:t>∗</m:t>
                      </m:r>
                      <m:r>
                        <a:rPr lang="en-US" b="0" i="0" smtClean="0">
                          <a:latin typeface="Cambria Math" panose="02040503050406030204" pitchFamily="18" charset="0"/>
                          <a:ea typeface="Cambria Math" panose="02040503050406030204" pitchFamily="18" charset="0"/>
                        </a:rPr>
                        <m:t>∆</m:t>
                      </m:r>
                      <m:r>
                        <m:rPr>
                          <m:sty m:val="p"/>
                        </m:rPr>
                        <a:rPr lang="en-US" b="0" i="0" smtClean="0">
                          <a:latin typeface="Cambria Math" panose="02040503050406030204" pitchFamily="18" charset="0"/>
                          <a:ea typeface="Cambria Math" panose="02040503050406030204" pitchFamily="18" charset="0"/>
                        </a:rPr>
                        <m:t>T</m:t>
                      </m:r>
                      <m:r>
                        <a:rPr lang="en-US" b="0" i="0" smtClean="0">
                          <a:latin typeface="Cambria Math" panose="02040503050406030204" pitchFamily="18" charset="0"/>
                          <a:ea typeface="Cambria Math" panose="02040503050406030204" pitchFamily="18" charset="0"/>
                        </a:rPr>
                        <m:t>→</m:t>
                      </m:r>
                      <m:r>
                        <m:rPr>
                          <m:sty m:val="p"/>
                        </m:rPr>
                        <a:rPr lang="en-US" b="0" i="0" smtClean="0">
                          <a:latin typeface="Cambria Math" panose="02040503050406030204" pitchFamily="18" charset="0"/>
                          <a:ea typeface="Cambria Math" panose="02040503050406030204" pitchFamily="18" charset="0"/>
                        </a:rPr>
                        <m:t>j</m:t>
                      </m:r>
                      <m:r>
                        <a:rPr lang="en-US" b="0" i="0" smtClean="0">
                          <a:latin typeface="Cambria Math" panose="02040503050406030204" pitchFamily="18" charset="0"/>
                          <a:ea typeface="Cambria Math" panose="02040503050406030204" pitchFamily="18" charset="0"/>
                        </a:rPr>
                        <m:t>=</m:t>
                      </m:r>
                      <m:r>
                        <m:rPr>
                          <m:sty m:val="p"/>
                        </m:rPr>
                        <a:rPr lang="en-US" b="0" i="0" smtClean="0">
                          <a:latin typeface="Cambria Math" panose="02040503050406030204" pitchFamily="18" charset="0"/>
                          <a:ea typeface="Cambria Math" panose="02040503050406030204" pitchFamily="18" charset="0"/>
                        </a:rPr>
                        <m:t>h</m:t>
                      </m:r>
                      <m:r>
                        <a:rPr lang="en-US" b="0" i="0" smtClean="0">
                          <a:latin typeface="Cambria Math" panose="02040503050406030204" pitchFamily="18" charset="0"/>
                          <a:ea typeface="Cambria Math" panose="02040503050406030204" pitchFamily="18" charset="0"/>
                        </a:rPr>
                        <m:t>∗∆</m:t>
                      </m:r>
                      <m:r>
                        <m:rPr>
                          <m:sty m:val="p"/>
                        </m:rPr>
                        <a:rPr lang="en-US" b="0" i="0" smtClean="0">
                          <a:latin typeface="Cambria Math" panose="02040503050406030204" pitchFamily="18" charset="0"/>
                          <a:ea typeface="Cambria Math" panose="02040503050406030204" pitchFamily="18" charset="0"/>
                        </a:rPr>
                        <m:t>T</m:t>
                      </m:r>
                    </m:oMath>
                  </m:oMathPara>
                </a14:m>
                <a:endParaRPr lang="en-US" dirty="0"/>
              </a:p>
            </p:txBody>
          </p:sp>
        </mc:Choice>
        <mc:Fallback xmlns="">
          <p:sp>
            <p:nvSpPr>
              <p:cNvPr id="29" name="TextBox 28">
                <a:extLst>
                  <a:ext uri="{FF2B5EF4-FFF2-40B4-BE49-F238E27FC236}">
                    <a16:creationId xmlns:a16="http://schemas.microsoft.com/office/drawing/2014/main" id="{7C858334-EC03-4377-8662-548C4B8DC121}"/>
                  </a:ext>
                </a:extLst>
              </p:cNvPr>
              <p:cNvSpPr txBox="1">
                <a:spLocks noRot="1" noChangeAspect="1" noMove="1" noResize="1" noEditPoints="1" noAdjustHandles="1" noChangeArrowheads="1" noChangeShapeType="1" noTextEdit="1"/>
              </p:cNvSpPr>
              <p:nvPr/>
            </p:nvSpPr>
            <p:spPr>
              <a:xfrm>
                <a:off x="304800" y="4289629"/>
                <a:ext cx="5232715" cy="525913"/>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7434649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Rectangle 1">
                <a:extLst>
                  <a:ext uri="{FF2B5EF4-FFF2-40B4-BE49-F238E27FC236}">
                    <a16:creationId xmlns:a16="http://schemas.microsoft.com/office/drawing/2014/main" id="{BBD4E486-B2FC-49C1-9669-7F88DCC60D79}"/>
                  </a:ext>
                </a:extLst>
              </p:cNvPr>
              <p:cNvSpPr/>
              <p:nvPr/>
            </p:nvSpPr>
            <p:spPr>
              <a:xfrm>
                <a:off x="2253916" y="294954"/>
                <a:ext cx="6505072" cy="4478149"/>
              </a:xfrm>
              <a:prstGeom prst="rect">
                <a:avLst/>
              </a:prstGeom>
            </p:spPr>
            <p:txBody>
              <a:bodyPr wrap="square">
                <a:spAutoFit/>
              </a:bodyPr>
              <a:lstStyle/>
              <a:p>
                <a:pPr algn="r" rtl="1">
                  <a:spcAft>
                    <a:spcPts val="1800"/>
                  </a:spcAft>
                </a:pPr>
                <a:r>
                  <a:rPr lang="he-IL" sz="2400" u="sng" dirty="0">
                    <a:latin typeface="Calibri Light" panose="020F0302020204030204" pitchFamily="34" charset="0"/>
                    <a:cs typeface="Calibri Light" panose="020F0302020204030204" pitchFamily="34" charset="0"/>
                  </a:rPr>
                  <a:t>רקע תיאורטי</a:t>
                </a:r>
                <a:endParaRPr lang="he-IL" sz="2000" u="sng" dirty="0">
                  <a:latin typeface="Calibri Light" panose="020F0302020204030204" pitchFamily="34" charset="0"/>
                  <a:cs typeface="Calibri Light" panose="020F0302020204030204" pitchFamily="34" charset="0"/>
                </a:endParaRPr>
              </a:p>
              <a:p>
                <a:pPr algn="r" rtl="1">
                  <a:spcAft>
                    <a:spcPts val="600"/>
                  </a:spcAft>
                </a:pPr>
                <a:r>
                  <a:rPr lang="he-IL" sz="2000" u="sng" dirty="0">
                    <a:latin typeface="Calibri Light" panose="020F0302020204030204" pitchFamily="34" charset="0"/>
                    <a:cs typeface="Calibri Light" panose="020F0302020204030204" pitchFamily="34" charset="0"/>
                  </a:rPr>
                  <a:t>אנטרופיה</a:t>
                </a:r>
                <a:endParaRPr lang="he-IL" sz="2400" u="sng" dirty="0">
                  <a:latin typeface="Calibri Light" panose="020F0302020204030204" pitchFamily="34" charset="0"/>
                  <a:cs typeface="Calibri Light" panose="020F0302020204030204" pitchFamily="34" charset="0"/>
                </a:endParaRPr>
              </a:p>
              <a:p>
                <a:pPr algn="r" rtl="1">
                  <a:spcAft>
                    <a:spcPts val="600"/>
                  </a:spcAft>
                </a:pPr>
                <a:r>
                  <a:rPr lang="he-IL" sz="1600" dirty="0">
                    <a:latin typeface="Calibri Light" panose="020F0302020204030204" pitchFamily="34" charset="0"/>
                    <a:cs typeface="Calibri Light" panose="020F0302020204030204" pitchFamily="34" charset="0"/>
                  </a:rPr>
                  <a:t>אנטרופיה מבטאת את מידת אי הוודאות של המערכת, שקשורה למספר מצבי המיקרו האפשריים למערכת. היא מוגדרת כמכפלה של קבוע </a:t>
                </a:r>
                <a:r>
                  <a:rPr lang="he-IL" sz="1600" dirty="0" err="1">
                    <a:latin typeface="Calibri Light" panose="020F0302020204030204" pitchFamily="34" charset="0"/>
                    <a:cs typeface="Calibri Light" panose="020F0302020204030204" pitchFamily="34" charset="0"/>
                  </a:rPr>
                  <a:t>בולצמן</a:t>
                </a:r>
                <a:r>
                  <a:rPr lang="he-IL" sz="1600" dirty="0">
                    <a:latin typeface="Calibri Light" panose="020F0302020204030204" pitchFamily="34" charset="0"/>
                    <a:cs typeface="Calibri Light" panose="020F0302020204030204" pitchFamily="34" charset="0"/>
                  </a:rPr>
                  <a:t> והלוגריתם הטבעי של מספר המצבים המיקרוסקופיים </a:t>
                </a:r>
                <a:r>
                  <a:rPr lang="el-GR" sz="1600" dirty="0">
                    <a:latin typeface="Calibri Light" panose="020F0302020204030204" pitchFamily="34" charset="0"/>
                    <a:cs typeface="Calibri Light" panose="020F0302020204030204" pitchFamily="34" charset="0"/>
                  </a:rPr>
                  <a:t>Ω</a:t>
                </a:r>
                <a:r>
                  <a:rPr lang="he-IL" sz="1600" dirty="0">
                    <a:latin typeface="Calibri Light" panose="020F0302020204030204" pitchFamily="34" charset="0"/>
                    <a:cs typeface="Calibri Light" panose="020F0302020204030204" pitchFamily="34" charset="0"/>
                  </a:rPr>
                  <a:t>. </a:t>
                </a:r>
              </a:p>
              <a:p>
                <a:pPr algn="r" rtl="1">
                  <a:spcAft>
                    <a:spcPts val="600"/>
                  </a:spcAft>
                </a:pPr>
                <a14:m>
                  <m:oMathPara xmlns:m="http://schemas.openxmlformats.org/officeDocument/2006/math">
                    <m:oMathParaPr>
                      <m:jc m:val="right"/>
                    </m:oMathParaPr>
                    <m:oMath xmlns:m="http://schemas.openxmlformats.org/officeDocument/2006/math">
                      <m:r>
                        <m:rPr>
                          <m:sty m:val="p"/>
                        </m:rPr>
                        <a:rPr lang="en-US" sz="1600" b="0" i="0" smtClean="0">
                          <a:latin typeface="Cambria Math" panose="02040503050406030204" pitchFamily="18" charset="0"/>
                        </a:rPr>
                        <m:t>S</m:t>
                      </m:r>
                      <m:r>
                        <a:rPr lang="he-IL" sz="1600" b="0" i="0" smtClean="0">
                          <a:latin typeface="Cambria Math" panose="02040503050406030204" pitchFamily="18" charset="0"/>
                        </a:rPr>
                        <m:t>=</m:t>
                      </m:r>
                      <m:sSub>
                        <m:sSubPr>
                          <m:ctrlPr>
                            <a:rPr lang="he-IL" sz="1600" b="0" i="1" smtClean="0">
                              <a:latin typeface="Cambria Math" panose="02040503050406030204" pitchFamily="18" charset="0"/>
                            </a:rPr>
                          </m:ctrlPr>
                        </m:sSubPr>
                        <m:e>
                          <m:r>
                            <m:rPr>
                              <m:sty m:val="p"/>
                            </m:rPr>
                            <a:rPr lang="en-US" sz="1600" b="0" i="0" smtClean="0">
                              <a:latin typeface="Cambria Math" panose="02040503050406030204" pitchFamily="18" charset="0"/>
                            </a:rPr>
                            <m:t>K</m:t>
                          </m:r>
                        </m:e>
                        <m:sub>
                          <m:r>
                            <m:rPr>
                              <m:sty m:val="p"/>
                            </m:rPr>
                            <a:rPr lang="en-US" sz="1600" b="0" i="0" smtClean="0">
                              <a:latin typeface="Cambria Math" panose="02040503050406030204" pitchFamily="18" charset="0"/>
                            </a:rPr>
                            <m:t>B</m:t>
                          </m:r>
                        </m:sub>
                      </m:sSub>
                      <m:r>
                        <a:rPr lang="en-US" sz="1600" b="0" i="0" smtClean="0">
                          <a:latin typeface="Cambria Math" panose="02040503050406030204" pitchFamily="18" charset="0"/>
                        </a:rPr>
                        <m:t>∗</m:t>
                      </m:r>
                      <m:r>
                        <m:rPr>
                          <m:sty m:val="p"/>
                        </m:rPr>
                        <a:rPr lang="en-US" sz="1600" b="0" i="0" smtClean="0">
                          <a:latin typeface="Cambria Math" panose="02040503050406030204" pitchFamily="18" charset="0"/>
                        </a:rPr>
                        <m:t>ln</m:t>
                      </m:r>
                      <m:r>
                        <a:rPr lang="en-US" sz="1600" b="0" i="0" smtClean="0">
                          <a:latin typeface="Cambria Math" panose="02040503050406030204" pitchFamily="18" charset="0"/>
                        </a:rPr>
                        <m:t>⁡(</m:t>
                      </m:r>
                      <m:r>
                        <m:rPr>
                          <m:sty m:val="p"/>
                        </m:rPr>
                        <a:rPr lang="el-GR" sz="1600" b="0" i="0" smtClean="0">
                          <a:latin typeface="Cambria Math" panose="02040503050406030204" pitchFamily="18" charset="0"/>
                          <a:ea typeface="Cambria Math" panose="02040503050406030204" pitchFamily="18" charset="0"/>
                        </a:rPr>
                        <m:t>Ω</m:t>
                      </m:r>
                      <m:r>
                        <a:rPr lang="en-US" sz="1600" b="0" i="0" smtClean="0">
                          <a:latin typeface="Cambria Math" panose="02040503050406030204" pitchFamily="18" charset="0"/>
                          <a:ea typeface="Cambria Math" panose="02040503050406030204" pitchFamily="18" charset="0"/>
                        </a:rPr>
                        <m:t>)</m:t>
                      </m:r>
                    </m:oMath>
                  </m:oMathPara>
                </a14:m>
                <a:endParaRPr lang="he-IL" sz="1600" dirty="0">
                  <a:latin typeface="Calibri Light" panose="020F0302020204030204" pitchFamily="34" charset="0"/>
                  <a:cs typeface="Calibri Light" panose="020F0302020204030204" pitchFamily="34" charset="0"/>
                </a:endParaRPr>
              </a:p>
              <a:p>
                <a:pPr algn="r" rtl="1">
                  <a:spcAft>
                    <a:spcPts val="600"/>
                  </a:spcAft>
                </a:pPr>
                <a:r>
                  <a:rPr lang="he-IL" sz="1600" dirty="0">
                    <a:latin typeface="Calibri Light" panose="020F0302020204030204" pitchFamily="34" charset="0"/>
                    <a:cs typeface="Calibri Light" panose="020F0302020204030204" pitchFamily="34" charset="0"/>
                  </a:rPr>
                  <a:t>ישנם סוגים שונים של אנטרופיה, למשל של מיקומים ושל מהירויות. אנטרופיה של מנות אנרגיה הינה בעצם אנטרופיה של מהירויות כאשר מתייחסים לאנרגיה קינטית שמחולקת למנות. </a:t>
                </a:r>
              </a:p>
              <a:p>
                <a:pPr algn="r" rtl="1">
                  <a:spcAft>
                    <a:spcPts val="600"/>
                  </a:spcAft>
                </a:pPr>
                <a:endParaRPr lang="he-IL" sz="1600" u="sng" dirty="0">
                  <a:latin typeface="Calibri Light" panose="020F0302020204030204" pitchFamily="34" charset="0"/>
                  <a:cs typeface="Calibri Light" panose="020F0302020204030204" pitchFamily="34" charset="0"/>
                </a:endParaRPr>
              </a:p>
              <a:p>
                <a:pPr algn="r" rtl="1">
                  <a:spcAft>
                    <a:spcPts val="600"/>
                  </a:spcAft>
                </a:pPr>
                <a:r>
                  <a:rPr lang="he-IL" sz="2000" u="sng" dirty="0">
                    <a:latin typeface="Calibri Light" panose="020F0302020204030204" pitchFamily="34" charset="0"/>
                    <a:cs typeface="Calibri Light" panose="020F0302020204030204" pitchFamily="34" charset="0"/>
                  </a:rPr>
                  <a:t>החוק השני של התרמודינמיקה</a:t>
                </a:r>
              </a:p>
              <a:p>
                <a:pPr algn="r" rtl="1">
                  <a:spcAft>
                    <a:spcPts val="600"/>
                  </a:spcAft>
                </a:pPr>
                <a:r>
                  <a:rPr lang="he-IL" sz="1600" dirty="0">
                    <a:latin typeface="Calibri Light" panose="020F0302020204030204" pitchFamily="34" charset="0"/>
                    <a:cs typeface="Calibri Light" panose="020F0302020204030204" pitchFamily="34" charset="0"/>
                  </a:rPr>
                  <a:t>החוק השני קובע כי האנטרופיה, מידת אי הוודאות, של מערכת סגורה לא יכולה לרדת עם הזמן, אלה האנטרופיה תגדל עד אשר תגיע למצב שיווי משקל שבו האנטרופיה היא מקסימלית ובמצב זה תישאר קבועה.</a:t>
                </a:r>
              </a:p>
            </p:txBody>
          </p:sp>
        </mc:Choice>
        <mc:Fallback>
          <p:sp>
            <p:nvSpPr>
              <p:cNvPr id="2" name="Rectangle 1">
                <a:extLst>
                  <a:ext uri="{FF2B5EF4-FFF2-40B4-BE49-F238E27FC236}">
                    <a16:creationId xmlns:a16="http://schemas.microsoft.com/office/drawing/2014/main" id="{BBD4E486-B2FC-49C1-9669-7F88DCC60D79}"/>
                  </a:ext>
                </a:extLst>
              </p:cNvPr>
              <p:cNvSpPr>
                <a:spLocks noRot="1" noChangeAspect="1" noMove="1" noResize="1" noEditPoints="1" noAdjustHandles="1" noChangeArrowheads="1" noChangeShapeType="1" noTextEdit="1"/>
              </p:cNvSpPr>
              <p:nvPr/>
            </p:nvSpPr>
            <p:spPr>
              <a:xfrm>
                <a:off x="2253916" y="294954"/>
                <a:ext cx="6505072" cy="4478149"/>
              </a:xfrm>
              <a:prstGeom prst="rect">
                <a:avLst/>
              </a:prstGeom>
              <a:blipFill>
                <a:blip r:embed="rId2"/>
                <a:stretch>
                  <a:fillRect l="-562" t="-1088" r="-1406" b="-816"/>
                </a:stretch>
              </a:blipFill>
            </p:spPr>
            <p:txBody>
              <a:bodyPr/>
              <a:lstStyle/>
              <a:p>
                <a:r>
                  <a:rPr lang="en-US">
                    <a:noFill/>
                  </a:rPr>
                  <a:t> </a:t>
                </a:r>
              </a:p>
            </p:txBody>
          </p:sp>
        </mc:Fallback>
      </mc:AlternateContent>
      <p:grpSp>
        <p:nvGrpSpPr>
          <p:cNvPr id="7" name="Group 6">
            <a:extLst>
              <a:ext uri="{FF2B5EF4-FFF2-40B4-BE49-F238E27FC236}">
                <a16:creationId xmlns:a16="http://schemas.microsoft.com/office/drawing/2014/main" id="{5AB2DE0F-F095-4403-9ACF-8D9A06EFD08D}"/>
              </a:ext>
            </a:extLst>
          </p:cNvPr>
          <p:cNvGrpSpPr/>
          <p:nvPr/>
        </p:nvGrpSpPr>
        <p:grpSpPr>
          <a:xfrm>
            <a:off x="677286" y="887672"/>
            <a:ext cx="1029472" cy="1450807"/>
            <a:chOff x="673768" y="263081"/>
            <a:chExt cx="3352801" cy="4725010"/>
          </a:xfrm>
        </p:grpSpPr>
        <p:pic>
          <p:nvPicPr>
            <p:cNvPr id="5" name="Picture 4">
              <a:extLst>
                <a:ext uri="{FF2B5EF4-FFF2-40B4-BE49-F238E27FC236}">
                  <a16:creationId xmlns:a16="http://schemas.microsoft.com/office/drawing/2014/main" id="{75956D33-738D-4DDE-BA10-0787C1706387}"/>
                </a:ext>
              </a:extLst>
            </p:cNvPr>
            <p:cNvPicPr>
              <a:picLocks noChangeAspect="1"/>
            </p:cNvPicPr>
            <p:nvPr/>
          </p:nvPicPr>
          <p:blipFill rotWithShape="1">
            <a:blip r:embed="rId3"/>
            <a:srcRect l="50000"/>
            <a:stretch/>
          </p:blipFill>
          <p:spPr>
            <a:xfrm>
              <a:off x="673768" y="263081"/>
              <a:ext cx="3352801" cy="2305050"/>
            </a:xfrm>
            <a:prstGeom prst="rect">
              <a:avLst/>
            </a:prstGeom>
          </p:spPr>
        </p:pic>
        <p:pic>
          <p:nvPicPr>
            <p:cNvPr id="6" name="Picture 5">
              <a:extLst>
                <a:ext uri="{FF2B5EF4-FFF2-40B4-BE49-F238E27FC236}">
                  <a16:creationId xmlns:a16="http://schemas.microsoft.com/office/drawing/2014/main" id="{1C5F4937-740D-4759-A5C7-99DC0FAF6F48}"/>
                </a:ext>
              </a:extLst>
            </p:cNvPr>
            <p:cNvPicPr>
              <a:picLocks noChangeAspect="1"/>
            </p:cNvPicPr>
            <p:nvPr/>
          </p:nvPicPr>
          <p:blipFill rotWithShape="1">
            <a:blip r:embed="rId3"/>
            <a:srcRect r="50000"/>
            <a:stretch/>
          </p:blipFill>
          <p:spPr>
            <a:xfrm>
              <a:off x="673768" y="2683041"/>
              <a:ext cx="3352800" cy="2305050"/>
            </a:xfrm>
            <a:prstGeom prst="rect">
              <a:avLst/>
            </a:prstGeom>
          </p:spPr>
        </p:pic>
      </p:gr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578A95F-CD2B-475F-83F6-036A7B80BB4B}"/>
                  </a:ext>
                </a:extLst>
              </p:cNvPr>
              <p:cNvSpPr txBox="1"/>
              <p:nvPr/>
            </p:nvSpPr>
            <p:spPr>
              <a:xfrm>
                <a:off x="130129" y="2338479"/>
                <a:ext cx="2123787" cy="1464696"/>
              </a:xfrm>
              <a:prstGeom prst="rect">
                <a:avLst/>
              </a:prstGeom>
              <a:noFill/>
            </p:spPr>
            <p:txBody>
              <a:bodyPr wrap="none" lIns="0" tIns="0" rIns="0" bIns="0" rtlCol="0">
                <a:spAutoFit/>
              </a:bodyPr>
              <a:lstStyle/>
              <a:p>
                <a:pPr algn="r" rtl="1">
                  <a:spcAft>
                    <a:spcPts val="1200"/>
                  </a:spcAft>
                </a:pPr>
                <a14:m>
                  <m:oMathPara xmlns:m="http://schemas.openxmlformats.org/officeDocument/2006/math">
                    <m:oMathParaPr>
                      <m:jc m:val="centerGroup"/>
                    </m:oMathParaPr>
                    <m:oMath xmlns:m="http://schemas.openxmlformats.org/officeDocument/2006/math">
                      <m:sSub>
                        <m:sSubPr>
                          <m:ctrlPr>
                            <a:rPr lang="el-GR" sz="1600" i="1" smtClean="0">
                              <a:latin typeface="Cambria Math" panose="02040503050406030204" pitchFamily="18" charset="0"/>
                              <a:ea typeface="Cambria Math" panose="02040503050406030204" pitchFamily="18" charset="0"/>
                            </a:rPr>
                          </m:ctrlPr>
                        </m:sSubPr>
                        <m:e>
                          <m:r>
                            <m:rPr>
                              <m:sty m:val="p"/>
                            </m:rPr>
                            <a:rPr lang="el-GR" sz="1600">
                              <a:latin typeface="Cambria Math" panose="02040503050406030204" pitchFamily="18" charset="0"/>
                              <a:ea typeface="Cambria Math" panose="02040503050406030204" pitchFamily="18" charset="0"/>
                            </a:rPr>
                            <m:t>Ω</m:t>
                          </m:r>
                        </m:e>
                        <m:sub>
                          <m:r>
                            <a:rPr lang="he-IL" sz="1600" b="0" i="1" smtClean="0">
                              <a:latin typeface="Cambria Math" panose="02040503050406030204" pitchFamily="18" charset="0"/>
                              <a:ea typeface="Cambria Math" panose="02040503050406030204" pitchFamily="18" charset="0"/>
                            </a:rPr>
                            <m:t>מיקומים</m:t>
                          </m:r>
                        </m:sub>
                      </m:sSub>
                      <m:r>
                        <a:rPr lang="en-US" sz="1600" b="0" i="0" smtClean="0">
                          <a:latin typeface="Cambria Math" panose="02040503050406030204" pitchFamily="18" charset="0"/>
                          <a:ea typeface="Cambria Math" panose="02040503050406030204" pitchFamily="18" charset="0"/>
                        </a:rPr>
                        <m:t>=</m:t>
                      </m:r>
                      <m:f>
                        <m:fPr>
                          <m:ctrlPr>
                            <a:rPr lang="en-US" sz="1600" b="0" i="1" smtClean="0">
                              <a:latin typeface="Cambria Math" panose="02040503050406030204" pitchFamily="18" charset="0"/>
                              <a:ea typeface="Cambria Math" panose="02040503050406030204" pitchFamily="18" charset="0"/>
                            </a:rPr>
                          </m:ctrlPr>
                        </m:fPr>
                        <m:num>
                          <m:r>
                            <m:rPr>
                              <m:sty m:val="p"/>
                            </m:rPr>
                            <a:rPr lang="en-US" sz="1600" b="0" i="0" smtClean="0">
                              <a:latin typeface="Cambria Math" panose="02040503050406030204" pitchFamily="18" charset="0"/>
                              <a:ea typeface="Cambria Math" panose="02040503050406030204" pitchFamily="18" charset="0"/>
                            </a:rPr>
                            <m:t>M</m:t>
                          </m:r>
                          <m:r>
                            <a:rPr lang="en-US" sz="1600" b="0" i="0" smtClean="0">
                              <a:latin typeface="Cambria Math" panose="02040503050406030204" pitchFamily="18" charset="0"/>
                              <a:ea typeface="Cambria Math" panose="02040503050406030204" pitchFamily="18" charset="0"/>
                            </a:rPr>
                            <m:t>!</m:t>
                          </m:r>
                        </m:num>
                        <m:den>
                          <m:r>
                            <m:rPr>
                              <m:sty m:val="p"/>
                            </m:rPr>
                            <a:rPr lang="en-US" sz="1600" b="0" i="0" smtClean="0">
                              <a:latin typeface="Cambria Math" panose="02040503050406030204" pitchFamily="18" charset="0"/>
                              <a:ea typeface="Cambria Math" panose="02040503050406030204" pitchFamily="18" charset="0"/>
                            </a:rPr>
                            <m:t>N</m:t>
                          </m:r>
                          <m:r>
                            <a:rPr lang="en-US" sz="1600" b="0" i="0" smtClean="0">
                              <a:latin typeface="Cambria Math" panose="02040503050406030204" pitchFamily="18" charset="0"/>
                              <a:ea typeface="Cambria Math" panose="02040503050406030204" pitchFamily="18" charset="0"/>
                            </a:rPr>
                            <m:t>!</m:t>
                          </m:r>
                          <m:d>
                            <m:dPr>
                              <m:ctrlPr>
                                <a:rPr lang="en-US" sz="1600" b="0" i="1" smtClean="0">
                                  <a:latin typeface="Cambria Math" panose="02040503050406030204" pitchFamily="18" charset="0"/>
                                  <a:ea typeface="Cambria Math" panose="02040503050406030204" pitchFamily="18" charset="0"/>
                                </a:rPr>
                              </m:ctrlPr>
                            </m:dPr>
                            <m:e>
                              <m:r>
                                <m:rPr>
                                  <m:sty m:val="p"/>
                                </m:rPr>
                                <a:rPr lang="en-US" sz="1600" b="0" i="0" smtClean="0">
                                  <a:latin typeface="Cambria Math" panose="02040503050406030204" pitchFamily="18" charset="0"/>
                                  <a:ea typeface="Cambria Math" panose="02040503050406030204" pitchFamily="18" charset="0"/>
                                </a:rPr>
                                <m:t>M</m:t>
                              </m:r>
                              <m:r>
                                <a:rPr lang="en-US" sz="1600" b="0" i="0" smtClean="0">
                                  <a:latin typeface="Cambria Math" panose="02040503050406030204" pitchFamily="18" charset="0"/>
                                  <a:ea typeface="Cambria Math" panose="02040503050406030204" pitchFamily="18" charset="0"/>
                                </a:rPr>
                                <m:t>−</m:t>
                              </m:r>
                              <m:r>
                                <m:rPr>
                                  <m:sty m:val="p"/>
                                </m:rPr>
                                <a:rPr lang="en-US" sz="1600" b="0" i="0" smtClean="0">
                                  <a:latin typeface="Cambria Math" panose="02040503050406030204" pitchFamily="18" charset="0"/>
                                  <a:ea typeface="Cambria Math" panose="02040503050406030204" pitchFamily="18" charset="0"/>
                                </a:rPr>
                                <m:t>N</m:t>
                              </m:r>
                            </m:e>
                          </m:d>
                          <m:r>
                            <a:rPr lang="en-US" sz="1600" b="0" i="0" smtClean="0">
                              <a:latin typeface="Cambria Math" panose="02040503050406030204" pitchFamily="18" charset="0"/>
                              <a:ea typeface="Cambria Math" panose="02040503050406030204" pitchFamily="18" charset="0"/>
                            </a:rPr>
                            <m:t>!</m:t>
                          </m:r>
                        </m:den>
                      </m:f>
                    </m:oMath>
                  </m:oMathPara>
                </a14:m>
                <a:endParaRPr lang="he-IL" sz="1600" dirty="0"/>
              </a:p>
              <a:p>
                <a:pPr algn="r" rtl="1">
                  <a:spcAft>
                    <a:spcPts val="1200"/>
                  </a:spcAft>
                </a:pPr>
                <a14:m>
                  <m:oMathPara xmlns:m="http://schemas.openxmlformats.org/officeDocument/2006/math">
                    <m:oMathParaPr>
                      <m:jc m:val="centerGroup"/>
                    </m:oMathParaPr>
                    <m:oMath xmlns:m="http://schemas.openxmlformats.org/officeDocument/2006/math">
                      <m:sSub>
                        <m:sSubPr>
                          <m:ctrlPr>
                            <a:rPr lang="el-GR" sz="1600" i="1" smtClean="0">
                              <a:latin typeface="Cambria Math" panose="02040503050406030204" pitchFamily="18" charset="0"/>
                              <a:ea typeface="Cambria Math" panose="02040503050406030204" pitchFamily="18" charset="0"/>
                            </a:rPr>
                          </m:ctrlPr>
                        </m:sSubPr>
                        <m:e>
                          <m:r>
                            <m:rPr>
                              <m:sty m:val="p"/>
                            </m:rPr>
                            <a:rPr lang="el-GR" sz="1600">
                              <a:latin typeface="Cambria Math" panose="02040503050406030204" pitchFamily="18" charset="0"/>
                              <a:ea typeface="Cambria Math" panose="02040503050406030204" pitchFamily="18" charset="0"/>
                            </a:rPr>
                            <m:t>Ω</m:t>
                          </m:r>
                        </m:e>
                        <m:sub>
                          <m:eqArr>
                            <m:eqArrPr>
                              <m:ctrlPr>
                                <a:rPr lang="he-IL" sz="1600" b="0" i="1" smtClean="0">
                                  <a:latin typeface="Cambria Math" panose="02040503050406030204" pitchFamily="18" charset="0"/>
                                  <a:ea typeface="Cambria Math" panose="02040503050406030204" pitchFamily="18" charset="0"/>
                                </a:rPr>
                              </m:ctrlPr>
                            </m:eqArrPr>
                            <m:e>
                              <m:r>
                                <a:rPr lang="he-IL" sz="1600" b="0" i="1" smtClean="0">
                                  <a:latin typeface="Cambria Math" panose="02040503050406030204" pitchFamily="18" charset="0"/>
                                  <a:ea typeface="Cambria Math" panose="02040503050406030204" pitchFamily="18" charset="0"/>
                                </a:rPr>
                                <m:t>מנות</m:t>
                              </m:r>
                            </m:e>
                            <m:e>
                              <m:r>
                                <a:rPr lang="he-IL" sz="1600" b="0" i="1" smtClean="0">
                                  <a:latin typeface="Cambria Math" panose="02040503050406030204" pitchFamily="18" charset="0"/>
                                  <a:ea typeface="Cambria Math" panose="02040503050406030204" pitchFamily="18" charset="0"/>
                                </a:rPr>
                                <m:t>אנרגיה</m:t>
                              </m:r>
                            </m:e>
                          </m:eqArr>
                        </m:sub>
                      </m:sSub>
                      <m:r>
                        <a:rPr lang="en-US" sz="1600" b="0" i="0" smtClean="0">
                          <a:latin typeface="Cambria Math" panose="02040503050406030204" pitchFamily="18" charset="0"/>
                          <a:ea typeface="Cambria Math" panose="02040503050406030204" pitchFamily="18" charset="0"/>
                        </a:rPr>
                        <m:t>=</m:t>
                      </m:r>
                      <m:f>
                        <m:fPr>
                          <m:ctrlPr>
                            <a:rPr lang="en-US" sz="1600" b="0" i="1" smtClean="0">
                              <a:latin typeface="Cambria Math" panose="02040503050406030204" pitchFamily="18" charset="0"/>
                              <a:ea typeface="Cambria Math" panose="02040503050406030204" pitchFamily="18" charset="0"/>
                            </a:rPr>
                          </m:ctrlPr>
                        </m:fPr>
                        <m:num>
                          <m:r>
                            <a:rPr lang="en-US" sz="1600" b="0" i="0" smtClean="0">
                              <a:latin typeface="Cambria Math" panose="02040503050406030204" pitchFamily="18" charset="0"/>
                              <a:ea typeface="Cambria Math" panose="02040503050406030204" pitchFamily="18" charset="0"/>
                            </a:rPr>
                            <m:t>(</m:t>
                          </m:r>
                          <m:r>
                            <m:rPr>
                              <m:sty m:val="p"/>
                            </m:rPr>
                            <a:rPr lang="en-US" sz="1600" b="0" i="0" smtClean="0">
                              <a:latin typeface="Cambria Math" panose="02040503050406030204" pitchFamily="18" charset="0"/>
                              <a:ea typeface="Cambria Math" panose="02040503050406030204" pitchFamily="18" charset="0"/>
                            </a:rPr>
                            <m:t>E</m:t>
                          </m:r>
                          <m:r>
                            <a:rPr lang="he-IL" sz="1600" b="0" i="0" smtClean="0">
                              <a:latin typeface="Cambria Math" panose="02040503050406030204" pitchFamily="18" charset="0"/>
                              <a:ea typeface="Cambria Math" panose="02040503050406030204" pitchFamily="18" charset="0"/>
                            </a:rPr>
                            <m:t>+</m:t>
                          </m:r>
                          <m:r>
                            <m:rPr>
                              <m:sty m:val="p"/>
                            </m:rPr>
                            <a:rPr lang="en-US" sz="1600" b="0" i="0" smtClean="0">
                              <a:latin typeface="Cambria Math" panose="02040503050406030204" pitchFamily="18" charset="0"/>
                              <a:ea typeface="Cambria Math" panose="02040503050406030204" pitchFamily="18" charset="0"/>
                            </a:rPr>
                            <m:t>N</m:t>
                          </m:r>
                          <m:r>
                            <a:rPr lang="en-US" sz="1600" b="0" i="0" smtClean="0">
                              <a:latin typeface="Cambria Math" panose="02040503050406030204" pitchFamily="18" charset="0"/>
                              <a:ea typeface="Cambria Math" panose="02040503050406030204" pitchFamily="18" charset="0"/>
                            </a:rPr>
                            <m:t>−</m:t>
                          </m:r>
                          <m:r>
                            <a:rPr lang="en-US" sz="1600" b="0" i="0" smtClean="0">
                              <a:latin typeface="Cambria Math" panose="02040503050406030204" pitchFamily="18" charset="0"/>
                              <a:ea typeface="Cambria Math" panose="02040503050406030204" pitchFamily="18" charset="0"/>
                            </a:rPr>
                            <m:t>1</m:t>
                          </m:r>
                          <m:r>
                            <a:rPr lang="en-US" sz="1600" b="0" i="0" smtClean="0">
                              <a:latin typeface="Cambria Math" panose="02040503050406030204" pitchFamily="18" charset="0"/>
                              <a:ea typeface="Cambria Math" panose="02040503050406030204" pitchFamily="18" charset="0"/>
                            </a:rPr>
                            <m:t>)!</m:t>
                          </m:r>
                        </m:num>
                        <m:den>
                          <m:r>
                            <m:rPr>
                              <m:sty m:val="p"/>
                            </m:rPr>
                            <a:rPr lang="en-US" sz="1600" b="0" i="0" smtClean="0">
                              <a:latin typeface="Cambria Math" panose="02040503050406030204" pitchFamily="18" charset="0"/>
                              <a:ea typeface="Cambria Math" panose="02040503050406030204" pitchFamily="18" charset="0"/>
                            </a:rPr>
                            <m:t>E</m:t>
                          </m:r>
                          <m:r>
                            <a:rPr lang="en-US" sz="1600" b="0" i="0" smtClean="0">
                              <a:latin typeface="Cambria Math" panose="02040503050406030204" pitchFamily="18" charset="0"/>
                              <a:ea typeface="Cambria Math" panose="02040503050406030204" pitchFamily="18" charset="0"/>
                            </a:rPr>
                            <m:t>!</m:t>
                          </m:r>
                          <m:d>
                            <m:dPr>
                              <m:ctrlPr>
                                <a:rPr lang="en-US" sz="1600" b="0" i="1" smtClean="0">
                                  <a:latin typeface="Cambria Math" panose="02040503050406030204" pitchFamily="18" charset="0"/>
                                  <a:ea typeface="Cambria Math" panose="02040503050406030204" pitchFamily="18" charset="0"/>
                                </a:rPr>
                              </m:ctrlPr>
                            </m:dPr>
                            <m:e>
                              <m:r>
                                <m:rPr>
                                  <m:sty m:val="p"/>
                                </m:rPr>
                                <a:rPr lang="en-US" sz="1600" b="0" i="0" smtClean="0">
                                  <a:latin typeface="Cambria Math" panose="02040503050406030204" pitchFamily="18" charset="0"/>
                                  <a:ea typeface="Cambria Math" panose="02040503050406030204" pitchFamily="18" charset="0"/>
                                </a:rPr>
                                <m:t>N</m:t>
                              </m:r>
                              <m:r>
                                <a:rPr lang="en-US" sz="1600" b="0" i="0" smtClean="0">
                                  <a:latin typeface="Cambria Math" panose="02040503050406030204" pitchFamily="18" charset="0"/>
                                  <a:ea typeface="Cambria Math" panose="02040503050406030204" pitchFamily="18" charset="0"/>
                                </a:rPr>
                                <m:t>−</m:t>
                              </m:r>
                              <m:r>
                                <a:rPr lang="en-US" sz="1600" b="0" i="0" smtClean="0">
                                  <a:latin typeface="Cambria Math" panose="02040503050406030204" pitchFamily="18" charset="0"/>
                                  <a:ea typeface="Cambria Math" panose="02040503050406030204" pitchFamily="18" charset="0"/>
                                </a:rPr>
                                <m:t>1</m:t>
                              </m:r>
                            </m:e>
                          </m:d>
                          <m:r>
                            <a:rPr lang="en-US" sz="1600" b="0" i="0" smtClean="0">
                              <a:latin typeface="Cambria Math" panose="02040503050406030204" pitchFamily="18" charset="0"/>
                              <a:ea typeface="Cambria Math" panose="02040503050406030204" pitchFamily="18" charset="0"/>
                            </a:rPr>
                            <m:t>!</m:t>
                          </m:r>
                        </m:den>
                      </m:f>
                    </m:oMath>
                  </m:oMathPara>
                </a14:m>
                <a:endParaRPr lang="en-US" sz="1600" dirty="0"/>
              </a:p>
            </p:txBody>
          </p:sp>
        </mc:Choice>
        <mc:Fallback xmlns="">
          <p:sp>
            <p:nvSpPr>
              <p:cNvPr id="8" name="TextBox 7">
                <a:extLst>
                  <a:ext uri="{FF2B5EF4-FFF2-40B4-BE49-F238E27FC236}">
                    <a16:creationId xmlns:a16="http://schemas.microsoft.com/office/drawing/2014/main" id="{C578A95F-CD2B-475F-83F6-036A7B80BB4B}"/>
                  </a:ext>
                </a:extLst>
              </p:cNvPr>
              <p:cNvSpPr txBox="1">
                <a:spLocks noRot="1" noChangeAspect="1" noMove="1" noResize="1" noEditPoints="1" noAdjustHandles="1" noChangeArrowheads="1" noChangeShapeType="1" noTextEdit="1"/>
              </p:cNvSpPr>
              <p:nvPr/>
            </p:nvSpPr>
            <p:spPr>
              <a:xfrm>
                <a:off x="130129" y="2338479"/>
                <a:ext cx="2123787" cy="1464696"/>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1882169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2" name="Rectangle 1">
            <a:extLst>
              <a:ext uri="{FF2B5EF4-FFF2-40B4-BE49-F238E27FC236}">
                <a16:creationId xmlns:a16="http://schemas.microsoft.com/office/drawing/2014/main" id="{FD72C09C-28F7-4DF1-9E65-0E2AC2D80B25}"/>
              </a:ext>
            </a:extLst>
          </p:cNvPr>
          <p:cNvSpPr/>
          <p:nvPr/>
        </p:nvSpPr>
        <p:spPr>
          <a:xfrm>
            <a:off x="333564" y="467035"/>
            <a:ext cx="8476871" cy="3728970"/>
          </a:xfrm>
          <a:prstGeom prst="rect">
            <a:avLst/>
          </a:prstGeom>
        </p:spPr>
        <p:txBody>
          <a:bodyPr wrap="square">
            <a:spAutoFit/>
          </a:bodyPr>
          <a:lstStyle/>
          <a:p>
            <a:pPr algn="r" rtl="1">
              <a:lnSpc>
                <a:spcPct val="120000"/>
              </a:lnSpc>
              <a:spcAft>
                <a:spcPts val="1200"/>
              </a:spcAft>
            </a:pPr>
            <a:r>
              <a:rPr lang="he-IL" sz="2000" u="sng" dirty="0">
                <a:latin typeface="Calibri Light" panose="020F0302020204030204" pitchFamily="34" charset="0"/>
                <a:cs typeface="Calibri Light" panose="020F0302020204030204" pitchFamily="34" charset="0"/>
              </a:rPr>
              <a:t>מושגים בסיסיים</a:t>
            </a:r>
            <a:endParaRPr lang="en-US" sz="2000" u="sng" dirty="0">
              <a:latin typeface="Calibri Light" panose="020F0302020204030204" pitchFamily="34" charset="0"/>
              <a:cs typeface="Calibri Light" panose="020F0302020204030204" pitchFamily="34" charset="0"/>
            </a:endParaRPr>
          </a:p>
          <a:p>
            <a:pPr algn="r" rtl="1">
              <a:lnSpc>
                <a:spcPct val="120000"/>
              </a:lnSpc>
              <a:spcAft>
                <a:spcPts val="1200"/>
              </a:spcAft>
            </a:pPr>
            <a:r>
              <a:rPr lang="he-IL" sz="1600" dirty="0">
                <a:latin typeface="Calibri Light" panose="020F0302020204030204" pitchFamily="34" charset="0"/>
                <a:cs typeface="Calibri Light" panose="020F0302020204030204" pitchFamily="34" charset="0"/>
              </a:rPr>
              <a:t>כדי שנוכל לתאר תופעה של הולכת חום עלינו להגדיר מספר מושגים בסיסיים שתופעה מתייחסת אליה. </a:t>
            </a:r>
          </a:p>
          <a:p>
            <a:pPr marL="285750" indent="-285750" algn="r" rtl="1">
              <a:lnSpc>
                <a:spcPct val="120000"/>
              </a:lnSpc>
              <a:spcAft>
                <a:spcPts val="1200"/>
              </a:spcAft>
              <a:buFont typeface="Arial" panose="020B0604020202020204" pitchFamily="34" charset="0"/>
              <a:buChar char="•"/>
            </a:pPr>
            <a:r>
              <a:rPr lang="he-IL" sz="1600" dirty="0">
                <a:latin typeface="Calibri Light" panose="020F0302020204030204" pitchFamily="34" charset="0"/>
                <a:cs typeface="Calibri Light" panose="020F0302020204030204" pitchFamily="34" charset="0"/>
              </a:rPr>
              <a:t>אנרגיה תרמית – סכום האנרגיה הקינטית של מולקולות הגוף הקשורה לתנועה האקראית שלהן. </a:t>
            </a:r>
          </a:p>
          <a:p>
            <a:pPr marL="285750" indent="-285750" algn="r" rtl="1">
              <a:lnSpc>
                <a:spcPct val="120000"/>
              </a:lnSpc>
              <a:spcAft>
                <a:spcPts val="1200"/>
              </a:spcAft>
              <a:buFont typeface="Arial" panose="020B0604020202020204" pitchFamily="34" charset="0"/>
              <a:buChar char="•"/>
            </a:pPr>
            <a:r>
              <a:rPr lang="he-IL" sz="1600" dirty="0">
                <a:latin typeface="Calibri Light" panose="020F0302020204030204" pitchFamily="34" charset="0"/>
                <a:cs typeface="Calibri Light" panose="020F0302020204030204" pitchFamily="34" charset="0"/>
              </a:rPr>
              <a:t>אנרגיה פנימית – סכום האנרגיות האגורות בגוף אך ללא האנרגיה של הגוף הכולל, סכום האנרגיה התרמית של מולקולות הגוף, האנרגיה הפוטנציאלית של האינטראקציות בין המולקולות, לדוגמא אנרגיה בקשרים כימיים ועוד. </a:t>
            </a:r>
          </a:p>
          <a:p>
            <a:pPr marL="285750" indent="-285750" algn="r" rtl="1">
              <a:lnSpc>
                <a:spcPct val="120000"/>
              </a:lnSpc>
              <a:spcAft>
                <a:spcPts val="1200"/>
              </a:spcAft>
              <a:buFont typeface="Arial" panose="020B0604020202020204" pitchFamily="34" charset="0"/>
              <a:buChar char="•"/>
            </a:pPr>
            <a:r>
              <a:rPr lang="he-IL" sz="1600" dirty="0">
                <a:latin typeface="Calibri Light" panose="020F0302020204030204" pitchFamily="34" charset="0"/>
                <a:cs typeface="Calibri Light" panose="020F0302020204030204" pitchFamily="34" charset="0"/>
              </a:rPr>
              <a:t>חום – תהליך שבו אנרגיה עוברת בצורה אקראית מגוף אחד לגוף אחר שאינו משפיע על גדלים ומאפיינים אחרים, כמו נפח וצורה. גם האנרגיה העוברת בתהליך זה מכונה חום.</a:t>
            </a:r>
          </a:p>
          <a:p>
            <a:pPr algn="r" rtl="1">
              <a:lnSpc>
                <a:spcPct val="120000"/>
              </a:lnSpc>
              <a:spcAft>
                <a:spcPts val="1200"/>
              </a:spcAft>
            </a:pPr>
            <a:r>
              <a:rPr lang="he-IL" sz="1600" dirty="0">
                <a:latin typeface="Calibri Light" panose="020F0302020204030204" pitchFamily="34" charset="0"/>
                <a:cs typeface="Calibri Light" panose="020F0302020204030204" pitchFamily="34" charset="0"/>
              </a:rPr>
              <a:t>כל אלה הם אנרגיות ולכן נמדדים ב-</a:t>
            </a:r>
            <a:r>
              <a:rPr lang="en-US" sz="1600" dirty="0">
                <a:latin typeface="Calibri Light" panose="020F0302020204030204" pitchFamily="34" charset="0"/>
                <a:cs typeface="Calibri Light" panose="020F0302020204030204" pitchFamily="34" charset="0"/>
              </a:rPr>
              <a:t>J</a:t>
            </a:r>
            <a:r>
              <a:rPr lang="he-IL" sz="1600" dirty="0">
                <a:latin typeface="Calibri Light" panose="020F0302020204030204" pitchFamily="34" charset="0"/>
                <a:cs typeface="Calibri Light" panose="020F0302020204030204" pitchFamily="34" charset="0"/>
              </a:rPr>
              <a:t> ג'ול. </a:t>
            </a:r>
          </a:p>
          <a:p>
            <a:pPr marL="285750" indent="-285750" algn="r" rtl="1">
              <a:lnSpc>
                <a:spcPct val="120000"/>
              </a:lnSpc>
              <a:spcAft>
                <a:spcPts val="1200"/>
              </a:spcAft>
              <a:buFont typeface="Arial" panose="020B0604020202020204" pitchFamily="34" charset="0"/>
              <a:buChar char="•"/>
            </a:pPr>
            <a:r>
              <a:rPr lang="he-IL" sz="1600" dirty="0">
                <a:latin typeface="Calibri Light" panose="020F0302020204030204" pitchFamily="34" charset="0"/>
                <a:cs typeface="Calibri Light" panose="020F0302020204030204" pitchFamily="34" charset="0"/>
              </a:rPr>
              <a:t>טמפרטורה – ממוצע האנרגיה הקינטית לחלקיק בגוף. נמדד במעלות קלווין </a:t>
            </a:r>
            <a:r>
              <a:rPr lang="en-US" sz="1600" dirty="0">
                <a:latin typeface="Calibri Light" panose="020F0302020204030204" pitchFamily="34" charset="0"/>
                <a:cs typeface="Calibri Light" panose="020F0302020204030204" pitchFamily="34" charset="0"/>
              </a:rPr>
              <a:t>K</a:t>
            </a:r>
            <a:r>
              <a:rPr lang="he-IL" sz="1600" dirty="0">
                <a:latin typeface="Calibri Light" panose="020F0302020204030204" pitchFamily="34" charset="0"/>
                <a:cs typeface="Calibri Light" panose="020F0302020204030204" pitchFamily="34" charset="0"/>
              </a:rPr>
              <a:t> וצלזיוס </a:t>
            </a:r>
            <a:r>
              <a:rPr lang="en-US" sz="1600" dirty="0">
                <a:latin typeface="Calibri Light" panose="020F0302020204030204" pitchFamily="34" charset="0"/>
                <a:cs typeface="Calibri Light" panose="020F0302020204030204" pitchFamily="34" charset="0"/>
              </a:rPr>
              <a:t>C</a:t>
            </a:r>
            <a:r>
              <a:rPr lang="he-IL" sz="1600" dirty="0">
                <a:latin typeface="Calibri Light" panose="020F0302020204030204" pitchFamily="34" charset="0"/>
                <a:cs typeface="Calibri Light" panose="020F0302020204030204" pitchFamily="34" charset="0"/>
              </a:rPr>
              <a:t>. </a:t>
            </a:r>
            <a:endParaRPr lang="en-US" sz="1600" dirty="0">
              <a:latin typeface="Calibri Light" panose="020F0302020204030204" pitchFamily="34" charset="0"/>
              <a:cs typeface="Calibri Light" panose="020F0302020204030204" pitchFamily="34" charset="0"/>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CEE93522-C2A6-4AC3-A090-C6A09C85CCE9}"/>
                  </a:ext>
                </a:extLst>
              </p:cNvPr>
              <p:cNvSpPr txBox="1"/>
              <p:nvPr/>
            </p:nvSpPr>
            <p:spPr>
              <a:xfrm>
                <a:off x="176464" y="3089877"/>
                <a:ext cx="3158560" cy="64812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smtClean="0">
                          <a:latin typeface="Cambria Math" panose="02040503050406030204" pitchFamily="18" charset="0"/>
                        </a:rPr>
                        <m:t>J</m:t>
                      </m:r>
                      <m:r>
                        <a:rPr lang="en-US" i="0">
                          <a:latin typeface="Cambria Math" panose="02040503050406030204" pitchFamily="18" charset="0"/>
                        </a:rPr>
                        <m:t>=</m:t>
                      </m:r>
                      <m:f>
                        <m:fPr>
                          <m:ctrlPr>
                            <a:rPr lang="en-US" i="1">
                              <a:latin typeface="Cambria Math" panose="02040503050406030204" pitchFamily="18" charset="0"/>
                            </a:rPr>
                          </m:ctrlPr>
                        </m:fPr>
                        <m:num>
                          <m:r>
                            <m:rPr>
                              <m:sty m:val="p"/>
                            </m:rPr>
                            <a:rPr lang="en-US" i="0">
                              <a:latin typeface="Cambria Math" panose="02040503050406030204" pitchFamily="18" charset="0"/>
                            </a:rPr>
                            <m:t>Kg</m:t>
                          </m:r>
                          <m:r>
                            <a:rPr lang="en-US" i="0">
                              <a:latin typeface="Cambria Math" panose="02040503050406030204" pitchFamily="18" charset="0"/>
                            </a:rPr>
                            <m:t>∗</m:t>
                          </m:r>
                          <m:sSup>
                            <m:sSupPr>
                              <m:ctrlPr>
                                <a:rPr lang="en-US" i="1">
                                  <a:latin typeface="Cambria Math" panose="02040503050406030204" pitchFamily="18" charset="0"/>
                                </a:rPr>
                              </m:ctrlPr>
                            </m:sSupPr>
                            <m:e>
                              <m:r>
                                <m:rPr>
                                  <m:sty m:val="p"/>
                                </m:rPr>
                                <a:rPr lang="en-US" i="0">
                                  <a:latin typeface="Cambria Math" panose="02040503050406030204" pitchFamily="18" charset="0"/>
                                </a:rPr>
                                <m:t>m</m:t>
                              </m:r>
                            </m:e>
                            <m:sup>
                              <m:r>
                                <a:rPr lang="en-US" i="0">
                                  <a:latin typeface="Cambria Math" panose="02040503050406030204" pitchFamily="18" charset="0"/>
                                </a:rPr>
                                <m:t>2</m:t>
                              </m:r>
                            </m:sup>
                          </m:sSup>
                        </m:num>
                        <m:den>
                          <m:sSup>
                            <m:sSupPr>
                              <m:ctrlPr>
                                <a:rPr lang="en-US" i="1">
                                  <a:latin typeface="Cambria Math" panose="02040503050406030204" pitchFamily="18" charset="0"/>
                                </a:rPr>
                              </m:ctrlPr>
                            </m:sSupPr>
                            <m:e>
                              <m:r>
                                <m:rPr>
                                  <m:sty m:val="p"/>
                                </m:rPr>
                                <a:rPr lang="en-US" i="0">
                                  <a:latin typeface="Cambria Math" panose="02040503050406030204" pitchFamily="18" charset="0"/>
                                </a:rPr>
                                <m:t>s</m:t>
                              </m:r>
                            </m:e>
                            <m:sup>
                              <m:r>
                                <a:rPr lang="en-US" i="0">
                                  <a:latin typeface="Cambria Math" panose="02040503050406030204" pitchFamily="18" charset="0"/>
                                </a:rPr>
                                <m:t>2</m:t>
                              </m:r>
                            </m:sup>
                          </m:sSup>
                        </m:den>
                      </m:f>
                      <m:r>
                        <a:rPr lang="en-US" i="0">
                          <a:latin typeface="Cambria Math" panose="02040503050406030204" pitchFamily="18" charset="0"/>
                        </a:rPr>
                        <m:t>=</m:t>
                      </m:r>
                      <m:r>
                        <m:rPr>
                          <m:sty m:val="p"/>
                        </m:rPr>
                        <a:rPr lang="en-US" i="0">
                          <a:latin typeface="Cambria Math" panose="02040503050406030204" pitchFamily="18" charset="0"/>
                        </a:rPr>
                        <m:t>N</m:t>
                      </m:r>
                      <m:r>
                        <a:rPr lang="en-US" i="0">
                          <a:latin typeface="Cambria Math" panose="02040503050406030204" pitchFamily="18" charset="0"/>
                        </a:rPr>
                        <m:t>∗</m:t>
                      </m:r>
                      <m:r>
                        <m:rPr>
                          <m:sty m:val="p"/>
                        </m:rPr>
                        <a:rPr lang="en-US" i="0">
                          <a:latin typeface="Cambria Math" panose="02040503050406030204" pitchFamily="18" charset="0"/>
                        </a:rPr>
                        <m:t>m</m:t>
                      </m:r>
                      <m:r>
                        <a:rPr lang="en-US" i="0">
                          <a:latin typeface="Cambria Math" panose="02040503050406030204" pitchFamily="18" charset="0"/>
                        </a:rPr>
                        <m:t>=</m:t>
                      </m:r>
                      <m:r>
                        <m:rPr>
                          <m:sty m:val="p"/>
                        </m:rPr>
                        <a:rPr lang="en-US" i="0">
                          <a:latin typeface="Cambria Math" panose="02040503050406030204" pitchFamily="18" charset="0"/>
                        </a:rPr>
                        <m:t>W</m:t>
                      </m:r>
                      <m:r>
                        <a:rPr lang="en-US" i="0">
                          <a:latin typeface="Cambria Math" panose="02040503050406030204" pitchFamily="18" charset="0"/>
                        </a:rPr>
                        <m:t>∗</m:t>
                      </m:r>
                      <m:r>
                        <m:rPr>
                          <m:sty m:val="p"/>
                        </m:rPr>
                        <a:rPr lang="en-US" i="0">
                          <a:latin typeface="Cambria Math" panose="02040503050406030204" pitchFamily="18" charset="0"/>
                        </a:rPr>
                        <m:t>s</m:t>
                      </m:r>
                    </m:oMath>
                  </m:oMathPara>
                </a14:m>
                <a:endParaRPr lang="en-US" dirty="0"/>
              </a:p>
            </p:txBody>
          </p:sp>
        </mc:Choice>
        <mc:Fallback xmlns="">
          <p:sp>
            <p:nvSpPr>
              <p:cNvPr id="4" name="TextBox 3">
                <a:extLst>
                  <a:ext uri="{FF2B5EF4-FFF2-40B4-BE49-F238E27FC236}">
                    <a16:creationId xmlns:a16="http://schemas.microsoft.com/office/drawing/2014/main" id="{CEE93522-C2A6-4AC3-A090-C6A09C85CCE9}"/>
                  </a:ext>
                </a:extLst>
              </p:cNvPr>
              <p:cNvSpPr txBox="1">
                <a:spLocks noRot="1" noChangeAspect="1" noMove="1" noResize="1" noEditPoints="1" noAdjustHandles="1" noChangeArrowheads="1" noChangeShapeType="1" noTextEdit="1"/>
              </p:cNvSpPr>
              <p:nvPr/>
            </p:nvSpPr>
            <p:spPr>
              <a:xfrm>
                <a:off x="176464" y="3089877"/>
                <a:ext cx="3158560" cy="648126"/>
              </a:xfrm>
              <a:prstGeom prst="rect">
                <a:avLst/>
              </a:prstGeom>
              <a:blipFill>
                <a:blip r:embed="rId3"/>
                <a:stretch>
                  <a:fillRect/>
                </a:stretch>
              </a:blipFill>
            </p:spPr>
            <p:txBody>
              <a:bodyPr/>
              <a:lstStyle/>
              <a:p>
                <a:r>
                  <a:rPr lang="en-US">
                    <a:noFill/>
                  </a:rPr>
                  <a:t> </a:t>
                </a:r>
              </a:p>
            </p:txBody>
          </p:sp>
        </mc:Fallback>
      </mc:AlternateContent>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CE573F4-CCDB-41E6-B1EC-37E84C01F396}"/>
              </a:ext>
            </a:extLst>
          </p:cNvPr>
          <p:cNvSpPr txBox="1"/>
          <p:nvPr/>
        </p:nvSpPr>
        <p:spPr>
          <a:xfrm>
            <a:off x="248652" y="397890"/>
            <a:ext cx="8582527" cy="3267305"/>
          </a:xfrm>
          <a:prstGeom prst="rect">
            <a:avLst/>
          </a:prstGeom>
          <a:noFill/>
        </p:spPr>
        <p:txBody>
          <a:bodyPr wrap="square" rtlCol="0">
            <a:spAutoFit/>
          </a:bodyPr>
          <a:lstStyle/>
          <a:p>
            <a:pPr algn="r" rtl="1">
              <a:lnSpc>
                <a:spcPct val="120000"/>
              </a:lnSpc>
              <a:spcAft>
                <a:spcPts val="1200"/>
              </a:spcAft>
            </a:pPr>
            <a:r>
              <a:rPr lang="he-IL" sz="2000" u="sng" dirty="0">
                <a:latin typeface="Calibri Light" panose="020F0302020204030204" pitchFamily="34" charset="0"/>
                <a:cs typeface="Calibri Light" panose="020F0302020204030204" pitchFamily="34" charset="0"/>
              </a:rPr>
              <a:t>הולכת חום </a:t>
            </a:r>
          </a:p>
          <a:p>
            <a:pPr algn="r" rtl="1">
              <a:lnSpc>
                <a:spcPct val="120000"/>
              </a:lnSpc>
              <a:spcAft>
                <a:spcPts val="1200"/>
              </a:spcAft>
            </a:pPr>
            <a:r>
              <a:rPr lang="he-IL" sz="1600" dirty="0">
                <a:latin typeface="Calibri Light" panose="020F0302020204030204" pitchFamily="34" charset="0"/>
                <a:cs typeface="Calibri Light" panose="020F0302020204030204" pitchFamily="34" charset="0"/>
              </a:rPr>
              <a:t>הגוף החם בעל מהירות קינטית ממוצעת לחלקיק גבוהה יותר לעומת הגוף הקר. כאשר המולקולות בין החלקיקים יתנגשו אחד בשני חלק מן המהירות הקינטית של מולקולות הגוף החם יעבור למולקולות הגוף הקר ובכך הגוף הקר יתחמם. </a:t>
            </a:r>
          </a:p>
          <a:p>
            <a:pPr algn="r" rtl="1">
              <a:lnSpc>
                <a:spcPct val="120000"/>
              </a:lnSpc>
              <a:spcAft>
                <a:spcPts val="1200"/>
              </a:spcAft>
            </a:pPr>
            <a:r>
              <a:rPr lang="he-IL" sz="1600" dirty="0">
                <a:latin typeface="Calibri Light" panose="020F0302020204030204" pitchFamily="34" charset="0"/>
                <a:cs typeface="Calibri Light" panose="020F0302020204030204" pitchFamily="34" charset="0"/>
              </a:rPr>
              <a:t>חוקי ניוטון הם הפיכים בזמן, כל התנגשות שמעבירה אנרגיה לצד אחד, אפשרית גם בתהליך הפוך. למעשה צריך להתייחס כאן לאקראיות כדי לתאר את תהליך התפשטות האנרגיה. </a:t>
            </a:r>
          </a:p>
          <a:p>
            <a:pPr algn="r" rtl="1">
              <a:lnSpc>
                <a:spcPct val="120000"/>
              </a:lnSpc>
              <a:spcAft>
                <a:spcPts val="1200"/>
              </a:spcAft>
            </a:pPr>
            <a:r>
              <a:rPr lang="he-IL" sz="1600" dirty="0">
                <a:latin typeface="Calibri Light" panose="020F0302020204030204" pitchFamily="34" charset="0"/>
                <a:cs typeface="Calibri Light" panose="020F0302020204030204" pitchFamily="34" charset="0"/>
              </a:rPr>
              <a:t>בגוף החם יש יותר מנות אנרגיה, שמהוות כמות מסוימת של אנרגיה, לעומת הגוף הקר. על פי החוק השני של תרמודינמיקה האנטרופיה צריכה לגדול עם הזמן, כלומר מספר מצבי המיקרו צריכים לגדול, על מנת שהדבר יתרחש מנות האנרגיה יעברו מן הגוף החם לגוף הקר. </a:t>
            </a:r>
          </a:p>
        </p:txBody>
      </p:sp>
      <p:grpSp>
        <p:nvGrpSpPr>
          <p:cNvPr id="5" name="Group 4">
            <a:extLst>
              <a:ext uri="{FF2B5EF4-FFF2-40B4-BE49-F238E27FC236}">
                <a16:creationId xmlns:a16="http://schemas.microsoft.com/office/drawing/2014/main" id="{B788EBDE-CCBF-49F6-9D45-CE9458FEB0B1}"/>
              </a:ext>
            </a:extLst>
          </p:cNvPr>
          <p:cNvGrpSpPr/>
          <p:nvPr/>
        </p:nvGrpSpPr>
        <p:grpSpPr>
          <a:xfrm>
            <a:off x="312820" y="4098193"/>
            <a:ext cx="5903496" cy="615899"/>
            <a:chOff x="0" y="25880"/>
            <a:chExt cx="5736566" cy="505706"/>
          </a:xfrm>
        </p:grpSpPr>
        <p:sp>
          <p:nvSpPr>
            <p:cNvPr id="6" name="Cube 5">
              <a:extLst>
                <a:ext uri="{FF2B5EF4-FFF2-40B4-BE49-F238E27FC236}">
                  <a16:creationId xmlns:a16="http://schemas.microsoft.com/office/drawing/2014/main" id="{A8D3C70B-C21A-4849-943E-0AA7092B8667}"/>
                </a:ext>
              </a:extLst>
            </p:cNvPr>
            <p:cNvSpPr/>
            <p:nvPr/>
          </p:nvSpPr>
          <p:spPr>
            <a:xfrm>
              <a:off x="0" y="38654"/>
              <a:ext cx="526941" cy="480156"/>
            </a:xfrm>
            <a:prstGeom prst="cube">
              <a:avLst/>
            </a:prstGeom>
            <a:solidFill>
              <a:srgbClr val="0070C0"/>
            </a:solidFill>
            <a:ln>
              <a:solidFill>
                <a:srgbClr val="00467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7" name="Cube 6">
              <a:extLst>
                <a:ext uri="{FF2B5EF4-FFF2-40B4-BE49-F238E27FC236}">
                  <a16:creationId xmlns:a16="http://schemas.microsoft.com/office/drawing/2014/main" id="{7E50FBA8-5FAC-4A39-BA71-05A037CB9494}"/>
                </a:ext>
              </a:extLst>
            </p:cNvPr>
            <p:cNvSpPr/>
            <p:nvPr/>
          </p:nvSpPr>
          <p:spPr>
            <a:xfrm>
              <a:off x="621857" y="38654"/>
              <a:ext cx="526941" cy="480156"/>
            </a:xfrm>
            <a:prstGeom prst="cube">
              <a:avLst/>
            </a:prstGeom>
            <a:solidFill>
              <a:srgbClr val="FF0000"/>
            </a:solidFill>
            <a:ln>
              <a:solidFill>
                <a:srgbClr val="B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8" name="Cube 7">
              <a:extLst>
                <a:ext uri="{FF2B5EF4-FFF2-40B4-BE49-F238E27FC236}">
                  <a16:creationId xmlns:a16="http://schemas.microsoft.com/office/drawing/2014/main" id="{D48E9DC2-995A-450B-9B35-1B41560E105B}"/>
                </a:ext>
              </a:extLst>
            </p:cNvPr>
            <p:cNvSpPr/>
            <p:nvPr/>
          </p:nvSpPr>
          <p:spPr>
            <a:xfrm>
              <a:off x="1664899" y="25880"/>
              <a:ext cx="1000665" cy="505706"/>
            </a:xfrm>
            <a:prstGeom prst="cube">
              <a:avLst/>
            </a:prstGeom>
            <a:gradFill>
              <a:gsLst>
                <a:gs pos="60000">
                  <a:srgbClr val="0070C0"/>
                </a:gs>
                <a:gs pos="40000">
                  <a:srgbClr val="FF0000"/>
                </a:gs>
              </a:gsLst>
              <a:lin ang="10800000" scaled="0"/>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9" name="Cube 8">
              <a:extLst>
                <a:ext uri="{FF2B5EF4-FFF2-40B4-BE49-F238E27FC236}">
                  <a16:creationId xmlns:a16="http://schemas.microsoft.com/office/drawing/2014/main" id="{94E1A12E-EADF-4D9F-8363-DB7EA5EFB1EE}"/>
                </a:ext>
              </a:extLst>
            </p:cNvPr>
            <p:cNvSpPr/>
            <p:nvPr/>
          </p:nvSpPr>
          <p:spPr>
            <a:xfrm>
              <a:off x="3200400" y="25880"/>
              <a:ext cx="1000665" cy="505706"/>
            </a:xfrm>
            <a:prstGeom prst="cube">
              <a:avLst/>
            </a:prstGeom>
            <a:gradFill>
              <a:gsLst>
                <a:gs pos="100000">
                  <a:srgbClr val="0070C0"/>
                </a:gs>
                <a:gs pos="0">
                  <a:srgbClr val="FF0000"/>
                </a:gs>
              </a:gsLst>
              <a:lin ang="10800000" scaled="0"/>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0" name="Cube 9">
              <a:extLst>
                <a:ext uri="{FF2B5EF4-FFF2-40B4-BE49-F238E27FC236}">
                  <a16:creationId xmlns:a16="http://schemas.microsoft.com/office/drawing/2014/main" id="{4017D5FF-ACB8-4470-9D36-1B096A7CAFF3}"/>
                </a:ext>
              </a:extLst>
            </p:cNvPr>
            <p:cNvSpPr/>
            <p:nvPr/>
          </p:nvSpPr>
          <p:spPr>
            <a:xfrm>
              <a:off x="4735901" y="25880"/>
              <a:ext cx="1000665" cy="505706"/>
            </a:xfrm>
            <a:prstGeom prst="cube">
              <a:avLst/>
            </a:prstGeom>
            <a:gradFill>
              <a:gsLst>
                <a:gs pos="19000">
                  <a:srgbClr val="87355A"/>
                </a:gs>
                <a:gs pos="85000">
                  <a:srgbClr val="87355A"/>
                </a:gs>
              </a:gsLst>
              <a:lin ang="10800000" scaled="0"/>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1" name="Arrow: Right 10">
              <a:extLst>
                <a:ext uri="{FF2B5EF4-FFF2-40B4-BE49-F238E27FC236}">
                  <a16:creationId xmlns:a16="http://schemas.microsoft.com/office/drawing/2014/main" id="{33F87ED9-67E7-400A-932B-29660BD374AF}"/>
                </a:ext>
              </a:extLst>
            </p:cNvPr>
            <p:cNvSpPr/>
            <p:nvPr/>
          </p:nvSpPr>
          <p:spPr>
            <a:xfrm>
              <a:off x="1259456" y="188190"/>
              <a:ext cx="310527" cy="18108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2" name="Arrow: Right 11">
              <a:extLst>
                <a:ext uri="{FF2B5EF4-FFF2-40B4-BE49-F238E27FC236}">
                  <a16:creationId xmlns:a16="http://schemas.microsoft.com/office/drawing/2014/main" id="{2902471A-E50F-4121-A675-33DBAC14C40C}"/>
                </a:ext>
              </a:extLst>
            </p:cNvPr>
            <p:cNvSpPr/>
            <p:nvPr/>
          </p:nvSpPr>
          <p:spPr>
            <a:xfrm>
              <a:off x="2803585" y="188190"/>
              <a:ext cx="310527" cy="18108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3" name="Arrow: Right 12">
              <a:extLst>
                <a:ext uri="{FF2B5EF4-FFF2-40B4-BE49-F238E27FC236}">
                  <a16:creationId xmlns:a16="http://schemas.microsoft.com/office/drawing/2014/main" id="{A2BCE72D-3C0D-4A39-9B39-D4A769B33AAD}"/>
                </a:ext>
              </a:extLst>
            </p:cNvPr>
            <p:cNvSpPr/>
            <p:nvPr/>
          </p:nvSpPr>
          <p:spPr>
            <a:xfrm>
              <a:off x="4364966" y="188190"/>
              <a:ext cx="310527" cy="18108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grpSp>
    </p:spTree>
    <p:extLst>
      <p:ext uri="{BB962C8B-B14F-4D97-AF65-F5344CB8AC3E}">
        <p14:creationId xmlns:p14="http://schemas.microsoft.com/office/powerpoint/2010/main" val="31262169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CE573F4-CCDB-41E6-B1EC-37E84C01F396}"/>
              </a:ext>
            </a:extLst>
          </p:cNvPr>
          <p:cNvSpPr txBox="1"/>
          <p:nvPr/>
        </p:nvSpPr>
        <p:spPr>
          <a:xfrm>
            <a:off x="128575" y="144845"/>
            <a:ext cx="8665612" cy="4020781"/>
          </a:xfrm>
          <a:prstGeom prst="rect">
            <a:avLst/>
          </a:prstGeom>
          <a:noFill/>
        </p:spPr>
        <p:txBody>
          <a:bodyPr wrap="square" rtlCol="0">
            <a:spAutoFit/>
          </a:bodyPr>
          <a:lstStyle/>
          <a:p>
            <a:pPr algn="r" rtl="1">
              <a:lnSpc>
                <a:spcPct val="120000"/>
              </a:lnSpc>
              <a:spcAft>
                <a:spcPts val="1200"/>
              </a:spcAft>
            </a:pPr>
            <a:r>
              <a:rPr lang="he-IL" u="sng" dirty="0">
                <a:latin typeface="Calibri Light" panose="020F0302020204030204" pitchFamily="34" charset="0"/>
                <a:cs typeface="Calibri Light" panose="020F0302020204030204" pitchFamily="34" charset="0"/>
              </a:rPr>
              <a:t>הולכת חום </a:t>
            </a:r>
          </a:p>
          <a:p>
            <a:pPr algn="r" rtl="1">
              <a:lnSpc>
                <a:spcPct val="120000"/>
              </a:lnSpc>
              <a:spcAft>
                <a:spcPts val="1200"/>
              </a:spcAft>
            </a:pPr>
            <a:r>
              <a:rPr lang="he-IL" sz="1400" dirty="0">
                <a:latin typeface="Calibri Light" panose="020F0302020204030204" pitchFamily="34" charset="0"/>
                <a:cs typeface="Calibri Light" panose="020F0302020204030204" pitchFamily="34" charset="0"/>
              </a:rPr>
              <a:t>אנרגיה פנימית עוברת מן גוף חם לגוף קר כאשר במגע אחד עם השני. </a:t>
            </a:r>
          </a:p>
          <a:p>
            <a:pPr algn="r" rtl="1">
              <a:lnSpc>
                <a:spcPct val="120000"/>
              </a:lnSpc>
              <a:spcAft>
                <a:spcPts val="1200"/>
              </a:spcAft>
            </a:pPr>
            <a:r>
              <a:rPr lang="he-IL" sz="1400" dirty="0">
                <a:latin typeface="Calibri Light" panose="020F0302020204030204" pitchFamily="34" charset="0"/>
                <a:cs typeface="Calibri Light" panose="020F0302020204030204" pitchFamily="34" charset="0"/>
              </a:rPr>
              <a:t>הגוף החם בעל טמפרטורה גבוה יותר ולכן בעל אנרגיה קינטית ממוצעת לחלקיק גבוה ביחס לגוף הקר שיש לו אנרגיה ממוצעת לחלקיק קטנה. כאשר הגופים יהיו במדע אחד עם השני, חלק מהאנרגיה הקינטית של מולקולות הגוף החם תעבור לגוף הקר. הדבר קורה מספר רב של פעמים בשנייה בין כל המולקולות ובכך החום עובר בין שני הגופים. באופן כללי הגוף הקר מקבל אנרגיה וטמפרטורה שלו עולה, ואילו הגוף החם מאבד אנרגיה והטמפרטורה שלו יורדת, עד אשר שני הגופים יהיו שווי טמפרטורה. </a:t>
            </a:r>
          </a:p>
          <a:p>
            <a:pPr algn="r" rtl="1">
              <a:lnSpc>
                <a:spcPct val="120000"/>
              </a:lnSpc>
              <a:spcAft>
                <a:spcPts val="1200"/>
              </a:spcAft>
            </a:pPr>
            <a:r>
              <a:rPr lang="he-IL" sz="1400" dirty="0">
                <a:latin typeface="Calibri Light" panose="020F0302020204030204" pitchFamily="34" charset="0"/>
                <a:cs typeface="Calibri Light" panose="020F0302020204030204" pitchFamily="34" charset="0"/>
              </a:rPr>
              <a:t>חוקי ניוטון הם הפיכים בזמן, כל התנגשות שמעבירה אנרגיה לצד אחד, אפשרית גם בתהליך הפוך. למעשה צריך להתייחס כאן לאקראיות כדי לתאר את תהליך התפשטות האנרגיה. </a:t>
            </a:r>
          </a:p>
          <a:p>
            <a:pPr algn="r" rtl="1">
              <a:lnSpc>
                <a:spcPct val="120000"/>
              </a:lnSpc>
              <a:spcAft>
                <a:spcPts val="1200"/>
              </a:spcAft>
            </a:pPr>
            <a:r>
              <a:rPr lang="he-IL" sz="1400" dirty="0">
                <a:latin typeface="Calibri Light" panose="020F0302020204030204" pitchFamily="34" charset="0"/>
                <a:cs typeface="Calibri Light" panose="020F0302020204030204" pitchFamily="34" charset="0"/>
              </a:rPr>
              <a:t>מנות אנרגיה מהוות כמות מסוימת של אנרגיה הנמצאות בגוף, הן יכולות "לנוע" בין מולקולות. הטמפרטורה של הגוף היא ביחס ישר למספר מנות האנרגיה הקינטית הממוצעת לחלקיק: לגוף החם יש מספר גבוה יותר של מנות אנרגיה לעומת הגוף הקר וההפך. על פי החוק השני של התרמודינמיקה האנטרופיה הכוללת של המערכות צריכה לעלות או להישאר קבועה. על מנת להגדיל את האנטרופיה מנות האנרגיה "יתפרסו" בין יותר חלקיקים ובכך מנות האנרגיה יעברו מן הגוף החם שבו הם צפופות לגוף הקר. </a:t>
            </a:r>
          </a:p>
        </p:txBody>
      </p:sp>
      <p:grpSp>
        <p:nvGrpSpPr>
          <p:cNvPr id="5" name="Group 4">
            <a:extLst>
              <a:ext uri="{FF2B5EF4-FFF2-40B4-BE49-F238E27FC236}">
                <a16:creationId xmlns:a16="http://schemas.microsoft.com/office/drawing/2014/main" id="{B788EBDE-CCBF-49F6-9D45-CE9458FEB0B1}"/>
              </a:ext>
            </a:extLst>
          </p:cNvPr>
          <p:cNvGrpSpPr/>
          <p:nvPr/>
        </p:nvGrpSpPr>
        <p:grpSpPr>
          <a:xfrm>
            <a:off x="248651" y="4334373"/>
            <a:ext cx="5093369" cy="664282"/>
            <a:chOff x="0" y="0"/>
            <a:chExt cx="5736566" cy="557465"/>
          </a:xfrm>
        </p:grpSpPr>
        <p:sp>
          <p:nvSpPr>
            <p:cNvPr id="6" name="Cube 5">
              <a:extLst>
                <a:ext uri="{FF2B5EF4-FFF2-40B4-BE49-F238E27FC236}">
                  <a16:creationId xmlns:a16="http://schemas.microsoft.com/office/drawing/2014/main" id="{A8D3C70B-C21A-4849-943E-0AA7092B8667}"/>
                </a:ext>
              </a:extLst>
            </p:cNvPr>
            <p:cNvSpPr/>
            <p:nvPr/>
          </p:nvSpPr>
          <p:spPr>
            <a:xfrm>
              <a:off x="0" y="59636"/>
              <a:ext cx="526941" cy="480156"/>
            </a:xfrm>
            <a:prstGeom prst="cube">
              <a:avLst/>
            </a:prstGeom>
            <a:solidFill>
              <a:srgbClr val="0070C0"/>
            </a:solidFill>
            <a:ln>
              <a:solidFill>
                <a:srgbClr val="00467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7" name="Cube 6">
              <a:extLst>
                <a:ext uri="{FF2B5EF4-FFF2-40B4-BE49-F238E27FC236}">
                  <a16:creationId xmlns:a16="http://schemas.microsoft.com/office/drawing/2014/main" id="{7E50FBA8-5FAC-4A39-BA71-05A037CB9494}"/>
                </a:ext>
              </a:extLst>
            </p:cNvPr>
            <p:cNvSpPr/>
            <p:nvPr/>
          </p:nvSpPr>
          <p:spPr>
            <a:xfrm>
              <a:off x="577084" y="59682"/>
              <a:ext cx="526941" cy="461485"/>
            </a:xfrm>
            <a:prstGeom prst="cube">
              <a:avLst/>
            </a:prstGeom>
            <a:solidFill>
              <a:srgbClr val="FF0000"/>
            </a:solidFill>
            <a:ln>
              <a:solidFill>
                <a:srgbClr val="B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8" name="Cube 7">
              <a:extLst>
                <a:ext uri="{FF2B5EF4-FFF2-40B4-BE49-F238E27FC236}">
                  <a16:creationId xmlns:a16="http://schemas.microsoft.com/office/drawing/2014/main" id="{D48E9DC2-995A-450B-9B35-1B41560E105B}"/>
                </a:ext>
              </a:extLst>
            </p:cNvPr>
            <p:cNvSpPr/>
            <p:nvPr/>
          </p:nvSpPr>
          <p:spPr>
            <a:xfrm>
              <a:off x="1664898" y="0"/>
              <a:ext cx="1000664" cy="505706"/>
            </a:xfrm>
            <a:prstGeom prst="cube">
              <a:avLst/>
            </a:prstGeom>
            <a:gradFill>
              <a:gsLst>
                <a:gs pos="60000">
                  <a:srgbClr val="0070C0"/>
                </a:gs>
                <a:gs pos="40000">
                  <a:srgbClr val="FF0000"/>
                </a:gs>
              </a:gsLst>
              <a:lin ang="10800000" scaled="0"/>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9" name="Cube 8">
              <a:extLst>
                <a:ext uri="{FF2B5EF4-FFF2-40B4-BE49-F238E27FC236}">
                  <a16:creationId xmlns:a16="http://schemas.microsoft.com/office/drawing/2014/main" id="{94E1A12E-EADF-4D9F-8363-DB7EA5EFB1EE}"/>
                </a:ext>
              </a:extLst>
            </p:cNvPr>
            <p:cNvSpPr/>
            <p:nvPr/>
          </p:nvSpPr>
          <p:spPr>
            <a:xfrm>
              <a:off x="3200400" y="43132"/>
              <a:ext cx="1000664" cy="505706"/>
            </a:xfrm>
            <a:prstGeom prst="cube">
              <a:avLst/>
            </a:prstGeom>
            <a:gradFill>
              <a:gsLst>
                <a:gs pos="100000">
                  <a:srgbClr val="0070C0"/>
                </a:gs>
                <a:gs pos="0">
                  <a:srgbClr val="FF0000"/>
                </a:gs>
              </a:gsLst>
              <a:lin ang="10800000" scaled="0"/>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0" name="Cube 9">
              <a:extLst>
                <a:ext uri="{FF2B5EF4-FFF2-40B4-BE49-F238E27FC236}">
                  <a16:creationId xmlns:a16="http://schemas.microsoft.com/office/drawing/2014/main" id="{4017D5FF-ACB8-4470-9D36-1B096A7CAFF3}"/>
                </a:ext>
              </a:extLst>
            </p:cNvPr>
            <p:cNvSpPr/>
            <p:nvPr/>
          </p:nvSpPr>
          <p:spPr>
            <a:xfrm>
              <a:off x="4735902" y="51759"/>
              <a:ext cx="1000664" cy="505706"/>
            </a:xfrm>
            <a:prstGeom prst="cube">
              <a:avLst/>
            </a:prstGeom>
            <a:gradFill>
              <a:gsLst>
                <a:gs pos="19000">
                  <a:srgbClr val="87355A"/>
                </a:gs>
                <a:gs pos="85000">
                  <a:srgbClr val="87355A"/>
                </a:gs>
              </a:gsLst>
              <a:lin ang="10800000" scaled="0"/>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1" name="Arrow: Right 10">
              <a:extLst>
                <a:ext uri="{FF2B5EF4-FFF2-40B4-BE49-F238E27FC236}">
                  <a16:creationId xmlns:a16="http://schemas.microsoft.com/office/drawing/2014/main" id="{33F87ED9-67E7-400A-932B-29660BD374AF}"/>
                </a:ext>
              </a:extLst>
            </p:cNvPr>
            <p:cNvSpPr/>
            <p:nvPr/>
          </p:nvSpPr>
          <p:spPr>
            <a:xfrm>
              <a:off x="1259457" y="146649"/>
              <a:ext cx="310527" cy="18108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2" name="Arrow: Right 11">
              <a:extLst>
                <a:ext uri="{FF2B5EF4-FFF2-40B4-BE49-F238E27FC236}">
                  <a16:creationId xmlns:a16="http://schemas.microsoft.com/office/drawing/2014/main" id="{2902471A-E50F-4121-A675-33DBAC14C40C}"/>
                </a:ext>
              </a:extLst>
            </p:cNvPr>
            <p:cNvSpPr/>
            <p:nvPr/>
          </p:nvSpPr>
          <p:spPr>
            <a:xfrm>
              <a:off x="2803585" y="139820"/>
              <a:ext cx="310527" cy="18108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3" name="Arrow: Right 12">
              <a:extLst>
                <a:ext uri="{FF2B5EF4-FFF2-40B4-BE49-F238E27FC236}">
                  <a16:creationId xmlns:a16="http://schemas.microsoft.com/office/drawing/2014/main" id="{A2BCE72D-3C0D-4A39-9B39-D4A769B33AAD}"/>
                </a:ext>
              </a:extLst>
            </p:cNvPr>
            <p:cNvSpPr/>
            <p:nvPr/>
          </p:nvSpPr>
          <p:spPr>
            <a:xfrm>
              <a:off x="4364966" y="157073"/>
              <a:ext cx="310527" cy="18108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grpSp>
    </p:spTree>
    <p:extLst>
      <p:ext uri="{BB962C8B-B14F-4D97-AF65-F5344CB8AC3E}">
        <p14:creationId xmlns:p14="http://schemas.microsoft.com/office/powerpoint/2010/main" val="15676522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5" name="Rectangle 4">
            <a:extLst>
              <a:ext uri="{FF2B5EF4-FFF2-40B4-BE49-F238E27FC236}">
                <a16:creationId xmlns:a16="http://schemas.microsoft.com/office/drawing/2014/main" id="{05D20E23-B9C1-4B24-9121-EC0D7ECD5B47}"/>
              </a:ext>
            </a:extLst>
          </p:cNvPr>
          <p:cNvSpPr/>
          <p:nvPr/>
        </p:nvSpPr>
        <p:spPr>
          <a:xfrm>
            <a:off x="2642035" y="132339"/>
            <a:ext cx="6178114" cy="5016758"/>
          </a:xfrm>
          <a:prstGeom prst="rect">
            <a:avLst/>
          </a:prstGeom>
        </p:spPr>
        <p:txBody>
          <a:bodyPr wrap="square">
            <a:spAutoFit/>
          </a:bodyPr>
          <a:lstStyle/>
          <a:p>
            <a:pPr algn="r" rtl="1">
              <a:spcAft>
                <a:spcPts val="600"/>
              </a:spcAft>
            </a:pPr>
            <a:r>
              <a:rPr lang="he-IL" sz="2400" u="sng" dirty="0">
                <a:latin typeface="Calibri Light" panose="020F0302020204030204" pitchFamily="34" charset="0"/>
                <a:cs typeface="Calibri Light" panose="020F0302020204030204" pitchFamily="34" charset="0"/>
              </a:rPr>
              <a:t>מודל פיזיקלי מקרוסקופי לתיאור התופעה</a:t>
            </a:r>
          </a:p>
          <a:p>
            <a:pPr algn="r" rtl="1">
              <a:spcAft>
                <a:spcPts val="600"/>
              </a:spcAft>
            </a:pPr>
            <a:r>
              <a:rPr lang="he-IL" sz="1600" dirty="0">
                <a:latin typeface="Calibri Light" panose="020F0302020204030204" pitchFamily="34" charset="0"/>
                <a:cs typeface="Calibri Light" panose="020F0302020204030204" pitchFamily="34" charset="0"/>
              </a:rPr>
              <a:t>חוקי הטבע בבסיס התופעה הם חוקי התרמודינמיקה, ויחד עם מודל לאינטראקציות בין חלקיקי החומר הם מובילים לחוקים הבאים המתארים את הקשר בין זרימת האנרגיה בגוף (חום) לשינוי הטמפרטורה בו.</a:t>
            </a:r>
          </a:p>
          <a:p>
            <a:pPr marL="285750" indent="-285750" algn="r" rtl="1">
              <a:spcAft>
                <a:spcPts val="600"/>
              </a:spcAft>
              <a:buFont typeface="Arial" panose="020B0604020202020204" pitchFamily="34" charset="0"/>
              <a:buChar char="•"/>
            </a:pPr>
            <a:endParaRPr lang="he-IL" sz="1600" dirty="0">
              <a:latin typeface="Calibri Light" panose="020F0302020204030204" pitchFamily="34" charset="0"/>
              <a:cs typeface="Calibri Light" panose="020F0302020204030204" pitchFamily="34" charset="0"/>
            </a:endParaRPr>
          </a:p>
          <a:p>
            <a:pPr marL="285750" indent="-285750" algn="r" rtl="1">
              <a:spcAft>
                <a:spcPts val="600"/>
              </a:spcAft>
              <a:buFont typeface="Arial" panose="020B0604020202020204" pitchFamily="34" charset="0"/>
              <a:buChar char="•"/>
            </a:pPr>
            <a:r>
              <a:rPr lang="he-IL" u="sng" dirty="0">
                <a:latin typeface="Calibri Light" panose="020F0302020204030204" pitchFamily="34" charset="0"/>
                <a:cs typeface="Calibri Light" panose="020F0302020204030204" pitchFamily="34" charset="0"/>
              </a:rPr>
              <a:t>הולכת חום על פי פורייה</a:t>
            </a:r>
          </a:p>
          <a:p>
            <a:pPr algn="r" rtl="1">
              <a:spcAft>
                <a:spcPts val="600"/>
              </a:spcAft>
            </a:pPr>
            <a:r>
              <a:rPr lang="he-IL" sz="1600" dirty="0">
                <a:latin typeface="Calibri Light" panose="020F0302020204030204" pitchFamily="34" charset="0"/>
                <a:cs typeface="Calibri Light" panose="020F0302020204030204" pitchFamily="34" charset="0"/>
              </a:rPr>
              <a:t>פורייה קבע כי קצב מעבר החום בתוך הגוף הוא פרופורציוני לגרדיאנט הטמפרטורה</a:t>
            </a:r>
            <a:br>
              <a:rPr lang="en-US" sz="1600" dirty="0">
                <a:latin typeface="Calibri Light" panose="020F0302020204030204" pitchFamily="34" charset="0"/>
                <a:cs typeface="Calibri Light" panose="020F0302020204030204" pitchFamily="34" charset="0"/>
              </a:rPr>
            </a:br>
            <a:r>
              <a:rPr lang="he-IL" sz="1600" dirty="0">
                <a:latin typeface="Calibri Light" panose="020F0302020204030204" pitchFamily="34" charset="0"/>
                <a:cs typeface="Calibri Light" panose="020F0302020204030204" pitchFamily="34" charset="0"/>
              </a:rPr>
              <a:t>(קצב שינוי הטמפרטורה במרחב).</a:t>
            </a:r>
          </a:p>
          <a:p>
            <a:pPr algn="r" rtl="1">
              <a:spcAft>
                <a:spcPts val="600"/>
              </a:spcAft>
            </a:pPr>
            <a:endParaRPr lang="he-IL" sz="1600" dirty="0">
              <a:latin typeface="Calibri Light" panose="020F0302020204030204" pitchFamily="34" charset="0"/>
              <a:cs typeface="Calibri Light" panose="020F0302020204030204" pitchFamily="34" charset="0"/>
            </a:endParaRPr>
          </a:p>
          <a:p>
            <a:pPr marL="285750" indent="-285750" algn="r" rtl="1">
              <a:spcAft>
                <a:spcPts val="600"/>
              </a:spcAft>
              <a:buFont typeface="Arial" panose="020B0604020202020204" pitchFamily="34" charset="0"/>
              <a:buChar char="•"/>
            </a:pPr>
            <a:r>
              <a:rPr lang="he-IL" u="sng" dirty="0">
                <a:latin typeface="Calibri Light" panose="020F0302020204030204" pitchFamily="34" charset="0"/>
                <a:cs typeface="Calibri Light" panose="020F0302020204030204" pitchFamily="34" charset="0"/>
              </a:rPr>
              <a:t>חוק הקירור של ניוטון</a:t>
            </a:r>
          </a:p>
          <a:p>
            <a:pPr algn="r" rtl="1">
              <a:spcAft>
                <a:spcPts val="600"/>
              </a:spcAft>
            </a:pPr>
            <a:r>
              <a:rPr lang="he-IL" sz="1600" dirty="0">
                <a:latin typeface="Calibri Light" panose="020F0302020204030204" pitchFamily="34" charset="0"/>
                <a:cs typeface="Calibri Light" panose="020F0302020204030204" pitchFamily="34" charset="0"/>
              </a:rPr>
              <a:t>ניוטון קבע כי קצב איבוד החום של גוף אל הסביבה שבו נמצא הוא פרופורציוני להפרש הטמפרטורה שלו והסביבה.</a:t>
            </a:r>
          </a:p>
          <a:p>
            <a:pPr algn="r" rtl="1">
              <a:spcAft>
                <a:spcPts val="600"/>
              </a:spcAft>
            </a:pPr>
            <a:endParaRPr lang="he-IL" sz="1600" dirty="0">
              <a:latin typeface="Calibri Light" panose="020F0302020204030204" pitchFamily="34" charset="0"/>
              <a:cs typeface="Calibri Light" panose="020F0302020204030204" pitchFamily="34" charset="0"/>
            </a:endParaRPr>
          </a:p>
          <a:p>
            <a:pPr marL="285750" indent="-285750" algn="r" rtl="1">
              <a:spcAft>
                <a:spcPts val="600"/>
              </a:spcAft>
              <a:buFont typeface="Arial" panose="020B0604020202020204" pitchFamily="34" charset="0"/>
              <a:buChar char="•"/>
            </a:pPr>
            <a:r>
              <a:rPr lang="he-IL" u="sng" dirty="0">
                <a:latin typeface="Calibri Light" panose="020F0302020204030204" pitchFamily="34" charset="0"/>
                <a:cs typeface="Calibri Light" panose="020F0302020204030204" pitchFamily="34" charset="0"/>
              </a:rPr>
              <a:t>קיבול חום סגולי</a:t>
            </a:r>
          </a:p>
          <a:p>
            <a:pPr algn="r" rtl="1">
              <a:spcAft>
                <a:spcPts val="600"/>
              </a:spcAft>
            </a:pPr>
            <a:r>
              <a:rPr lang="he-IL" sz="1600" dirty="0">
                <a:latin typeface="Calibri Light" panose="020F0302020204030204" pitchFamily="34" charset="0"/>
                <a:cs typeface="Calibri Light" panose="020F0302020204030204" pitchFamily="34" charset="0"/>
              </a:rPr>
              <a:t>כמות האנרגיה התרמית שיש להוסיף לגוף בעל יחידת מסה אחת על מנת להגדיל את הטמפרטורה שלו ביחידה אחת.</a:t>
            </a:r>
          </a:p>
        </p:txBody>
      </p:sp>
      <p:grpSp>
        <p:nvGrpSpPr>
          <p:cNvPr id="7" name="Group 6">
            <a:extLst>
              <a:ext uri="{FF2B5EF4-FFF2-40B4-BE49-F238E27FC236}">
                <a16:creationId xmlns:a16="http://schemas.microsoft.com/office/drawing/2014/main" id="{D7A63161-6CA0-4A44-B2BB-621BB80A02B6}"/>
              </a:ext>
            </a:extLst>
          </p:cNvPr>
          <p:cNvGrpSpPr/>
          <p:nvPr/>
        </p:nvGrpSpPr>
        <p:grpSpPr>
          <a:xfrm>
            <a:off x="-85131" y="688510"/>
            <a:ext cx="2727165" cy="1652887"/>
            <a:chOff x="-62958" y="1177794"/>
            <a:chExt cx="2727165" cy="1652887"/>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6D122330-6C00-4903-A810-D990FCB8856A}"/>
                    </a:ext>
                  </a:extLst>
                </p:cNvPr>
                <p:cNvSpPr txBox="1"/>
                <p:nvPr/>
              </p:nvSpPr>
              <p:spPr>
                <a:xfrm>
                  <a:off x="195327" y="1695085"/>
                  <a:ext cx="2468880" cy="525913"/>
                </a:xfrm>
                <a:prstGeom prst="rect">
                  <a:avLst/>
                </a:prstGeom>
                <a:noFill/>
              </p:spPr>
              <p:txBody>
                <a:bodyPr wrap="square" lIns="0" tIns="0" rIns="0" bIns="0" rtlCol="0" anchor="ctr">
                  <a:spAutoFit/>
                </a:bodyPr>
                <a:lstStyle/>
                <a:p>
                  <a:pPr algn="ctr"/>
                  <a14:m>
                    <m:oMathPara xmlns:m="http://schemas.openxmlformats.org/officeDocument/2006/math">
                      <m:oMathParaPr>
                        <m:jc m:val="centerGroup"/>
                      </m:oMathParaPr>
                      <m:oMath xmlns:m="http://schemas.openxmlformats.org/officeDocument/2006/math">
                        <m:r>
                          <a:rPr lang="he-IL" b="0" i="1" smtClean="0">
                            <a:latin typeface="Cambria Math" panose="02040503050406030204" pitchFamily="18" charset="0"/>
                          </a:rPr>
                          <m:t>2</m:t>
                        </m:r>
                        <m:r>
                          <a:rPr lang="he-IL" b="0" i="1" smtClean="0">
                            <a:latin typeface="Cambria Math" panose="02040503050406030204" pitchFamily="18" charset="0"/>
                          </a:rPr>
                          <m:t>.    </m:t>
                        </m:r>
                        <m:f>
                          <m:fPr>
                            <m:ctrlPr>
                              <a:rPr lang="en-US" i="1" smtClean="0">
                                <a:latin typeface="Cambria Math" panose="02040503050406030204" pitchFamily="18" charset="0"/>
                              </a:rPr>
                            </m:ctrlPr>
                          </m:fPr>
                          <m:num>
                            <m:r>
                              <a:rPr lang="en-US" b="0" i="1" smtClean="0">
                                <a:latin typeface="Cambria Math" panose="02040503050406030204" pitchFamily="18" charset="0"/>
                              </a:rPr>
                              <m:t>𝑑𝑄</m:t>
                            </m:r>
                          </m:num>
                          <m:den>
                            <m:r>
                              <a:rPr lang="en-US" b="0" i="1" smtClean="0">
                                <a:latin typeface="Cambria Math" panose="02040503050406030204" pitchFamily="18" charset="0"/>
                              </a:rPr>
                              <m:t>𝑑𝑡</m:t>
                            </m:r>
                          </m:den>
                        </m:f>
                        <m:r>
                          <a:rPr lang="en-US" b="0" i="1" smtClean="0">
                            <a:latin typeface="Cambria Math" panose="02040503050406030204" pitchFamily="18" charset="0"/>
                          </a:rPr>
                          <m:t>=</m:t>
                        </m:r>
                        <m:r>
                          <a:rPr lang="en-US" b="0" i="1" smtClean="0">
                            <a:latin typeface="Cambria Math" panose="02040503050406030204" pitchFamily="18" charset="0"/>
                          </a:rPr>
                          <m:t>h</m:t>
                        </m:r>
                        <m:r>
                          <a:rPr lang="en-US" b="0" i="1" smtClean="0">
                            <a:latin typeface="Cambria Math" panose="02040503050406030204" pitchFamily="18" charset="0"/>
                          </a:rPr>
                          <m:t>∗</m:t>
                        </m:r>
                        <m:r>
                          <a:rPr lang="en-US"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𝑇</m:t>
                        </m:r>
                      </m:oMath>
                    </m:oMathPara>
                  </a14:m>
                  <a:endParaRPr lang="en-US" dirty="0"/>
                </a:p>
              </p:txBody>
            </p:sp>
          </mc:Choice>
          <mc:Fallback xmlns="">
            <p:sp>
              <p:nvSpPr>
                <p:cNvPr id="3" name="TextBox 2">
                  <a:extLst>
                    <a:ext uri="{FF2B5EF4-FFF2-40B4-BE49-F238E27FC236}">
                      <a16:creationId xmlns:a16="http://schemas.microsoft.com/office/drawing/2014/main" id="{6D122330-6C00-4903-A810-D990FCB8856A}"/>
                    </a:ext>
                  </a:extLst>
                </p:cNvPr>
                <p:cNvSpPr txBox="1">
                  <a:spLocks noRot="1" noChangeAspect="1" noMove="1" noResize="1" noEditPoints="1" noAdjustHandles="1" noChangeArrowheads="1" noChangeShapeType="1" noTextEdit="1"/>
                </p:cNvSpPr>
                <p:nvPr/>
              </p:nvSpPr>
              <p:spPr>
                <a:xfrm>
                  <a:off x="195327" y="1695085"/>
                  <a:ext cx="2468880" cy="525913"/>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E47BBD7D-A507-407A-9311-94FF124CE030}"/>
                    </a:ext>
                  </a:extLst>
                </p:cNvPr>
                <p:cNvSpPr txBox="1"/>
                <p:nvPr/>
              </p:nvSpPr>
              <p:spPr>
                <a:xfrm>
                  <a:off x="195327" y="2282041"/>
                  <a:ext cx="2468880" cy="548640"/>
                </a:xfrm>
                <a:prstGeom prst="rect">
                  <a:avLst/>
                </a:prstGeom>
                <a:noFill/>
              </p:spPr>
              <p:txBody>
                <a:bodyPr wrap="square" lIns="0" tIns="0" rIns="0" bIns="0" rtlCol="0" anchor="ctr">
                  <a:spAutoFit/>
                </a:bodyPr>
                <a:lstStyle/>
                <a:p>
                  <a:pPr algn="ctr"/>
                  <a14:m>
                    <m:oMathPara xmlns:m="http://schemas.openxmlformats.org/officeDocument/2006/math">
                      <m:oMathParaPr>
                        <m:jc m:val="centerGroup"/>
                      </m:oMathParaPr>
                      <m:oMath xmlns:m="http://schemas.openxmlformats.org/officeDocument/2006/math">
                        <m:r>
                          <a:rPr lang="he-IL" b="0" i="1" smtClean="0">
                            <a:latin typeface="Cambria Math" panose="02040503050406030204" pitchFamily="18" charset="0"/>
                            <a:ea typeface="Cambria Math" panose="02040503050406030204" pitchFamily="18" charset="0"/>
                          </a:rPr>
                          <m:t>3</m:t>
                        </m:r>
                        <m:r>
                          <a:rPr lang="he-IL"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𝑄</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𝑐</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𝑚</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𝑇</m:t>
                        </m:r>
                      </m:oMath>
                    </m:oMathPara>
                  </a14:m>
                  <a:endParaRPr lang="en-US" dirty="0"/>
                </a:p>
              </p:txBody>
            </p:sp>
          </mc:Choice>
          <mc:Fallback xmlns="">
            <p:sp>
              <p:nvSpPr>
                <p:cNvPr id="4" name="TextBox 3">
                  <a:extLst>
                    <a:ext uri="{FF2B5EF4-FFF2-40B4-BE49-F238E27FC236}">
                      <a16:creationId xmlns:a16="http://schemas.microsoft.com/office/drawing/2014/main" id="{E47BBD7D-A507-407A-9311-94FF124CE030}"/>
                    </a:ext>
                  </a:extLst>
                </p:cNvPr>
                <p:cNvSpPr txBox="1">
                  <a:spLocks noRot="1" noChangeAspect="1" noMove="1" noResize="1" noEditPoints="1" noAdjustHandles="1" noChangeArrowheads="1" noChangeShapeType="1" noTextEdit="1"/>
                </p:cNvSpPr>
                <p:nvPr/>
              </p:nvSpPr>
              <p:spPr>
                <a:xfrm>
                  <a:off x="195327" y="2282041"/>
                  <a:ext cx="2468880" cy="548640"/>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E3F497E-8751-4075-A08F-1A3C3FD90F4F}"/>
                    </a:ext>
                  </a:extLst>
                </p:cNvPr>
                <p:cNvSpPr txBox="1"/>
                <p:nvPr/>
              </p:nvSpPr>
              <p:spPr>
                <a:xfrm>
                  <a:off x="-62958" y="1177794"/>
                  <a:ext cx="2468880" cy="548640"/>
                </a:xfrm>
                <a:prstGeom prst="rect">
                  <a:avLst/>
                </a:prstGeom>
                <a:noFill/>
              </p:spPr>
              <p:txBody>
                <a:bodyPr wrap="square" lIns="0" tIns="0" rIns="0" bIns="0" rtlCol="0" anchor="ctr">
                  <a:spAutoFit/>
                </a:bodyPr>
                <a:lstStyle/>
                <a:p>
                  <a:pPr algn="ctr"/>
                  <a14:m>
                    <m:oMathPara xmlns:m="http://schemas.openxmlformats.org/officeDocument/2006/math">
                      <m:oMathParaPr>
                        <m:jc m:val="centerGroup"/>
                      </m:oMathParaPr>
                      <m:oMath xmlns:m="http://schemas.openxmlformats.org/officeDocument/2006/math">
                        <m:r>
                          <a:rPr lang="he-IL" b="0" i="1" smtClean="0">
                            <a:latin typeface="Cambria Math" panose="02040503050406030204" pitchFamily="18" charset="0"/>
                          </a:rPr>
                          <m:t>1</m:t>
                        </m:r>
                        <m:r>
                          <a:rPr lang="he-IL" b="0" i="1" smtClean="0">
                            <a:latin typeface="Cambria Math" panose="02040503050406030204" pitchFamily="18" charset="0"/>
                          </a:rPr>
                          <m:t>.     </m:t>
                        </m:r>
                        <m:r>
                          <a:rPr lang="en-US" b="0" i="1" smtClean="0">
                            <a:latin typeface="Cambria Math" panose="02040503050406030204" pitchFamily="18" charset="0"/>
                          </a:rPr>
                          <m:t>𝐽</m:t>
                        </m:r>
                        <m:r>
                          <a:rPr lang="en-US" b="0" i="1" smtClean="0">
                            <a:latin typeface="Cambria Math" panose="02040503050406030204" pitchFamily="18" charset="0"/>
                          </a:rPr>
                          <m:t>=−</m:t>
                        </m:r>
                        <m:r>
                          <a:rPr lang="en-US" b="0" i="1" smtClean="0">
                            <a:latin typeface="Cambria Math" panose="02040503050406030204" pitchFamily="18" charset="0"/>
                          </a:rPr>
                          <m:t>𝑘</m:t>
                        </m:r>
                        <m:r>
                          <a:rPr lang="en-US" b="0" i="1" smtClean="0">
                            <a:latin typeface="Cambria Math" panose="02040503050406030204" pitchFamily="18" charset="0"/>
                          </a:rPr>
                          <m:t>∗</m:t>
                        </m:r>
                        <m:r>
                          <m:rPr>
                            <m:sty m:val="p"/>
                          </m:rP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𝑇</m:t>
                        </m:r>
                      </m:oMath>
                    </m:oMathPara>
                  </a14:m>
                  <a:endParaRPr lang="en-US" dirty="0"/>
                </a:p>
              </p:txBody>
            </p:sp>
          </mc:Choice>
          <mc:Fallback xmlns="">
            <p:sp>
              <p:nvSpPr>
                <p:cNvPr id="6" name="TextBox 5">
                  <a:extLst>
                    <a:ext uri="{FF2B5EF4-FFF2-40B4-BE49-F238E27FC236}">
                      <a16:creationId xmlns:a16="http://schemas.microsoft.com/office/drawing/2014/main" id="{5E3F497E-8751-4075-A08F-1A3C3FD90F4F}"/>
                    </a:ext>
                  </a:extLst>
                </p:cNvPr>
                <p:cNvSpPr txBox="1">
                  <a:spLocks noRot="1" noChangeAspect="1" noMove="1" noResize="1" noEditPoints="1" noAdjustHandles="1" noChangeArrowheads="1" noChangeShapeType="1" noTextEdit="1"/>
                </p:cNvSpPr>
                <p:nvPr/>
              </p:nvSpPr>
              <p:spPr>
                <a:xfrm>
                  <a:off x="-62958" y="1177794"/>
                  <a:ext cx="2468880" cy="548640"/>
                </a:xfrm>
                <a:prstGeom prst="rect">
                  <a:avLst/>
                </a:prstGeom>
                <a:blipFill>
                  <a:blip r:embed="rId5"/>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83E77D62-81F8-4F2B-9E94-FAD746ACBABD}"/>
                  </a:ext>
                </a:extLst>
              </p:cNvPr>
              <p:cNvSpPr txBox="1"/>
              <p:nvPr/>
            </p:nvSpPr>
            <p:spPr>
              <a:xfrm>
                <a:off x="431439" y="2937206"/>
                <a:ext cx="1952310" cy="2092881"/>
              </a:xfrm>
              <a:prstGeom prst="rect">
                <a:avLst/>
              </a:prstGeom>
              <a:noFill/>
              <a:ln>
                <a:solidFill>
                  <a:schemeClr val="tx1"/>
                </a:solidFill>
              </a:ln>
            </p:spPr>
            <p:txBody>
              <a:bodyPr wrap="square" rtlCol="0">
                <a:spAutoFit/>
              </a:bodyPr>
              <a:lstStyle/>
              <a:p>
                <a:pPr algn="r" rtl="1"/>
                <a14:m>
                  <m:oMath xmlns:m="http://schemas.openxmlformats.org/officeDocument/2006/math">
                    <m:r>
                      <a:rPr lang="en-US" sz="1400" i="1">
                        <a:latin typeface="Cambria Math" panose="02040503050406030204" pitchFamily="18" charset="0"/>
                      </a:rPr>
                      <m:t>𝐽</m:t>
                    </m:r>
                  </m:oMath>
                </a14:m>
                <a:r>
                  <a:rPr lang="he-IL" sz="1400" dirty="0">
                    <a:latin typeface="Calibri Light" panose="020F0302020204030204" pitchFamily="34" charset="0"/>
                    <a:cs typeface="Calibri Light" panose="020F0302020204030204" pitchFamily="34" charset="0"/>
                  </a:rPr>
                  <a:t> – זרם החום</a:t>
                </a:r>
              </a:p>
              <a:p>
                <a:pPr algn="r" rtl="1"/>
                <a14:m>
                  <m:oMath xmlns:m="http://schemas.openxmlformats.org/officeDocument/2006/math">
                    <m:r>
                      <a:rPr lang="en-US" sz="1400" i="1">
                        <a:latin typeface="Cambria Math" panose="02040503050406030204" pitchFamily="18" charset="0"/>
                      </a:rPr>
                      <m:t>𝑘</m:t>
                    </m:r>
                  </m:oMath>
                </a14:m>
                <a:r>
                  <a:rPr lang="he-IL" sz="1400" dirty="0">
                    <a:latin typeface="Calibri Light" panose="020F0302020204030204" pitchFamily="34" charset="0"/>
                    <a:cs typeface="Calibri Light" panose="020F0302020204030204" pitchFamily="34" charset="0"/>
                  </a:rPr>
                  <a:t> – מוליכות החום של המוט</a:t>
                </a:r>
              </a:p>
              <a:p>
                <a:pPr algn="r" rtl="1"/>
                <a14:m>
                  <m:oMath xmlns:m="http://schemas.openxmlformats.org/officeDocument/2006/math">
                    <m:r>
                      <a:rPr lang="en-US" sz="1400" i="1">
                        <a:latin typeface="Cambria Math" panose="02040503050406030204" pitchFamily="18" charset="0"/>
                        <a:ea typeface="Cambria Math" panose="02040503050406030204" pitchFamily="18" charset="0"/>
                      </a:rPr>
                      <m:t>𝑇</m:t>
                    </m:r>
                  </m:oMath>
                </a14:m>
                <a:r>
                  <a:rPr lang="he-IL" sz="1400" dirty="0">
                    <a:latin typeface="Calibri Light" panose="020F0302020204030204" pitchFamily="34" charset="0"/>
                    <a:cs typeface="Calibri Light" panose="020F0302020204030204" pitchFamily="34" charset="0"/>
                  </a:rPr>
                  <a:t> – טמפרטורה</a:t>
                </a:r>
              </a:p>
              <a:p>
                <a:pPr algn="r" rtl="1"/>
                <a14:m>
                  <m:oMath xmlns:m="http://schemas.openxmlformats.org/officeDocument/2006/math">
                    <m:r>
                      <a:rPr lang="en-US" sz="1400" i="1">
                        <a:latin typeface="Cambria Math" panose="02040503050406030204" pitchFamily="18" charset="0"/>
                      </a:rPr>
                      <m:t>𝑡</m:t>
                    </m:r>
                  </m:oMath>
                </a14:m>
                <a:r>
                  <a:rPr lang="he-IL" sz="1400" dirty="0">
                    <a:latin typeface="Calibri Light" panose="020F0302020204030204" pitchFamily="34" charset="0"/>
                    <a:cs typeface="Calibri Light" panose="020F0302020204030204" pitchFamily="34" charset="0"/>
                  </a:rPr>
                  <a:t> - זמן</a:t>
                </a:r>
              </a:p>
              <a:p>
                <a:pPr algn="r" rtl="1"/>
                <a14:m>
                  <m:oMath xmlns:m="http://schemas.openxmlformats.org/officeDocument/2006/math">
                    <m:r>
                      <a:rPr lang="en-US" sz="1400" i="1">
                        <a:latin typeface="Cambria Math" panose="02040503050406030204" pitchFamily="18" charset="0"/>
                      </a:rPr>
                      <m:t>𝑄</m:t>
                    </m:r>
                  </m:oMath>
                </a14:m>
                <a:r>
                  <a:rPr lang="he-IL" sz="1400" dirty="0">
                    <a:latin typeface="Calibri Light" panose="020F0302020204030204" pitchFamily="34" charset="0"/>
                    <a:cs typeface="Calibri Light" panose="020F0302020204030204" pitchFamily="34" charset="0"/>
                  </a:rPr>
                  <a:t> – חום (השינוי באנרגיה)</a:t>
                </a:r>
              </a:p>
              <a:p>
                <a:pPr algn="r" rtl="1"/>
                <a14:m>
                  <m:oMath xmlns:m="http://schemas.openxmlformats.org/officeDocument/2006/math">
                    <m:r>
                      <a:rPr lang="en-US" sz="1400" i="1">
                        <a:latin typeface="Cambria Math" panose="02040503050406030204" pitchFamily="18" charset="0"/>
                      </a:rPr>
                      <m:t>h</m:t>
                    </m:r>
                  </m:oMath>
                </a14:m>
                <a:r>
                  <a:rPr lang="he-IL" sz="1400" dirty="0">
                    <a:latin typeface="Calibri Light" panose="020F0302020204030204" pitchFamily="34" charset="0"/>
                    <a:cs typeface="Calibri Light" panose="020F0302020204030204" pitchFamily="34" charset="0"/>
                  </a:rPr>
                  <a:t> - מקדם מעבר חום</a:t>
                </a:r>
              </a:p>
              <a:p>
                <a:pPr algn="r" rtl="1"/>
                <a14:m>
                  <m:oMath xmlns:m="http://schemas.openxmlformats.org/officeDocument/2006/math">
                    <m:r>
                      <a:rPr lang="en-US" sz="1400" i="1">
                        <a:latin typeface="Cambria Math" panose="02040503050406030204" pitchFamily="18" charset="0"/>
                        <a:ea typeface="Cambria Math" panose="02040503050406030204" pitchFamily="18" charset="0"/>
                      </a:rPr>
                      <m:t>𝑐</m:t>
                    </m:r>
                  </m:oMath>
                </a14:m>
                <a:r>
                  <a:rPr lang="he-IL" sz="1400" dirty="0">
                    <a:latin typeface="Calibri Light" panose="020F0302020204030204" pitchFamily="34" charset="0"/>
                    <a:cs typeface="Calibri Light" panose="020F0302020204030204" pitchFamily="34" charset="0"/>
                  </a:rPr>
                  <a:t> – קיבול החום הסגולי</a:t>
                </a:r>
              </a:p>
              <a:p>
                <a:pPr algn="r" rtl="1"/>
                <a14:m>
                  <m:oMath xmlns:m="http://schemas.openxmlformats.org/officeDocument/2006/math">
                    <m:r>
                      <a:rPr lang="en-US" sz="1400" i="1">
                        <a:latin typeface="Cambria Math" panose="02040503050406030204" pitchFamily="18" charset="0"/>
                        <a:ea typeface="Cambria Math" panose="02040503050406030204" pitchFamily="18" charset="0"/>
                      </a:rPr>
                      <m:t>𝑚</m:t>
                    </m:r>
                  </m:oMath>
                </a14:m>
                <a:r>
                  <a:rPr lang="he-IL" sz="1400" dirty="0">
                    <a:latin typeface="Calibri Light" panose="020F0302020204030204" pitchFamily="34" charset="0"/>
                    <a:cs typeface="Calibri Light" panose="020F0302020204030204" pitchFamily="34" charset="0"/>
                  </a:rPr>
                  <a:t> – מסת הגוף</a:t>
                </a:r>
              </a:p>
              <a:p>
                <a:pPr algn="r" rtl="1"/>
                <a14:m>
                  <m:oMath xmlns:m="http://schemas.openxmlformats.org/officeDocument/2006/math">
                    <m:r>
                      <a:rPr lang="en-US" sz="1400" i="1">
                        <a:latin typeface="Cambria Math" panose="02040503050406030204" pitchFamily="18" charset="0"/>
                      </a:rPr>
                      <m:t>𝐴</m:t>
                    </m:r>
                  </m:oMath>
                </a14:m>
                <a:r>
                  <a:rPr lang="he-IL" sz="1400" dirty="0">
                    <a:latin typeface="Calibri Light" panose="020F0302020204030204" pitchFamily="34" charset="0"/>
                    <a:cs typeface="Calibri Light" panose="020F0302020204030204" pitchFamily="34" charset="0"/>
                  </a:rPr>
                  <a:t> – שטח החתך / הפנים</a:t>
                </a:r>
                <a:endParaRPr lang="en-US" sz="1400" dirty="0">
                  <a:latin typeface="Calibri Light" panose="020F0302020204030204" pitchFamily="34" charset="0"/>
                  <a:cs typeface="Calibri Light" panose="020F0302020204030204" pitchFamily="34" charset="0"/>
                </a:endParaRPr>
              </a:p>
            </p:txBody>
          </p:sp>
        </mc:Choice>
        <mc:Fallback xmlns="">
          <p:sp>
            <p:nvSpPr>
              <p:cNvPr id="8" name="TextBox 7">
                <a:extLst>
                  <a:ext uri="{FF2B5EF4-FFF2-40B4-BE49-F238E27FC236}">
                    <a16:creationId xmlns:a16="http://schemas.microsoft.com/office/drawing/2014/main" id="{83E77D62-81F8-4F2B-9E94-FAD746ACBABD}"/>
                  </a:ext>
                </a:extLst>
              </p:cNvPr>
              <p:cNvSpPr txBox="1">
                <a:spLocks noRot="1" noChangeAspect="1" noMove="1" noResize="1" noEditPoints="1" noAdjustHandles="1" noChangeArrowheads="1" noChangeShapeType="1" noTextEdit="1"/>
              </p:cNvSpPr>
              <p:nvPr/>
            </p:nvSpPr>
            <p:spPr>
              <a:xfrm>
                <a:off x="431439" y="2937206"/>
                <a:ext cx="1952310" cy="2092881"/>
              </a:xfrm>
              <a:prstGeom prst="rect">
                <a:avLst/>
              </a:prstGeom>
              <a:blipFill>
                <a:blip r:embed="rId6"/>
                <a:stretch>
                  <a:fillRect l="-2174" t="-290"/>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2FF9421E-CBF3-4F99-8DA2-203841E8342D}"/>
                  </a:ext>
                </a:extLst>
              </p:cNvPr>
              <p:cNvSpPr txBox="1"/>
              <p:nvPr/>
            </p:nvSpPr>
            <p:spPr>
              <a:xfrm>
                <a:off x="0" y="2206294"/>
                <a:ext cx="2468880" cy="726546"/>
              </a:xfrm>
              <a:prstGeom prst="rect">
                <a:avLst/>
              </a:prstGeom>
              <a:noFill/>
            </p:spPr>
            <p:txBody>
              <a:bodyPr wrap="square" lIns="0" tIns="0" rIns="0" bIns="0" rtlCol="0" anchor="ctr">
                <a:spAutoFit/>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4</m:t>
                      </m:r>
                      <m:r>
                        <a:rPr lang="he-IL"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   </m:t>
                      </m:r>
                      <m:r>
                        <a:rPr lang="he-IL" b="0" i="1" smtClean="0">
                          <a:latin typeface="Cambria Math" panose="02040503050406030204" pitchFamily="18" charset="0"/>
                          <a:ea typeface="Cambria Math" panose="02040503050406030204" pitchFamily="18" charset="0"/>
                        </a:rPr>
                        <m:t> </m:t>
                      </m:r>
                      <m:r>
                        <m:rPr>
                          <m:sty m:val="p"/>
                        </m:rPr>
                        <a:rPr lang="el-GR" b="0" i="1" smtClean="0">
                          <a:latin typeface="Cambria Math" panose="02040503050406030204" pitchFamily="18" charset="0"/>
                          <a:ea typeface="Cambria Math" panose="02040503050406030204" pitchFamily="18" charset="0"/>
                        </a:rPr>
                        <m:t>Φ</m:t>
                      </m:r>
                      <m:r>
                        <a:rPr lang="en-US" b="0" i="1" smtClean="0">
                          <a:latin typeface="Cambria Math" panose="02040503050406030204" pitchFamily="18" charset="0"/>
                          <a:ea typeface="Cambria Math" panose="02040503050406030204" pitchFamily="18" charset="0"/>
                        </a:rPr>
                        <m:t>=</m:t>
                      </m:r>
                      <m:nary>
                        <m:naryPr>
                          <m:chr m:val="∯"/>
                          <m:limLoc m:val="undOvr"/>
                          <m:subHide m:val="on"/>
                          <m:supHide m:val="on"/>
                          <m:ctrlPr>
                            <a:rPr lang="en-US" b="0" i="1" smtClean="0">
                              <a:latin typeface="Cambria Math" panose="02040503050406030204" pitchFamily="18" charset="0"/>
                              <a:ea typeface="Cambria Math" panose="02040503050406030204" pitchFamily="18" charset="0"/>
                            </a:rPr>
                          </m:ctrlPr>
                        </m:naryPr>
                        <m:sub/>
                        <m:sup/>
                        <m:e>
                          <m:r>
                            <a:rPr lang="en-US" b="0" i="1" smtClean="0">
                              <a:latin typeface="Cambria Math" panose="02040503050406030204" pitchFamily="18" charset="0"/>
                              <a:ea typeface="Cambria Math" panose="02040503050406030204" pitchFamily="18" charset="0"/>
                            </a:rPr>
                            <m:t>𝑗</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𝑑𝐴</m:t>
                          </m:r>
                        </m:e>
                      </m:nary>
                    </m:oMath>
                  </m:oMathPara>
                </a14:m>
                <a:endParaRPr lang="en-US" dirty="0"/>
              </a:p>
            </p:txBody>
          </p:sp>
        </mc:Choice>
        <mc:Fallback xmlns="">
          <p:sp>
            <p:nvSpPr>
              <p:cNvPr id="9" name="TextBox 8">
                <a:extLst>
                  <a:ext uri="{FF2B5EF4-FFF2-40B4-BE49-F238E27FC236}">
                    <a16:creationId xmlns:a16="http://schemas.microsoft.com/office/drawing/2014/main" id="{2FF9421E-CBF3-4F99-8DA2-203841E8342D}"/>
                  </a:ext>
                </a:extLst>
              </p:cNvPr>
              <p:cNvSpPr txBox="1">
                <a:spLocks noRot="1" noChangeAspect="1" noMove="1" noResize="1" noEditPoints="1" noAdjustHandles="1" noChangeArrowheads="1" noChangeShapeType="1" noTextEdit="1"/>
              </p:cNvSpPr>
              <p:nvPr/>
            </p:nvSpPr>
            <p:spPr>
              <a:xfrm>
                <a:off x="0" y="2206294"/>
                <a:ext cx="2468880" cy="726546"/>
              </a:xfrm>
              <a:prstGeom prst="rect">
                <a:avLst/>
              </a:prstGeom>
              <a:blipFill>
                <a:blip r:embed="rId8"/>
                <a:stretch>
                  <a:fillRect/>
                </a:stretch>
              </a:blipFill>
            </p:spPr>
            <p:txBody>
              <a:bodyPr/>
              <a:lstStyle/>
              <a:p>
                <a:r>
                  <a:rPr lang="en-US">
                    <a:noFill/>
                  </a:rPr>
                  <a:t> </a:t>
                </a:r>
              </a:p>
            </p:txBody>
          </p:sp>
        </mc:Fallback>
      </mc:AlternateContent>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pic>
        <p:nvPicPr>
          <p:cNvPr id="88" name="Google Shape;88;p18"/>
          <p:cNvPicPr preferRelativeResize="0"/>
          <p:nvPr/>
        </p:nvPicPr>
        <p:blipFill>
          <a:blip r:embed="rId3">
            <a:alphaModFix/>
            <a:extLst>
              <a:ext uri="{BEBA8EAE-BF5A-486C-A8C5-ECC9F3942E4B}">
                <a14:imgProps xmlns:a14="http://schemas.microsoft.com/office/drawing/2010/main">
                  <a14:imgLayer r:embed="rId4">
                    <a14:imgEffect>
                      <a14:backgroundRemoval t="5448" b="96610" l="2158" r="97280">
                        <a14:foregroundMark x1="13602" y1="14649" x2="17824" y2="14407"/>
                        <a14:foregroundMark x1="16041" y1="10291" x2="10413" y2="13075"/>
                        <a14:foregroundMark x1="7692" y1="13438" x2="13602" y2="9685"/>
                        <a14:foregroundMark x1="12852" y1="10048" x2="22233" y2="14649"/>
                        <a14:foregroundMark x1="22795" y1="12833" x2="22983" y2="18402"/>
                        <a14:foregroundMark x1="23734" y1="18402" x2="15103" y2="20944"/>
                        <a14:foregroundMark x1="18293" y1="37530" x2="25985" y2="34383"/>
                        <a14:foregroundMark x1="16041" y1="15617" x2="22514" y2="15981"/>
                        <a14:foregroundMark x1="26735" y1="33777" x2="24484" y2="34988"/>
                        <a14:foregroundMark x1="17073" y1="37530" x2="31707" y2="39709"/>
                        <a14:foregroundMark x1="31707" y1="39709" x2="25516" y2="33777"/>
                        <a14:foregroundMark x1="20544" y1="39104" x2="31144" y2="41283"/>
                        <a14:foregroundMark x1="19043" y1="41283" x2="26454" y2="43705"/>
                        <a14:foregroundMark x1="49719" y1="12833" x2="51407" y2="12470"/>
                        <a14:foregroundMark x1="54878" y1="5932" x2="60788" y2="6295"/>
                        <a14:foregroundMark x1="53377" y1="7869" x2="60131" y2="10048"/>
                        <a14:foregroundMark x1="53659" y1="7143" x2="55159" y2="15981"/>
                        <a14:foregroundMark x1="58068" y1="14044" x2="49719" y2="11622"/>
                        <a14:foregroundMark x1="49437" y1="13801" x2="55910" y2="8111"/>
                        <a14:foregroundMark x1="48687" y1="10048" x2="56848" y2="5569"/>
                        <a14:foregroundMark x1="50938" y1="7869" x2="58068" y2="9322"/>
                        <a14:foregroundMark x1="59099" y1="7869" x2="63508" y2="14044"/>
                        <a14:foregroundMark x1="80394" y1="32809" x2="94465" y2="34019"/>
                        <a14:foregroundMark x1="97467" y1="34019" x2="96717" y2="31598"/>
                        <a14:foregroundMark x1="5910" y1="64044" x2="7692" y2="58717"/>
                        <a14:foregroundMark x1="2251" y1="62228" x2="2251" y2="62228"/>
                        <a14:foregroundMark x1="21482" y1="85593" x2="36679" y2="93099"/>
                        <a14:foregroundMark x1="36679" y1="93099" x2="67730" y2="93826"/>
                        <a14:foregroundMark x1="67730" y1="93826" x2="75704" y2="79661"/>
                        <a14:foregroundMark x1="22045" y1="95278" x2="24484" y2="82567"/>
                        <a14:foregroundMark x1="21482" y1="94431" x2="23546" y2="69370"/>
                        <a14:foregroundMark x1="24203" y1="95036" x2="33114" y2="94431"/>
                        <a14:foregroundMark x1="21482" y1="94431" x2="21482" y2="81235"/>
                        <a14:foregroundMark x1="20075" y1="86562" x2="31144" y2="96247"/>
                        <a14:foregroundMark x1="26923" y1="96247" x2="26923" y2="96247"/>
                        <a14:foregroundMark x1="24484" y1="96247" x2="32927" y2="96610"/>
                        <a14:foregroundMark x1="19512" y1="87530" x2="20544" y2="82567"/>
                        <a14:foregroundMark x1="19512" y1="86562" x2="19512" y2="84383"/>
                        <a14:backgroundMark x1="22795" y1="99758" x2="34897" y2="99758"/>
                      </a14:backgroundRemoval>
                    </a14:imgEffect>
                  </a14:imgLayer>
                </a14:imgProps>
              </a:ext>
            </a:extLst>
          </a:blip>
          <a:stretch>
            <a:fillRect/>
          </a:stretch>
        </p:blipFill>
        <p:spPr>
          <a:xfrm>
            <a:off x="114213" y="464817"/>
            <a:ext cx="3640823" cy="2568247"/>
          </a:xfrm>
          <a:prstGeom prst="rect">
            <a:avLst/>
          </a:prstGeom>
          <a:noFill/>
          <a:ln>
            <a:noFill/>
          </a:ln>
        </p:spPr>
      </p:pic>
      <p:grpSp>
        <p:nvGrpSpPr>
          <p:cNvPr id="5" name="Group 4">
            <a:extLst>
              <a:ext uri="{FF2B5EF4-FFF2-40B4-BE49-F238E27FC236}">
                <a16:creationId xmlns:a16="http://schemas.microsoft.com/office/drawing/2014/main" id="{86199301-FCE7-440D-9CE5-C2A238BF9B67}"/>
              </a:ext>
            </a:extLst>
          </p:cNvPr>
          <p:cNvGrpSpPr/>
          <p:nvPr/>
        </p:nvGrpSpPr>
        <p:grpSpPr>
          <a:xfrm>
            <a:off x="297698" y="3112168"/>
            <a:ext cx="3457338" cy="2031332"/>
            <a:chOff x="0" y="0"/>
            <a:chExt cx="3527424" cy="2228850"/>
          </a:xfrm>
        </p:grpSpPr>
        <p:grpSp>
          <p:nvGrpSpPr>
            <p:cNvPr id="6" name="Group 5">
              <a:extLst>
                <a:ext uri="{FF2B5EF4-FFF2-40B4-BE49-F238E27FC236}">
                  <a16:creationId xmlns:a16="http://schemas.microsoft.com/office/drawing/2014/main" id="{A475AEA6-B48E-4948-B95C-30C9A2C378E3}"/>
                </a:ext>
              </a:extLst>
            </p:cNvPr>
            <p:cNvGrpSpPr/>
            <p:nvPr/>
          </p:nvGrpSpPr>
          <p:grpSpPr>
            <a:xfrm>
              <a:off x="0" y="0"/>
              <a:ext cx="3527424" cy="1912617"/>
              <a:chOff x="0" y="0"/>
              <a:chExt cx="3412723" cy="1933376"/>
            </a:xfrm>
          </p:grpSpPr>
          <p:sp>
            <p:nvSpPr>
              <p:cNvPr id="10" name="Rectangle 9">
                <a:extLst>
                  <a:ext uri="{FF2B5EF4-FFF2-40B4-BE49-F238E27FC236}">
                    <a16:creationId xmlns:a16="http://schemas.microsoft.com/office/drawing/2014/main" id="{177EAEFB-B437-4152-BD8A-77E81BFCD90E}"/>
                  </a:ext>
                </a:extLst>
              </p:cNvPr>
              <p:cNvSpPr/>
              <p:nvPr/>
            </p:nvSpPr>
            <p:spPr>
              <a:xfrm>
                <a:off x="1519651" y="400424"/>
                <a:ext cx="1825265" cy="118754"/>
              </a:xfrm>
              <a:prstGeom prst="rect">
                <a:avLst/>
              </a:prstGeom>
              <a:solidFill>
                <a:srgbClr val="A5A5A5"/>
              </a:solidFill>
              <a:ln w="12700" cap="flat" cmpd="sng" algn="ctr">
                <a:solidFill>
                  <a:srgbClr val="A5A5A5">
                    <a:shade val="50000"/>
                  </a:srgbClr>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latin typeface="Calibri Light" panose="020F0302020204030204" pitchFamily="34" charset="0"/>
                  <a:cs typeface="Calibri Light" panose="020F0302020204030204" pitchFamily="34" charset="0"/>
                </a:endParaRPr>
              </a:p>
            </p:txBody>
          </p:sp>
          <p:sp>
            <p:nvSpPr>
              <p:cNvPr id="11" name="Rectangle: Rounded Corners 10">
                <a:extLst>
                  <a:ext uri="{FF2B5EF4-FFF2-40B4-BE49-F238E27FC236}">
                    <a16:creationId xmlns:a16="http://schemas.microsoft.com/office/drawing/2014/main" id="{CE466CFE-EA03-4475-BA21-C028402D3222}"/>
                  </a:ext>
                </a:extLst>
              </p:cNvPr>
              <p:cNvSpPr/>
              <p:nvPr/>
            </p:nvSpPr>
            <p:spPr>
              <a:xfrm>
                <a:off x="0" y="0"/>
                <a:ext cx="1547773" cy="895040"/>
              </a:xfrm>
              <a:prstGeom prst="roundRect">
                <a:avLst>
                  <a:gd name="adj" fmla="val 10385"/>
                </a:avLst>
              </a:prstGeom>
              <a:solidFill>
                <a:srgbClr val="4472C4"/>
              </a:solidFill>
              <a:ln w="12700" cap="flat" cmpd="sng" algn="ctr">
                <a:solidFill>
                  <a:srgbClr val="4472C4">
                    <a:shade val="50000"/>
                  </a:srgbClr>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latin typeface="Calibri Light" panose="020F0302020204030204" pitchFamily="34" charset="0"/>
                  <a:cs typeface="Calibri Light" panose="020F0302020204030204" pitchFamily="34" charset="0"/>
                </a:endParaRPr>
              </a:p>
            </p:txBody>
          </p:sp>
          <p:grpSp>
            <p:nvGrpSpPr>
              <p:cNvPr id="12" name="Group 11">
                <a:extLst>
                  <a:ext uri="{FF2B5EF4-FFF2-40B4-BE49-F238E27FC236}">
                    <a16:creationId xmlns:a16="http://schemas.microsoft.com/office/drawing/2014/main" id="{A7053D92-E7BD-4244-B532-039A5A006A25}"/>
                  </a:ext>
                </a:extLst>
              </p:cNvPr>
              <p:cNvGrpSpPr/>
              <p:nvPr/>
            </p:nvGrpSpPr>
            <p:grpSpPr>
              <a:xfrm>
                <a:off x="1595799" y="464298"/>
                <a:ext cx="314696" cy="1068780"/>
                <a:chOff x="-488321" y="-182907"/>
                <a:chExt cx="314696" cy="1068780"/>
              </a:xfrm>
            </p:grpSpPr>
            <p:sp>
              <p:nvSpPr>
                <p:cNvPr id="26" name="Rectangle: Rounded Corners 25">
                  <a:extLst>
                    <a:ext uri="{FF2B5EF4-FFF2-40B4-BE49-F238E27FC236}">
                      <a16:creationId xmlns:a16="http://schemas.microsoft.com/office/drawing/2014/main" id="{0DE7371C-D271-4F1A-8AC1-EE4406700AEC}"/>
                    </a:ext>
                  </a:extLst>
                </p:cNvPr>
                <p:cNvSpPr/>
                <p:nvPr/>
              </p:nvSpPr>
              <p:spPr>
                <a:xfrm>
                  <a:off x="-488321" y="541488"/>
                  <a:ext cx="314696" cy="344385"/>
                </a:xfrm>
                <a:prstGeom prst="roundRect">
                  <a:avLst/>
                </a:prstGeom>
                <a:solidFill>
                  <a:srgbClr val="ED7D31"/>
                </a:solidFill>
                <a:ln w="12700" cap="flat" cmpd="sng" algn="ctr">
                  <a:solidFill>
                    <a:srgbClr val="ED7D31">
                      <a:shade val="50000"/>
                    </a:srgbClr>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latin typeface="Calibri Light" panose="020F0302020204030204" pitchFamily="34" charset="0"/>
                    <a:cs typeface="Calibri Light" panose="020F0302020204030204" pitchFamily="34" charset="0"/>
                  </a:endParaRPr>
                </a:p>
              </p:txBody>
            </p:sp>
            <p:cxnSp>
              <p:nvCxnSpPr>
                <p:cNvPr id="27" name="Straight Connector 26">
                  <a:extLst>
                    <a:ext uri="{FF2B5EF4-FFF2-40B4-BE49-F238E27FC236}">
                      <a16:creationId xmlns:a16="http://schemas.microsoft.com/office/drawing/2014/main" id="{78D69046-D9D7-43FB-8446-110CB634C40E}"/>
                    </a:ext>
                  </a:extLst>
                </p:cNvPr>
                <p:cNvCxnSpPr/>
                <p:nvPr/>
              </p:nvCxnSpPr>
              <p:spPr>
                <a:xfrm flipH="1" flipV="1">
                  <a:off x="-339880" y="-182907"/>
                  <a:ext cx="11876" cy="724395"/>
                </a:xfrm>
                <a:prstGeom prst="line">
                  <a:avLst/>
                </a:prstGeom>
                <a:noFill/>
                <a:ln w="12700" cap="flat" cmpd="sng" algn="ctr">
                  <a:solidFill>
                    <a:srgbClr val="ED7D31"/>
                  </a:solidFill>
                  <a:prstDash val="solid"/>
                  <a:miter lim="800000"/>
                </a:ln>
                <a:effectLst/>
              </p:spPr>
            </p:cxnSp>
          </p:grpSp>
          <p:grpSp>
            <p:nvGrpSpPr>
              <p:cNvPr id="13" name="Group 12">
                <a:extLst>
                  <a:ext uri="{FF2B5EF4-FFF2-40B4-BE49-F238E27FC236}">
                    <a16:creationId xmlns:a16="http://schemas.microsoft.com/office/drawing/2014/main" id="{B783DE70-A2E2-49DD-9098-52AA7B3C6FB1}"/>
                  </a:ext>
                </a:extLst>
              </p:cNvPr>
              <p:cNvGrpSpPr/>
              <p:nvPr/>
            </p:nvGrpSpPr>
            <p:grpSpPr>
              <a:xfrm>
                <a:off x="2064874" y="464298"/>
                <a:ext cx="314696" cy="1068780"/>
                <a:chOff x="-488321" y="-182907"/>
                <a:chExt cx="314696" cy="1068780"/>
              </a:xfrm>
            </p:grpSpPr>
            <p:sp>
              <p:nvSpPr>
                <p:cNvPr id="24" name="Rectangle: Rounded Corners 23">
                  <a:extLst>
                    <a:ext uri="{FF2B5EF4-FFF2-40B4-BE49-F238E27FC236}">
                      <a16:creationId xmlns:a16="http://schemas.microsoft.com/office/drawing/2014/main" id="{35F72C4B-53B7-41C4-AB04-BBA5233743D8}"/>
                    </a:ext>
                  </a:extLst>
                </p:cNvPr>
                <p:cNvSpPr/>
                <p:nvPr/>
              </p:nvSpPr>
              <p:spPr>
                <a:xfrm>
                  <a:off x="-488321" y="541488"/>
                  <a:ext cx="314696" cy="344385"/>
                </a:xfrm>
                <a:prstGeom prst="roundRect">
                  <a:avLst/>
                </a:prstGeom>
                <a:solidFill>
                  <a:srgbClr val="ED7D31"/>
                </a:solidFill>
                <a:ln w="12700" cap="flat" cmpd="sng" algn="ctr">
                  <a:solidFill>
                    <a:srgbClr val="ED7D31">
                      <a:shade val="50000"/>
                    </a:srgbClr>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latin typeface="Calibri Light" panose="020F0302020204030204" pitchFamily="34" charset="0"/>
                    <a:cs typeface="Calibri Light" panose="020F0302020204030204" pitchFamily="34" charset="0"/>
                  </a:endParaRPr>
                </a:p>
              </p:txBody>
            </p:sp>
            <p:cxnSp>
              <p:nvCxnSpPr>
                <p:cNvPr id="25" name="Straight Connector 24">
                  <a:extLst>
                    <a:ext uri="{FF2B5EF4-FFF2-40B4-BE49-F238E27FC236}">
                      <a16:creationId xmlns:a16="http://schemas.microsoft.com/office/drawing/2014/main" id="{CFFB5DC3-7A8F-4F0F-8C60-0A04FB92A674}"/>
                    </a:ext>
                  </a:extLst>
                </p:cNvPr>
                <p:cNvCxnSpPr/>
                <p:nvPr/>
              </p:nvCxnSpPr>
              <p:spPr>
                <a:xfrm flipH="1" flipV="1">
                  <a:off x="-339880" y="-182907"/>
                  <a:ext cx="11876" cy="724395"/>
                </a:xfrm>
                <a:prstGeom prst="line">
                  <a:avLst/>
                </a:prstGeom>
                <a:noFill/>
                <a:ln w="12700" cap="flat" cmpd="sng" algn="ctr">
                  <a:solidFill>
                    <a:srgbClr val="ED7D31"/>
                  </a:solidFill>
                  <a:prstDash val="solid"/>
                  <a:miter lim="800000"/>
                </a:ln>
                <a:effectLst/>
              </p:spPr>
            </p:cxnSp>
          </p:grpSp>
          <p:grpSp>
            <p:nvGrpSpPr>
              <p:cNvPr id="14" name="Group 13">
                <a:extLst>
                  <a:ext uri="{FF2B5EF4-FFF2-40B4-BE49-F238E27FC236}">
                    <a16:creationId xmlns:a16="http://schemas.microsoft.com/office/drawing/2014/main" id="{5E2F90BD-5A6C-4106-885E-2753706F5CF8}"/>
                  </a:ext>
                </a:extLst>
              </p:cNvPr>
              <p:cNvGrpSpPr/>
              <p:nvPr/>
            </p:nvGrpSpPr>
            <p:grpSpPr>
              <a:xfrm>
                <a:off x="2587388" y="464298"/>
                <a:ext cx="314696" cy="1068780"/>
                <a:chOff x="-488321" y="-182907"/>
                <a:chExt cx="314696" cy="1068780"/>
              </a:xfrm>
            </p:grpSpPr>
            <p:sp>
              <p:nvSpPr>
                <p:cNvPr id="22" name="Rectangle: Rounded Corners 21">
                  <a:extLst>
                    <a:ext uri="{FF2B5EF4-FFF2-40B4-BE49-F238E27FC236}">
                      <a16:creationId xmlns:a16="http://schemas.microsoft.com/office/drawing/2014/main" id="{18B2ACF1-EA2B-43B8-9974-2AC6B4A06BCE}"/>
                    </a:ext>
                  </a:extLst>
                </p:cNvPr>
                <p:cNvSpPr/>
                <p:nvPr/>
              </p:nvSpPr>
              <p:spPr>
                <a:xfrm>
                  <a:off x="-488321" y="541488"/>
                  <a:ext cx="314696" cy="344385"/>
                </a:xfrm>
                <a:prstGeom prst="roundRect">
                  <a:avLst/>
                </a:prstGeom>
                <a:solidFill>
                  <a:srgbClr val="ED7D31"/>
                </a:solidFill>
                <a:ln w="12700" cap="flat" cmpd="sng" algn="ctr">
                  <a:solidFill>
                    <a:srgbClr val="ED7D31">
                      <a:shade val="50000"/>
                    </a:srgbClr>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latin typeface="Calibri Light" panose="020F0302020204030204" pitchFamily="34" charset="0"/>
                    <a:cs typeface="Calibri Light" panose="020F0302020204030204" pitchFamily="34" charset="0"/>
                  </a:endParaRPr>
                </a:p>
              </p:txBody>
            </p:sp>
            <p:cxnSp>
              <p:nvCxnSpPr>
                <p:cNvPr id="23" name="Straight Connector 22">
                  <a:extLst>
                    <a:ext uri="{FF2B5EF4-FFF2-40B4-BE49-F238E27FC236}">
                      <a16:creationId xmlns:a16="http://schemas.microsoft.com/office/drawing/2014/main" id="{7E743D2C-F777-4989-BCF4-EBB0A7B6A91E}"/>
                    </a:ext>
                  </a:extLst>
                </p:cNvPr>
                <p:cNvCxnSpPr/>
                <p:nvPr/>
              </p:nvCxnSpPr>
              <p:spPr>
                <a:xfrm flipH="1" flipV="1">
                  <a:off x="-339880" y="-182907"/>
                  <a:ext cx="11876" cy="724395"/>
                </a:xfrm>
                <a:prstGeom prst="line">
                  <a:avLst/>
                </a:prstGeom>
                <a:noFill/>
                <a:ln w="12700" cap="flat" cmpd="sng" algn="ctr">
                  <a:solidFill>
                    <a:srgbClr val="ED7D31"/>
                  </a:solidFill>
                  <a:prstDash val="solid"/>
                  <a:miter lim="800000"/>
                </a:ln>
                <a:effectLst/>
              </p:spPr>
            </p:cxnSp>
          </p:grpSp>
          <p:grpSp>
            <p:nvGrpSpPr>
              <p:cNvPr id="15" name="Group 14">
                <a:extLst>
                  <a:ext uri="{FF2B5EF4-FFF2-40B4-BE49-F238E27FC236}">
                    <a16:creationId xmlns:a16="http://schemas.microsoft.com/office/drawing/2014/main" id="{65959D22-A0AF-480E-A858-5C9B9C717CE3}"/>
                  </a:ext>
                </a:extLst>
              </p:cNvPr>
              <p:cNvGrpSpPr/>
              <p:nvPr/>
            </p:nvGrpSpPr>
            <p:grpSpPr>
              <a:xfrm>
                <a:off x="3098027" y="440548"/>
                <a:ext cx="314696" cy="1068780"/>
                <a:chOff x="-488321" y="-182907"/>
                <a:chExt cx="314696" cy="1068780"/>
              </a:xfrm>
            </p:grpSpPr>
            <p:sp>
              <p:nvSpPr>
                <p:cNvPr id="20" name="Rectangle: Rounded Corners 19">
                  <a:extLst>
                    <a:ext uri="{FF2B5EF4-FFF2-40B4-BE49-F238E27FC236}">
                      <a16:creationId xmlns:a16="http://schemas.microsoft.com/office/drawing/2014/main" id="{4F807A44-097A-4A46-B7BD-00B13681DF16}"/>
                    </a:ext>
                  </a:extLst>
                </p:cNvPr>
                <p:cNvSpPr/>
                <p:nvPr/>
              </p:nvSpPr>
              <p:spPr>
                <a:xfrm>
                  <a:off x="-488321" y="541488"/>
                  <a:ext cx="314696" cy="344385"/>
                </a:xfrm>
                <a:prstGeom prst="roundRect">
                  <a:avLst/>
                </a:prstGeom>
                <a:solidFill>
                  <a:srgbClr val="ED7D31"/>
                </a:solidFill>
                <a:ln w="12700" cap="flat" cmpd="sng" algn="ctr">
                  <a:solidFill>
                    <a:srgbClr val="ED7D31">
                      <a:shade val="50000"/>
                    </a:srgbClr>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latin typeface="Calibri Light" panose="020F0302020204030204" pitchFamily="34" charset="0"/>
                    <a:cs typeface="Calibri Light" panose="020F0302020204030204" pitchFamily="34" charset="0"/>
                  </a:endParaRPr>
                </a:p>
              </p:txBody>
            </p:sp>
            <p:cxnSp>
              <p:nvCxnSpPr>
                <p:cNvPr id="21" name="Straight Connector 20">
                  <a:extLst>
                    <a:ext uri="{FF2B5EF4-FFF2-40B4-BE49-F238E27FC236}">
                      <a16:creationId xmlns:a16="http://schemas.microsoft.com/office/drawing/2014/main" id="{D979A385-81E5-4FF2-AA24-92968A23F6BE}"/>
                    </a:ext>
                  </a:extLst>
                </p:cNvPr>
                <p:cNvCxnSpPr/>
                <p:nvPr/>
              </p:nvCxnSpPr>
              <p:spPr>
                <a:xfrm flipH="1" flipV="1">
                  <a:off x="-339880" y="-182907"/>
                  <a:ext cx="11876" cy="724395"/>
                </a:xfrm>
                <a:prstGeom prst="line">
                  <a:avLst/>
                </a:prstGeom>
                <a:noFill/>
                <a:ln w="12700" cap="flat" cmpd="sng" algn="ctr">
                  <a:solidFill>
                    <a:srgbClr val="ED7D31"/>
                  </a:solidFill>
                  <a:prstDash val="solid"/>
                  <a:miter lim="800000"/>
                </a:ln>
                <a:effectLst/>
              </p:spPr>
            </p:cxnSp>
          </p:grpSp>
          <p:cxnSp>
            <p:nvCxnSpPr>
              <p:cNvPr id="16" name="Straight Arrow Connector 15">
                <a:extLst>
                  <a:ext uri="{FF2B5EF4-FFF2-40B4-BE49-F238E27FC236}">
                    <a16:creationId xmlns:a16="http://schemas.microsoft.com/office/drawing/2014/main" id="{1555779D-26BD-42A8-8F2E-6AA767D915DB}"/>
                  </a:ext>
                </a:extLst>
              </p:cNvPr>
              <p:cNvCxnSpPr/>
              <p:nvPr/>
            </p:nvCxnSpPr>
            <p:spPr>
              <a:xfrm flipH="1" flipV="1">
                <a:off x="1912969" y="1606804"/>
                <a:ext cx="374444" cy="326572"/>
              </a:xfrm>
              <a:prstGeom prst="straightConnector1">
                <a:avLst/>
              </a:prstGeom>
              <a:noFill/>
              <a:ln w="6350" cap="flat" cmpd="sng" algn="ctr">
                <a:solidFill>
                  <a:srgbClr val="4472C4"/>
                </a:solidFill>
                <a:prstDash val="solid"/>
                <a:miter lim="800000"/>
                <a:tailEnd type="triangle"/>
              </a:ln>
              <a:effectLst/>
            </p:spPr>
          </p:cxnSp>
          <p:cxnSp>
            <p:nvCxnSpPr>
              <p:cNvPr id="17" name="Straight Arrow Connector 16">
                <a:extLst>
                  <a:ext uri="{FF2B5EF4-FFF2-40B4-BE49-F238E27FC236}">
                    <a16:creationId xmlns:a16="http://schemas.microsoft.com/office/drawing/2014/main" id="{EAED0031-4B56-40F3-BF63-197F70960DEF}"/>
                  </a:ext>
                </a:extLst>
              </p:cNvPr>
              <p:cNvCxnSpPr/>
              <p:nvPr/>
            </p:nvCxnSpPr>
            <p:spPr>
              <a:xfrm flipH="1" flipV="1">
                <a:off x="2215789" y="1588991"/>
                <a:ext cx="163409" cy="335972"/>
              </a:xfrm>
              <a:prstGeom prst="straightConnector1">
                <a:avLst/>
              </a:prstGeom>
              <a:noFill/>
              <a:ln w="6350" cap="flat" cmpd="sng" algn="ctr">
                <a:solidFill>
                  <a:srgbClr val="4472C4"/>
                </a:solidFill>
                <a:prstDash val="solid"/>
                <a:miter lim="800000"/>
                <a:tailEnd type="triangle"/>
              </a:ln>
              <a:effectLst/>
            </p:spPr>
          </p:cxnSp>
          <p:cxnSp>
            <p:nvCxnSpPr>
              <p:cNvPr id="18" name="Straight Arrow Connector 17">
                <a:extLst>
                  <a:ext uri="{FF2B5EF4-FFF2-40B4-BE49-F238E27FC236}">
                    <a16:creationId xmlns:a16="http://schemas.microsoft.com/office/drawing/2014/main" id="{A2180690-56ED-4E84-BE19-9173F016C55D}"/>
                  </a:ext>
                </a:extLst>
              </p:cNvPr>
              <p:cNvCxnSpPr/>
              <p:nvPr/>
            </p:nvCxnSpPr>
            <p:spPr>
              <a:xfrm flipV="1">
                <a:off x="2617076" y="1606804"/>
                <a:ext cx="118577" cy="272572"/>
              </a:xfrm>
              <a:prstGeom prst="straightConnector1">
                <a:avLst/>
              </a:prstGeom>
              <a:noFill/>
              <a:ln w="6350" cap="flat" cmpd="sng" algn="ctr">
                <a:solidFill>
                  <a:srgbClr val="4472C4"/>
                </a:solidFill>
                <a:prstDash val="solid"/>
                <a:miter lim="800000"/>
                <a:tailEnd type="triangle"/>
              </a:ln>
              <a:effectLst/>
            </p:spPr>
          </p:cxnSp>
          <p:cxnSp>
            <p:nvCxnSpPr>
              <p:cNvPr id="19" name="Straight Arrow Connector 18">
                <a:extLst>
                  <a:ext uri="{FF2B5EF4-FFF2-40B4-BE49-F238E27FC236}">
                    <a16:creationId xmlns:a16="http://schemas.microsoft.com/office/drawing/2014/main" id="{9802AAB7-14F4-4D5C-B997-6ABCDF790BC5}"/>
                  </a:ext>
                </a:extLst>
              </p:cNvPr>
              <p:cNvCxnSpPr/>
              <p:nvPr/>
            </p:nvCxnSpPr>
            <p:spPr>
              <a:xfrm flipV="1">
                <a:off x="2830831" y="1571179"/>
                <a:ext cx="362659" cy="320040"/>
              </a:xfrm>
              <a:prstGeom prst="straightConnector1">
                <a:avLst/>
              </a:prstGeom>
              <a:noFill/>
              <a:ln w="6350" cap="flat" cmpd="sng" algn="ctr">
                <a:solidFill>
                  <a:srgbClr val="4472C4"/>
                </a:solidFill>
                <a:prstDash val="solid"/>
                <a:miter lim="800000"/>
                <a:tailEnd type="triangle"/>
              </a:ln>
              <a:effectLst/>
            </p:spPr>
          </p:cxnSp>
        </p:grpSp>
        <p:sp>
          <p:nvSpPr>
            <p:cNvPr id="7" name="Text Box 20">
              <a:extLst>
                <a:ext uri="{FF2B5EF4-FFF2-40B4-BE49-F238E27FC236}">
                  <a16:creationId xmlns:a16="http://schemas.microsoft.com/office/drawing/2014/main" id="{05FEF4E6-B1F1-4739-B591-7212AEA14EA3}"/>
                </a:ext>
              </a:extLst>
            </p:cNvPr>
            <p:cNvSpPr txBox="1"/>
            <p:nvPr/>
          </p:nvSpPr>
          <p:spPr>
            <a:xfrm>
              <a:off x="395033" y="229437"/>
              <a:ext cx="647700" cy="333375"/>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gn="r" rtl="1">
                <a:spcBef>
                  <a:spcPts val="0"/>
                </a:spcBef>
                <a:spcAft>
                  <a:spcPts val="800"/>
                </a:spcAft>
              </a:pPr>
              <a:r>
                <a:rPr lang="he-IL" sz="1600" dirty="0">
                  <a:solidFill>
                    <a:schemeClr val="bg1"/>
                  </a:solidFill>
                  <a:effectLst/>
                  <a:latin typeface="Calibri Light" panose="020F0302020204030204" pitchFamily="34" charset="0"/>
                  <a:ea typeface="Calibri" panose="020F0502020204030204" pitchFamily="34" charset="0"/>
                  <a:cs typeface="Calibri Light" panose="020F0302020204030204" pitchFamily="34" charset="0"/>
                </a:rPr>
                <a:t>תנור</a:t>
              </a:r>
              <a:endParaRPr lang="en-US" sz="1600" dirty="0">
                <a:solidFill>
                  <a:schemeClr val="bg1"/>
                </a:solidFill>
                <a:effectLst/>
                <a:latin typeface="Calibri Light" panose="020F0302020204030204" pitchFamily="34" charset="0"/>
                <a:ea typeface="Calibri" panose="020F0502020204030204" pitchFamily="34" charset="0"/>
                <a:cs typeface="Calibri Light" panose="020F0302020204030204" pitchFamily="34" charset="0"/>
              </a:endParaRPr>
            </a:p>
          </p:txBody>
        </p:sp>
        <p:sp>
          <p:nvSpPr>
            <p:cNvPr id="8" name="Text Box 21">
              <a:extLst>
                <a:ext uri="{FF2B5EF4-FFF2-40B4-BE49-F238E27FC236}">
                  <a16:creationId xmlns:a16="http://schemas.microsoft.com/office/drawing/2014/main" id="{8949F7B0-513F-49A8-BDB5-2D117F58C37C}"/>
                </a:ext>
              </a:extLst>
            </p:cNvPr>
            <p:cNvSpPr txBox="1"/>
            <p:nvPr/>
          </p:nvSpPr>
          <p:spPr>
            <a:xfrm>
              <a:off x="2343150" y="142875"/>
              <a:ext cx="771525" cy="400050"/>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gn="r" rtl="1">
                <a:spcBef>
                  <a:spcPts val="0"/>
                </a:spcBef>
                <a:spcAft>
                  <a:spcPts val="800"/>
                </a:spcAft>
              </a:pPr>
              <a:r>
                <a:rPr lang="he-IL" sz="1100" dirty="0">
                  <a:effectLst/>
                  <a:latin typeface="Calibri Light" panose="020F0302020204030204" pitchFamily="34" charset="0"/>
                  <a:ea typeface="Calibri" panose="020F0502020204030204" pitchFamily="34" charset="0"/>
                  <a:cs typeface="Calibri Light" panose="020F0302020204030204" pitchFamily="34" charset="0"/>
                </a:rPr>
                <a:t>המוט</a:t>
              </a:r>
              <a:endParaRPr lang="en-US" sz="1100" dirty="0">
                <a:effectLst/>
                <a:latin typeface="Calibri Light" panose="020F0302020204030204" pitchFamily="34" charset="0"/>
                <a:ea typeface="Calibri" panose="020F0502020204030204" pitchFamily="34" charset="0"/>
                <a:cs typeface="Calibri Light" panose="020F0302020204030204" pitchFamily="34" charset="0"/>
              </a:endParaRPr>
            </a:p>
          </p:txBody>
        </p:sp>
        <p:sp>
          <p:nvSpPr>
            <p:cNvPr id="9" name="Text Box 22">
              <a:extLst>
                <a:ext uri="{FF2B5EF4-FFF2-40B4-BE49-F238E27FC236}">
                  <a16:creationId xmlns:a16="http://schemas.microsoft.com/office/drawing/2014/main" id="{BF36EB76-E4F6-481D-B5FA-BB2B74D1FBF7}"/>
                </a:ext>
              </a:extLst>
            </p:cNvPr>
            <p:cNvSpPr txBox="1"/>
            <p:nvPr/>
          </p:nvSpPr>
          <p:spPr>
            <a:xfrm>
              <a:off x="2295525" y="1828800"/>
              <a:ext cx="771525" cy="400050"/>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gn="r" rtl="1">
                <a:spcBef>
                  <a:spcPts val="0"/>
                </a:spcBef>
                <a:spcAft>
                  <a:spcPts val="800"/>
                </a:spcAft>
              </a:pPr>
              <a:r>
                <a:rPr lang="he-IL" sz="1100" dirty="0">
                  <a:effectLst/>
                  <a:latin typeface="Calibri Light" panose="020F0302020204030204" pitchFamily="34" charset="0"/>
                  <a:ea typeface="Calibri" panose="020F0502020204030204" pitchFamily="34" charset="0"/>
                  <a:cs typeface="Calibri Light" panose="020F0302020204030204" pitchFamily="34" charset="0"/>
                </a:rPr>
                <a:t>מדדי טמפרטורה</a:t>
              </a:r>
              <a:endParaRPr lang="en-US" sz="1100" dirty="0">
                <a:effectLst/>
                <a:latin typeface="Calibri Light" panose="020F0302020204030204" pitchFamily="34" charset="0"/>
                <a:ea typeface="Calibri" panose="020F0502020204030204" pitchFamily="34" charset="0"/>
                <a:cs typeface="Calibri Light" panose="020F0302020204030204" pitchFamily="34" charset="0"/>
              </a:endParaRPr>
            </a:p>
          </p:txBody>
        </p:sp>
      </p:grpSp>
      <p:sp>
        <p:nvSpPr>
          <p:cNvPr id="2" name="Rectangle 1">
            <a:extLst>
              <a:ext uri="{FF2B5EF4-FFF2-40B4-BE49-F238E27FC236}">
                <a16:creationId xmlns:a16="http://schemas.microsoft.com/office/drawing/2014/main" id="{66980985-ACA4-43EF-9E4A-EA20DB97EDE1}"/>
              </a:ext>
            </a:extLst>
          </p:cNvPr>
          <p:cNvSpPr/>
          <p:nvPr/>
        </p:nvSpPr>
        <p:spPr>
          <a:xfrm>
            <a:off x="4142220" y="264695"/>
            <a:ext cx="4704082" cy="4378378"/>
          </a:xfrm>
          <a:prstGeom prst="rect">
            <a:avLst/>
          </a:prstGeom>
        </p:spPr>
        <p:txBody>
          <a:bodyPr wrap="square">
            <a:spAutoFit/>
          </a:bodyPr>
          <a:lstStyle/>
          <a:p>
            <a:pPr algn="r" rtl="1">
              <a:lnSpc>
                <a:spcPts val="2400"/>
              </a:lnSpc>
              <a:spcAft>
                <a:spcPts val="600"/>
              </a:spcAft>
            </a:pPr>
            <a:r>
              <a:rPr lang="he-IL" sz="2000" u="sng" dirty="0">
                <a:latin typeface="Calibri Light" panose="020F0302020204030204" pitchFamily="34" charset="0"/>
                <a:cs typeface="Calibri Light" panose="020F0302020204030204" pitchFamily="34" charset="0"/>
              </a:rPr>
              <a:t>מערכת הניסוי</a:t>
            </a:r>
          </a:p>
          <a:p>
            <a:pPr algn="r" rtl="1">
              <a:lnSpc>
                <a:spcPts val="2400"/>
              </a:lnSpc>
              <a:spcAft>
                <a:spcPts val="600"/>
              </a:spcAft>
            </a:pPr>
            <a:r>
              <a:rPr lang="he-IL" sz="1600" dirty="0">
                <a:latin typeface="Calibri Light" panose="020F0302020204030204" pitchFamily="34" charset="0"/>
                <a:cs typeface="Calibri Light" panose="020F0302020204030204" pitchFamily="34" charset="0"/>
              </a:rPr>
              <a:t>הניסוי מורכב ממוט אשר קצהו האחד נמצא בתוך תנור שמחומם מראש אשר מפיק טמפרטורה קבועה. שארית המוט נמצא חשוף באוויר ומחובר על ידי מספר מדדי טמפרטורה במרווחים שווים.</a:t>
            </a:r>
          </a:p>
          <a:p>
            <a:pPr algn="r" rtl="1">
              <a:lnSpc>
                <a:spcPts val="2400"/>
              </a:lnSpc>
              <a:spcAft>
                <a:spcPts val="600"/>
              </a:spcAft>
            </a:pPr>
            <a:r>
              <a:rPr lang="he-IL" sz="1600" dirty="0">
                <a:latin typeface="Calibri Light" panose="020F0302020204030204" pitchFamily="34" charset="0"/>
                <a:cs typeface="Calibri Light" panose="020F0302020204030204" pitchFamily="34" charset="0"/>
              </a:rPr>
              <a:t>השתמשנו במוטות מחומרים שונים – פלדה, אלומיניום ונירוסטה, כאשר כל אחד מהם מהווה סגסוגת שאינינו יודעים את מרכיביה המדויקים.</a:t>
            </a:r>
          </a:p>
          <a:p>
            <a:pPr algn="r" rtl="1">
              <a:lnSpc>
                <a:spcPts val="2400"/>
              </a:lnSpc>
              <a:spcAft>
                <a:spcPts val="600"/>
              </a:spcAft>
            </a:pPr>
            <a:r>
              <a:rPr lang="he-IL" sz="1600" dirty="0">
                <a:latin typeface="Calibri Light" panose="020F0302020204030204" pitchFamily="34" charset="0"/>
                <a:cs typeface="Calibri Light" panose="020F0302020204030204" pitchFamily="34" charset="0"/>
              </a:rPr>
              <a:t>האנרגיה התרמית שמופקת מהתנור מתפשטת בתוך המוט וחלק ממנה נאבד אל האוויר. </a:t>
            </a:r>
          </a:p>
          <a:p>
            <a:pPr algn="r" rtl="1">
              <a:lnSpc>
                <a:spcPts val="2400"/>
              </a:lnSpc>
              <a:spcAft>
                <a:spcPts val="600"/>
              </a:spcAft>
            </a:pPr>
            <a:r>
              <a:rPr lang="he-IL" sz="1600" dirty="0">
                <a:latin typeface="Calibri Light" panose="020F0302020204030204" pitchFamily="34" charset="0"/>
                <a:cs typeface="Calibri Light" panose="020F0302020204030204" pitchFamily="34" charset="0"/>
              </a:rPr>
              <a:t>את טמפרטורה המוט מדדנו על ידי מספר מדדי טמפרטורה שעובדים על ידי צמד תרמי, חיבור של שתי מתכות שונות שיוצר הפרש מתחים התלוי בטמפרטורה</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emplate/>
  <TotalTime>2298</TotalTime>
  <Words>3939</Words>
  <Application>Microsoft Office PowerPoint</Application>
  <PresentationFormat>On-screen Show (16:9)</PresentationFormat>
  <Paragraphs>388</Paragraphs>
  <Slides>38</Slides>
  <Notes>19</Notes>
  <HiddenSlides>6</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38</vt:i4>
      </vt:variant>
    </vt:vector>
  </HeadingPairs>
  <TitlesOfParts>
    <vt:vector size="44" baseType="lpstr">
      <vt:lpstr>Arial</vt:lpstr>
      <vt:lpstr>Calibri</vt:lpstr>
      <vt:lpstr>Calibri Light</vt:lpstr>
      <vt:lpstr>Cambria Math</vt:lpstr>
      <vt:lpstr>David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Noam cohen</cp:lastModifiedBy>
  <cp:revision>297</cp:revision>
  <dcterms:modified xsi:type="dcterms:W3CDTF">2020-07-11T11:09:34Z</dcterms:modified>
</cp:coreProperties>
</file>